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7" r:id="rId2"/>
    <p:sldId id="302" r:id="rId3"/>
    <p:sldId id="256" r:id="rId4"/>
    <p:sldId id="311" r:id="rId5"/>
    <p:sldId id="261" r:id="rId6"/>
    <p:sldId id="272" r:id="rId7"/>
    <p:sldId id="312" r:id="rId8"/>
    <p:sldId id="273" r:id="rId9"/>
    <p:sldId id="275" r:id="rId10"/>
    <p:sldId id="276" r:id="rId11"/>
    <p:sldId id="313" r:id="rId12"/>
    <p:sldId id="277" r:id="rId13"/>
    <p:sldId id="278" r:id="rId14"/>
    <p:sldId id="314" r:id="rId15"/>
    <p:sldId id="274" r:id="rId16"/>
    <p:sldId id="263" r:id="rId17"/>
    <p:sldId id="271" r:id="rId18"/>
    <p:sldId id="264" r:id="rId19"/>
    <p:sldId id="270" r:id="rId20"/>
    <p:sldId id="303" r:id="rId21"/>
    <p:sldId id="305" r:id="rId22"/>
    <p:sldId id="304" r:id="rId23"/>
    <p:sldId id="315" r:id="rId24"/>
    <p:sldId id="267" r:id="rId25"/>
    <p:sldId id="268" r:id="rId26"/>
    <p:sldId id="279" r:id="rId27"/>
    <p:sldId id="286" r:id="rId28"/>
    <p:sldId id="287" r:id="rId29"/>
    <p:sldId id="285" r:id="rId30"/>
    <p:sldId id="281" r:id="rId31"/>
    <p:sldId id="284" r:id="rId32"/>
    <p:sldId id="283" r:id="rId33"/>
    <p:sldId id="280" r:id="rId34"/>
    <p:sldId id="269" r:id="rId35"/>
    <p:sldId id="290" r:id="rId36"/>
    <p:sldId id="292" r:id="rId37"/>
    <p:sldId id="291" r:id="rId38"/>
    <p:sldId id="293" r:id="rId39"/>
    <p:sldId id="295" r:id="rId40"/>
    <p:sldId id="296" r:id="rId41"/>
    <p:sldId id="266" r:id="rId42"/>
    <p:sldId id="316" r:id="rId43"/>
    <p:sldId id="319" r:id="rId44"/>
    <p:sldId id="321" r:id="rId45"/>
    <p:sldId id="322" r:id="rId46"/>
    <p:sldId id="323" r:id="rId47"/>
    <p:sldId id="324" r:id="rId48"/>
    <p:sldId id="288" r:id="rId49"/>
    <p:sldId id="294" r:id="rId50"/>
    <p:sldId id="262" r:id="rId51"/>
    <p:sldId id="308" r:id="rId52"/>
    <p:sldId id="309" r:id="rId53"/>
    <p:sldId id="310" r:id="rId54"/>
    <p:sldId id="297" r:id="rId55"/>
    <p:sldId id="298" r:id="rId56"/>
    <p:sldId id="306" r:id="rId57"/>
    <p:sldId id="301" r:id="rId5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001A"/>
    <a:srgbClr val="A7001F"/>
    <a:srgbClr val="696E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3539" autoAdjust="0"/>
    <p:restoredTop sz="94660"/>
  </p:normalViewPr>
  <p:slideViewPr>
    <p:cSldViewPr>
      <p:cViewPr varScale="1">
        <p:scale>
          <a:sx n="117" d="100"/>
          <a:sy n="117" d="100"/>
        </p:scale>
        <p:origin x="-215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652"/>
    </p:cViewPr>
  </p:sorterViewPr>
  <p:notesViewPr>
    <p:cSldViewPr>
      <p:cViewPr varScale="1">
        <p:scale>
          <a:sx n="66" d="100"/>
          <a:sy n="66" d="100"/>
        </p:scale>
        <p:origin x="-313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5FE305-2439-41E1-81EF-7B5DFDFACF0B}" type="datetimeFigureOut">
              <a:rPr lang="en-US" smtClean="0"/>
              <a:t>8/28/2017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0F621BE-296D-4CFD-A726-0B01998CE6ED}" type="slidenum">
              <a:rPr lang="en-US" smtClean="0"/>
              <a:t>‹#›</a:t>
            </a:fld>
            <a:endParaRPr lang="en-US" dirty="0"/>
          </a:p>
        </p:txBody>
      </p:sp>
    </p:spTree>
    <p:extLst>
      <p:ext uri="{BB962C8B-B14F-4D97-AF65-F5344CB8AC3E}">
        <p14:creationId xmlns:p14="http://schemas.microsoft.com/office/powerpoint/2010/main" val="2695668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BA9B70-E76B-4023-8F77-21FBE037D68C}" type="datetimeFigureOut">
              <a:rPr lang="en-US" smtClean="0"/>
              <a:t>8/28/2017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17535F-F803-4690-B48E-7DE25F9308A2}" type="slidenum">
              <a:rPr lang="en-US" smtClean="0"/>
              <a:t>‹#›</a:t>
            </a:fld>
            <a:endParaRPr lang="en-US"/>
          </a:p>
        </p:txBody>
      </p:sp>
    </p:spTree>
    <p:extLst>
      <p:ext uri="{BB962C8B-B14F-4D97-AF65-F5344CB8AC3E}">
        <p14:creationId xmlns:p14="http://schemas.microsoft.com/office/powerpoint/2010/main" val="3014301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17535F-F803-4690-B48E-7DE25F9308A2}" type="slidenum">
              <a:rPr lang="en-US" smtClean="0"/>
              <a:t>48</a:t>
            </a:fld>
            <a:endParaRPr lang="en-US"/>
          </a:p>
        </p:txBody>
      </p:sp>
    </p:spTree>
    <p:extLst>
      <p:ext uri="{BB962C8B-B14F-4D97-AF65-F5344CB8AC3E}">
        <p14:creationId xmlns:p14="http://schemas.microsoft.com/office/powerpoint/2010/main" val="30466542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3000" y="2057400"/>
            <a:ext cx="7315200" cy="1371600"/>
          </a:xfrm>
        </p:spPr>
        <p:txBody>
          <a:bodyPr anchor="ctr"/>
          <a:lstStyle>
            <a:lvl1pPr algn="ctr">
              <a:lnSpc>
                <a:spcPct val="80000"/>
              </a:lnSpc>
              <a:defRPr sz="3200" b="1">
                <a:solidFill>
                  <a:srgbClr val="C00000"/>
                </a:solidFill>
                <a:latin typeface="Arial" panose="020B0604020202020204" pitchFamily="34" charset="0"/>
                <a:cs typeface="Arial" panose="020B0604020202020204" pitchFamily="34" charset="0"/>
              </a:defRPr>
            </a:lvl1pPr>
          </a:lstStyle>
          <a:p>
            <a:pPr lvl="0"/>
            <a:r>
              <a:rPr lang="en-US" noProof="0" smtClean="0"/>
              <a:t>Click to edit Master title style</a:t>
            </a:r>
            <a:endParaRPr lang="en-US" noProof="0" dirty="0" smtClean="0"/>
          </a:p>
        </p:txBody>
      </p:sp>
      <p:sp>
        <p:nvSpPr>
          <p:cNvPr id="3076" name="Rectangle 4"/>
          <p:cNvSpPr>
            <a:spLocks noGrp="1" noChangeArrowheads="1"/>
          </p:cNvSpPr>
          <p:nvPr>
            <p:ph type="dt" sz="half" idx="2"/>
          </p:nvPr>
        </p:nvSpPr>
        <p:spPr/>
        <p:txBody>
          <a:bodyPr/>
          <a:lstStyle>
            <a:lvl1pPr>
              <a:defRPr/>
            </a:lvl1pPr>
          </a:lstStyle>
          <a:p>
            <a:endParaRPr lang="en-US" dirty="0"/>
          </a:p>
        </p:txBody>
      </p:sp>
      <p:sp>
        <p:nvSpPr>
          <p:cNvPr id="3077" name="Rectangle 5"/>
          <p:cNvSpPr>
            <a:spLocks noGrp="1" noChangeArrowheads="1"/>
          </p:cNvSpPr>
          <p:nvPr>
            <p:ph type="ftr" sz="quarter" idx="3"/>
          </p:nvPr>
        </p:nvSpPr>
        <p:spPr/>
        <p:txBody>
          <a:bodyPr/>
          <a:lstStyle>
            <a:lvl1pPr>
              <a:defRPr/>
            </a:lvl1pPr>
          </a:lstStyle>
          <a:p>
            <a:endParaRPr lang="en-US" dirty="0"/>
          </a:p>
        </p:txBody>
      </p:sp>
      <p:sp>
        <p:nvSpPr>
          <p:cNvPr id="3078" name="Rectangle 6"/>
          <p:cNvSpPr>
            <a:spLocks noGrp="1" noChangeArrowheads="1"/>
          </p:cNvSpPr>
          <p:nvPr>
            <p:ph type="sldNum" sz="quarter" idx="4"/>
          </p:nvPr>
        </p:nvSpPr>
        <p:spPr/>
        <p:txBody>
          <a:bodyPr/>
          <a:lstStyle>
            <a:lvl1pPr>
              <a:defRPr/>
            </a:lvl1pPr>
          </a:lstStyle>
          <a:p>
            <a:fld id="{2DB39728-09AC-4D51-8E0A-4B3C2D7D6E5A}" type="slidenum">
              <a:rPr lang="en-US"/>
              <a:pPr/>
              <a:t>‹#›</a:t>
            </a:fld>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35190" y="5181600"/>
            <a:ext cx="2273620" cy="7985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F79D238-B8C7-4705-ABF5-B9352C5E5169}" type="slidenum">
              <a:rPr lang="en-US"/>
              <a:pPr/>
              <a:t>‹#›</a:t>
            </a:fld>
            <a:endParaRPr lang="en-US" dirty="0"/>
          </a:p>
        </p:txBody>
      </p:sp>
    </p:spTree>
    <p:extLst>
      <p:ext uri="{BB962C8B-B14F-4D97-AF65-F5344CB8AC3E}">
        <p14:creationId xmlns:p14="http://schemas.microsoft.com/office/powerpoint/2010/main" val="3259478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334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BAA741E-D7EE-45CC-A349-51D75E5A1ADF}" type="slidenum">
              <a:rPr lang="en-US"/>
              <a:pPr/>
              <a:t>‹#›</a:t>
            </a:fld>
            <a:endParaRPr lang="en-US" dirty="0"/>
          </a:p>
        </p:txBody>
      </p:sp>
    </p:spTree>
    <p:extLst>
      <p:ext uri="{BB962C8B-B14F-4D97-AF65-F5344CB8AC3E}">
        <p14:creationId xmlns:p14="http://schemas.microsoft.com/office/powerpoint/2010/main" val="3985754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2800" b="1">
                <a:solidFill>
                  <a:schemeClr val="tx1">
                    <a:lumMod val="50000"/>
                    <a:lumOff val="50000"/>
                  </a:schemeClr>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230188" indent="-230188">
              <a:buClr>
                <a:srgbClr val="C00000"/>
              </a:buClr>
              <a:buSzPct val="100000"/>
              <a:buFont typeface="Arial" panose="020B0604020202020204" pitchFamily="34" charset="0"/>
              <a:buChar char="▼"/>
              <a:defRPr lang="en-US" sz="1800" b="1" kern="1200" dirty="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buClr>
                <a:schemeClr val="tx1">
                  <a:lumMod val="50000"/>
                  <a:lumOff val="50000"/>
                </a:schemeClr>
              </a:buClr>
              <a:buSzPct val="75000"/>
              <a:buFont typeface="Arial" panose="020B0604020202020204" pitchFamily="34" charset="0"/>
              <a:buChar char="▼"/>
              <a:defRPr lang="en-US" sz="1600" b="1" kern="1200" dirty="0" smtClean="0">
                <a:solidFill>
                  <a:schemeClr val="tx1">
                    <a:lumMod val="50000"/>
                    <a:lumOff val="50000"/>
                  </a:schemeClr>
                </a:solidFill>
                <a:latin typeface="+mn-lt"/>
                <a:ea typeface="+mn-ea"/>
                <a:cs typeface="+mn-cs"/>
              </a:defRPr>
            </a:lvl2pPr>
            <a:lvl3pPr marL="1143000" indent="-228600">
              <a:buClr>
                <a:schemeClr val="tx1">
                  <a:lumMod val="50000"/>
                  <a:lumOff val="50000"/>
                </a:schemeClr>
              </a:buClr>
              <a:buSzPct val="65000"/>
              <a:buFont typeface="Arial" panose="020B0604020202020204" pitchFamily="34" charset="0"/>
              <a:buChar char="▼"/>
              <a:defRPr lang="en-US" sz="1400" b="1" kern="1200" dirty="0" smtClean="0">
                <a:solidFill>
                  <a:schemeClr val="tx1">
                    <a:lumMod val="50000"/>
                    <a:lumOff val="50000"/>
                  </a:schemeClr>
                </a:solidFill>
                <a:latin typeface="+mn-lt"/>
                <a:ea typeface="+mn-ea"/>
                <a:cs typeface="+mn-cs"/>
              </a:defRPr>
            </a:lvl3pPr>
            <a:lvl4pPr marL="1600200" indent="-228600">
              <a:buClr>
                <a:schemeClr val="tx1">
                  <a:lumMod val="50000"/>
                  <a:lumOff val="50000"/>
                </a:schemeClr>
              </a:buClr>
              <a:buSzPct val="65000"/>
              <a:buFont typeface="Arial" panose="020B0604020202020204" pitchFamily="34" charset="0"/>
              <a:buChar char="▼"/>
              <a:defRPr lang="en-US" sz="1200" b="1" kern="1200" dirty="0" smtClean="0">
                <a:solidFill>
                  <a:schemeClr val="tx1">
                    <a:lumMod val="50000"/>
                    <a:lumOff val="50000"/>
                  </a:schemeClr>
                </a:solidFill>
                <a:latin typeface="+mn-lt"/>
                <a:ea typeface="+mn-ea"/>
                <a:cs typeface="+mn-cs"/>
              </a:defRPr>
            </a:lvl4pPr>
            <a:lvl5pPr marL="2057400" indent="-228600">
              <a:buClr>
                <a:schemeClr val="tx1">
                  <a:lumMod val="50000"/>
                  <a:lumOff val="50000"/>
                </a:schemeClr>
              </a:buClr>
              <a:buFont typeface="Arial" panose="020B0604020202020204" pitchFamily="34" charset="0"/>
              <a:buChar char="▼"/>
              <a:defRPr lang="en-US" sz="1200" b="1" kern="1200" dirty="0">
                <a:solidFill>
                  <a:schemeClr val="tx1">
                    <a:lumMod val="50000"/>
                    <a:lumOff val="50000"/>
                  </a:schemeClr>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25C9521-077F-40A1-B27B-ED7B883B1609}" type="slidenum">
              <a:rPr lang="en-US"/>
              <a:pPr/>
              <a:t>‹#›</a:t>
            </a:fld>
            <a:endParaRPr lang="en-US" dirty="0"/>
          </a:p>
        </p:txBody>
      </p:sp>
    </p:spTree>
    <p:extLst>
      <p:ext uri="{BB962C8B-B14F-4D97-AF65-F5344CB8AC3E}">
        <p14:creationId xmlns:p14="http://schemas.microsoft.com/office/powerpoint/2010/main" val="3207469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solidFill>
                  <a:srgbClr val="C00000"/>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lumMod val="50000"/>
                    <a:lumOff val="50000"/>
                  </a:schemeClr>
                </a:solidFill>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366486A-A46B-4559-BAE4-DF3EDA6F348A}" type="slidenum">
              <a:rPr lang="en-US"/>
              <a:pPr/>
              <a:t>‹#›</a:t>
            </a:fld>
            <a:endParaRPr lang="en-US" dirty="0"/>
          </a:p>
        </p:txBody>
      </p:sp>
    </p:spTree>
    <p:extLst>
      <p:ext uri="{BB962C8B-B14F-4D97-AF65-F5344CB8AC3E}">
        <p14:creationId xmlns:p14="http://schemas.microsoft.com/office/powerpoint/2010/main" val="3206273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CE53A453-1107-49C7-902D-66F1C6AB39ED}" type="slidenum">
              <a:rPr lang="en-US"/>
              <a:pPr/>
              <a:t>‹#›</a:t>
            </a:fld>
            <a:endParaRPr lang="en-US" dirty="0"/>
          </a:p>
        </p:txBody>
      </p:sp>
    </p:spTree>
    <p:extLst>
      <p:ext uri="{BB962C8B-B14F-4D97-AF65-F5344CB8AC3E}">
        <p14:creationId xmlns:p14="http://schemas.microsoft.com/office/powerpoint/2010/main" val="159906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DB56A9B3-7F9B-46E2-A41A-E288EBF38C8A}" type="slidenum">
              <a:rPr lang="en-US"/>
              <a:pPr/>
              <a:t>‹#›</a:t>
            </a:fld>
            <a:endParaRPr lang="en-US" dirty="0"/>
          </a:p>
        </p:txBody>
      </p:sp>
    </p:spTree>
    <p:extLst>
      <p:ext uri="{BB962C8B-B14F-4D97-AF65-F5344CB8AC3E}">
        <p14:creationId xmlns:p14="http://schemas.microsoft.com/office/powerpoint/2010/main" val="655795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09837E28-8B43-4CD6-BC51-7061F3C33328}" type="slidenum">
              <a:rPr lang="en-US"/>
              <a:pPr/>
              <a:t>‹#›</a:t>
            </a:fld>
            <a:endParaRPr lang="en-US" dirty="0"/>
          </a:p>
        </p:txBody>
      </p:sp>
    </p:spTree>
    <p:extLst>
      <p:ext uri="{BB962C8B-B14F-4D97-AF65-F5344CB8AC3E}">
        <p14:creationId xmlns:p14="http://schemas.microsoft.com/office/powerpoint/2010/main" val="2316553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876B5BF4-48FA-48E0-9A77-2729575D32F6}" type="slidenum">
              <a:rPr lang="en-US"/>
              <a:pPr/>
              <a:t>‹#›</a:t>
            </a:fld>
            <a:endParaRPr lang="en-US" dirty="0"/>
          </a:p>
        </p:txBody>
      </p:sp>
    </p:spTree>
    <p:extLst>
      <p:ext uri="{BB962C8B-B14F-4D97-AF65-F5344CB8AC3E}">
        <p14:creationId xmlns:p14="http://schemas.microsoft.com/office/powerpoint/2010/main" val="212860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60C734D-5998-4EBE-B05E-33535D3613D0}" type="slidenum">
              <a:rPr lang="en-US"/>
              <a:pPr/>
              <a:t>‹#›</a:t>
            </a:fld>
            <a:endParaRPr lang="en-US" dirty="0"/>
          </a:p>
        </p:txBody>
      </p:sp>
    </p:spTree>
    <p:extLst>
      <p:ext uri="{BB962C8B-B14F-4D97-AF65-F5344CB8AC3E}">
        <p14:creationId xmlns:p14="http://schemas.microsoft.com/office/powerpoint/2010/main" val="2050283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939ACEA-5D75-432A-A1E5-112AFF607C3F}" type="slidenum">
              <a:rPr lang="en-US"/>
              <a:pPr/>
              <a:t>‹#›</a:t>
            </a:fld>
            <a:endParaRPr lang="en-US" dirty="0"/>
          </a:p>
        </p:txBody>
      </p:sp>
    </p:spTree>
    <p:extLst>
      <p:ext uri="{BB962C8B-B14F-4D97-AF65-F5344CB8AC3E}">
        <p14:creationId xmlns:p14="http://schemas.microsoft.com/office/powerpoint/2010/main" val="3833408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7000" t="3000" r="-7000" b="3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33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9B29860-1F70-44B7-8AC8-0EFB3A199FD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2800" b="1">
          <a:solidFill>
            <a:schemeClr val="tx1">
              <a:lumMod val="50000"/>
              <a:lumOff val="50000"/>
            </a:schemeClr>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600">
          <a:solidFill>
            <a:schemeClr val="tx1"/>
          </a:solidFill>
          <a:latin typeface="Times" pitchFamily="18" charset="0"/>
        </a:defRPr>
      </a:lvl2pPr>
      <a:lvl3pPr algn="l" rtl="0" eaLnBrk="1" fontAlgn="base" hangingPunct="1">
        <a:spcBef>
          <a:spcPct val="0"/>
        </a:spcBef>
        <a:spcAft>
          <a:spcPct val="0"/>
        </a:spcAft>
        <a:defRPr sz="3600">
          <a:solidFill>
            <a:schemeClr val="tx1"/>
          </a:solidFill>
          <a:latin typeface="Times" pitchFamily="18" charset="0"/>
        </a:defRPr>
      </a:lvl3pPr>
      <a:lvl4pPr algn="l" rtl="0" eaLnBrk="1" fontAlgn="base" hangingPunct="1">
        <a:spcBef>
          <a:spcPct val="0"/>
        </a:spcBef>
        <a:spcAft>
          <a:spcPct val="0"/>
        </a:spcAft>
        <a:defRPr sz="3600">
          <a:solidFill>
            <a:schemeClr val="tx1"/>
          </a:solidFill>
          <a:latin typeface="Times" pitchFamily="18" charset="0"/>
        </a:defRPr>
      </a:lvl4pPr>
      <a:lvl5pPr algn="l" rtl="0" eaLnBrk="1" fontAlgn="base" hangingPunct="1">
        <a:spcBef>
          <a:spcPct val="0"/>
        </a:spcBef>
        <a:spcAft>
          <a:spcPct val="0"/>
        </a:spcAft>
        <a:defRPr sz="3600">
          <a:solidFill>
            <a:schemeClr val="tx1"/>
          </a:solidFill>
          <a:latin typeface="Times" pitchFamily="18" charset="0"/>
        </a:defRPr>
      </a:lvl5pPr>
      <a:lvl6pPr marL="457200" algn="l" rtl="0" eaLnBrk="1" fontAlgn="base" hangingPunct="1">
        <a:spcBef>
          <a:spcPct val="0"/>
        </a:spcBef>
        <a:spcAft>
          <a:spcPct val="0"/>
        </a:spcAft>
        <a:defRPr sz="3600">
          <a:solidFill>
            <a:schemeClr val="tx1"/>
          </a:solidFill>
          <a:latin typeface="Times" pitchFamily="18" charset="0"/>
        </a:defRPr>
      </a:lvl6pPr>
      <a:lvl7pPr marL="914400" algn="l" rtl="0" eaLnBrk="1" fontAlgn="base" hangingPunct="1">
        <a:spcBef>
          <a:spcPct val="0"/>
        </a:spcBef>
        <a:spcAft>
          <a:spcPct val="0"/>
        </a:spcAft>
        <a:defRPr sz="3600">
          <a:solidFill>
            <a:schemeClr val="tx1"/>
          </a:solidFill>
          <a:latin typeface="Times" pitchFamily="18" charset="0"/>
        </a:defRPr>
      </a:lvl7pPr>
      <a:lvl8pPr marL="1371600" algn="l" rtl="0" eaLnBrk="1" fontAlgn="base" hangingPunct="1">
        <a:spcBef>
          <a:spcPct val="0"/>
        </a:spcBef>
        <a:spcAft>
          <a:spcPct val="0"/>
        </a:spcAft>
        <a:defRPr sz="3600">
          <a:solidFill>
            <a:schemeClr val="tx1"/>
          </a:solidFill>
          <a:latin typeface="Times" pitchFamily="18" charset="0"/>
        </a:defRPr>
      </a:lvl8pPr>
      <a:lvl9pPr marL="1828800" algn="l" rtl="0" eaLnBrk="1" fontAlgn="base" hangingPunct="1">
        <a:spcBef>
          <a:spcPct val="0"/>
        </a:spcBef>
        <a:spcAft>
          <a:spcPct val="0"/>
        </a:spcAft>
        <a:defRPr sz="3600">
          <a:solidFill>
            <a:schemeClr val="tx1"/>
          </a:solidFill>
          <a:latin typeface="Times" pitchFamily="18" charset="0"/>
        </a:defRPr>
      </a:lvl9pPr>
    </p:titleStyle>
    <p:bodyStyle>
      <a:lvl1pPr marL="230188" indent="-230188" algn="l" rtl="0" eaLnBrk="1" fontAlgn="base" hangingPunct="1">
        <a:spcBef>
          <a:spcPct val="20000"/>
        </a:spcBef>
        <a:spcAft>
          <a:spcPct val="0"/>
        </a:spcAft>
        <a:buClr>
          <a:srgbClr val="A7001F"/>
        </a:buClr>
        <a:buSzPct val="100000"/>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14400" y="1066800"/>
            <a:ext cx="7315200" cy="1295400"/>
          </a:xfrm>
        </p:spPr>
        <p:txBody>
          <a:bodyPr/>
          <a:lstStyle/>
          <a:p>
            <a:r>
              <a:rPr lang="en-US" sz="4000" dirty="0" smtClean="0"/>
              <a:t>Service Contract Act</a:t>
            </a:r>
            <a:br>
              <a:rPr lang="en-US" sz="4000" dirty="0" smtClean="0"/>
            </a:br>
            <a:r>
              <a:rPr lang="en-US" sz="4000" dirty="0" smtClean="0"/>
              <a:t>Jon Levin and Matt Stiles</a:t>
            </a:r>
            <a:endParaRPr lang="en-US" sz="4000" dirty="0"/>
          </a:p>
        </p:txBody>
      </p:sp>
      <p:sp>
        <p:nvSpPr>
          <p:cNvPr id="4" name="object 2"/>
          <p:cNvSpPr/>
          <p:nvPr/>
        </p:nvSpPr>
        <p:spPr>
          <a:xfrm>
            <a:off x="457200" y="2209800"/>
            <a:ext cx="3352800" cy="2926080"/>
          </a:xfrm>
          <a:prstGeom prst="rect">
            <a:avLst/>
          </a:prstGeom>
          <a:blipFill>
            <a:blip r:embed="rId2" cstate="print"/>
            <a:stretch>
              <a:fillRect/>
            </a:stretch>
          </a:blipFill>
        </p:spPr>
        <p:txBody>
          <a:bodyPr wrap="square" lIns="0" tIns="0" rIns="0" bIns="0" rtlCol="0"/>
          <a:lstStyle/>
          <a:p>
            <a:endParaRPr/>
          </a:p>
        </p:txBody>
      </p:sp>
      <p:sp>
        <p:nvSpPr>
          <p:cNvPr id="5" name="object 3"/>
          <p:cNvSpPr/>
          <p:nvPr/>
        </p:nvSpPr>
        <p:spPr>
          <a:xfrm>
            <a:off x="4750225" y="2209800"/>
            <a:ext cx="3261360" cy="292608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Contract </a:t>
            </a:r>
            <a:r>
              <a:rPr lang="en-US" sz="3600" dirty="0" smtClean="0">
                <a:solidFill>
                  <a:schemeClr val="tx1"/>
                </a:solidFill>
              </a:rPr>
              <a:t>Coverage II</a:t>
            </a:r>
            <a:r>
              <a:rPr lang="en-US" dirty="0" smtClean="0">
                <a:solidFill>
                  <a:schemeClr val="tx1"/>
                </a:solidFill>
              </a:rPr>
              <a:t/>
            </a:r>
            <a:br>
              <a:rPr lang="en-US" dirty="0" smtClean="0">
                <a:solidFill>
                  <a:schemeClr val="tx1"/>
                </a:solidFill>
              </a:rPr>
            </a:br>
            <a:r>
              <a:rPr lang="en-US" sz="2400" b="0" dirty="0" smtClean="0">
                <a:solidFill>
                  <a:schemeClr val="tx1"/>
                </a:solidFill>
              </a:rPr>
              <a:t>Above $2,500</a:t>
            </a:r>
            <a:endParaRPr lang="en-US" sz="2400" b="0" dirty="0">
              <a:solidFill>
                <a:schemeClr val="tx1"/>
              </a:solidFill>
            </a:endParaRPr>
          </a:p>
        </p:txBody>
      </p:sp>
      <p:sp>
        <p:nvSpPr>
          <p:cNvPr id="3" name="Content Placeholder 2"/>
          <p:cNvSpPr>
            <a:spLocks noGrp="1"/>
          </p:cNvSpPr>
          <p:nvPr>
            <p:ph idx="1"/>
          </p:nvPr>
        </p:nvSpPr>
        <p:spPr>
          <a:xfrm>
            <a:off x="685800" y="1752600"/>
            <a:ext cx="7772400" cy="4343400"/>
          </a:xfrm>
        </p:spPr>
        <p:txBody>
          <a:bodyPr/>
          <a:lstStyle/>
          <a:p>
            <a:r>
              <a:rPr lang="en-US" dirty="0" smtClean="0">
                <a:solidFill>
                  <a:schemeClr val="tx1"/>
                </a:solidFill>
              </a:rPr>
              <a:t>Applies to solicitations </a:t>
            </a:r>
            <a:r>
              <a:rPr lang="en-US" u="sng" dirty="0" smtClean="0">
                <a:solidFill>
                  <a:schemeClr val="tx1"/>
                </a:solidFill>
              </a:rPr>
              <a:t>AND TO</a:t>
            </a:r>
            <a:r>
              <a:rPr lang="en-US" dirty="0" smtClean="0">
                <a:solidFill>
                  <a:schemeClr val="tx1"/>
                </a:solidFill>
              </a:rPr>
              <a:t> options and modifications that change the contract scope whereby labor requirements are significantly affected.  48 C.F.R. § 22.1007.</a:t>
            </a:r>
          </a:p>
          <a:p>
            <a:endParaRPr lang="en-US" dirty="0">
              <a:solidFill>
                <a:schemeClr val="tx1"/>
              </a:solidFill>
            </a:endParaRPr>
          </a:p>
          <a:p>
            <a:r>
              <a:rPr lang="en-US" kern="0" dirty="0">
                <a:solidFill>
                  <a:schemeClr val="tx1"/>
                </a:solidFill>
                <a:ea typeface="Geneva" charset="0"/>
              </a:rPr>
              <a:t>On </a:t>
            </a:r>
            <a:r>
              <a:rPr lang="en-US" kern="0" dirty="0" smtClean="0">
                <a:solidFill>
                  <a:schemeClr val="tx1"/>
                </a:solidFill>
                <a:ea typeface="Geneva" charset="0"/>
              </a:rPr>
              <a:t>IDIQs, requirements contracts, BPAs, and BOAs, KO </a:t>
            </a:r>
            <a:r>
              <a:rPr lang="en-US" kern="0" dirty="0">
                <a:solidFill>
                  <a:schemeClr val="tx1"/>
                </a:solidFill>
                <a:ea typeface="Geneva" charset="0"/>
              </a:rPr>
              <a:t>required to make up-front </a:t>
            </a:r>
            <a:r>
              <a:rPr lang="en-US" kern="0" dirty="0" smtClean="0">
                <a:solidFill>
                  <a:schemeClr val="tx1"/>
                </a:solidFill>
                <a:ea typeface="Geneva" charset="0"/>
              </a:rPr>
              <a:t>determination</a:t>
            </a:r>
          </a:p>
          <a:p>
            <a:pPr lvl="1"/>
            <a:r>
              <a:rPr lang="en-US" kern="0" dirty="0" smtClean="0">
                <a:solidFill>
                  <a:schemeClr val="tx1"/>
                </a:solidFill>
                <a:latin typeface="Arial" panose="020B0604020202020204" pitchFamily="34" charset="0"/>
                <a:ea typeface="Geneva" charset="0"/>
                <a:cs typeface="Arial" panose="020B0604020202020204" pitchFamily="34" charset="0"/>
              </a:rPr>
              <a:t>Task order contracts must aggregate amounts of orders on annual basis</a:t>
            </a:r>
          </a:p>
          <a:p>
            <a:pPr marL="457200" lvl="1" indent="0">
              <a:buNone/>
            </a:pPr>
            <a:endParaRPr lang="en-US" kern="0" dirty="0">
              <a:solidFill>
                <a:schemeClr val="tx1"/>
              </a:solidFill>
              <a:latin typeface="Arial" panose="020B0604020202020204" pitchFamily="34" charset="0"/>
              <a:ea typeface="Geneva" charset="0"/>
              <a:cs typeface="Arial" panose="020B0604020202020204" pitchFamily="34" charset="0"/>
            </a:endParaRPr>
          </a:p>
          <a:p>
            <a:r>
              <a:rPr lang="en-US" kern="0" dirty="0">
                <a:solidFill>
                  <a:schemeClr val="tx1"/>
                </a:solidFill>
                <a:ea typeface="Geneva" charset="0"/>
              </a:rPr>
              <a:t>Below $2,500, </a:t>
            </a:r>
            <a:r>
              <a:rPr lang="en-US" kern="0" dirty="0" smtClean="0">
                <a:solidFill>
                  <a:schemeClr val="tx1"/>
                </a:solidFill>
                <a:ea typeface="Geneva" charset="0"/>
              </a:rPr>
              <a:t>Fair Labor Standards Act (FLSA) and </a:t>
            </a:r>
            <a:r>
              <a:rPr lang="en-US" kern="0" dirty="0">
                <a:solidFill>
                  <a:schemeClr val="tx1"/>
                </a:solidFill>
                <a:ea typeface="Geneva" charset="0"/>
              </a:rPr>
              <a:t>Executive Order </a:t>
            </a:r>
            <a:r>
              <a:rPr lang="en-US" kern="0" dirty="0" smtClean="0">
                <a:solidFill>
                  <a:schemeClr val="tx1"/>
                </a:solidFill>
                <a:ea typeface="Geneva" charset="0"/>
              </a:rPr>
              <a:t>(EO) 13568 </a:t>
            </a:r>
            <a:r>
              <a:rPr lang="en-US" kern="0" dirty="0">
                <a:solidFill>
                  <a:schemeClr val="tx1"/>
                </a:solidFill>
                <a:ea typeface="Geneva" charset="0"/>
              </a:rPr>
              <a:t>(setting minimum wage for </a:t>
            </a:r>
            <a:r>
              <a:rPr lang="en-US" kern="0" dirty="0" smtClean="0">
                <a:solidFill>
                  <a:schemeClr val="tx1"/>
                </a:solidFill>
                <a:ea typeface="Geneva" charset="0"/>
              </a:rPr>
              <a:t>Service Contract Act/Davis-Bacon Act/Walsh-Healey Public Contracts Act-contractor </a:t>
            </a:r>
            <a:r>
              <a:rPr lang="en-US" kern="0" dirty="0">
                <a:solidFill>
                  <a:schemeClr val="tx1"/>
                </a:solidFill>
                <a:ea typeface="Geneva" charset="0"/>
              </a:rPr>
              <a:t>employees) </a:t>
            </a:r>
            <a:r>
              <a:rPr lang="en-US" kern="0" dirty="0" smtClean="0">
                <a:solidFill>
                  <a:schemeClr val="tx1"/>
                </a:solidFill>
                <a:ea typeface="Geneva" charset="0"/>
              </a:rPr>
              <a:t>control</a:t>
            </a:r>
          </a:p>
          <a:p>
            <a:endParaRPr lang="en-US" kern="0" dirty="0">
              <a:solidFill>
                <a:schemeClr val="tx1"/>
              </a:solidFill>
              <a:ea typeface="Geneva" charset="0"/>
            </a:endParaRPr>
          </a:p>
        </p:txBody>
      </p:sp>
    </p:spTree>
    <p:extLst>
      <p:ext uri="{BB962C8B-B14F-4D97-AF65-F5344CB8AC3E}">
        <p14:creationId xmlns:p14="http://schemas.microsoft.com/office/powerpoint/2010/main" val="14261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Contract Coverage III</a:t>
            </a:r>
            <a:r>
              <a:rPr lang="en-US" dirty="0">
                <a:solidFill>
                  <a:schemeClr val="tx1"/>
                </a:solidFill>
              </a:rPr>
              <a:t/>
            </a:r>
            <a:br>
              <a:rPr lang="en-US" dirty="0">
                <a:solidFill>
                  <a:schemeClr val="tx1"/>
                </a:solidFill>
              </a:rPr>
            </a:br>
            <a:r>
              <a:rPr lang="en-US" sz="2400" b="0" dirty="0" smtClean="0">
                <a:solidFill>
                  <a:schemeClr val="tx1"/>
                </a:solidFill>
              </a:rPr>
              <a:t>To Furnish Services</a:t>
            </a:r>
            <a:endParaRPr lang="en-US" sz="2400" b="0" dirty="0">
              <a:solidFill>
                <a:schemeClr val="tx1"/>
              </a:solidFill>
            </a:endParaRPr>
          </a:p>
        </p:txBody>
      </p:sp>
      <p:sp>
        <p:nvSpPr>
          <p:cNvPr id="3" name="Content Placeholder 2"/>
          <p:cNvSpPr>
            <a:spLocks noGrp="1"/>
          </p:cNvSpPr>
          <p:nvPr>
            <p:ph idx="1"/>
          </p:nvPr>
        </p:nvSpPr>
        <p:spPr/>
        <p:txBody>
          <a:bodyPr/>
          <a:lstStyle/>
          <a:p>
            <a:r>
              <a:rPr lang="en-US" dirty="0" smtClean="0">
                <a:solidFill>
                  <a:schemeClr val="tx1"/>
                </a:solidFill>
              </a:rPr>
              <a:t>“Services” are varied. </a:t>
            </a:r>
          </a:p>
          <a:p>
            <a:pPr lvl="1"/>
            <a:r>
              <a:rPr lang="en-US" dirty="0" smtClean="0">
                <a:solidFill>
                  <a:schemeClr val="tx1"/>
                </a:solidFill>
                <a:latin typeface="Arial" panose="020B0604020202020204" pitchFamily="34" charset="0"/>
                <a:cs typeface="Arial" panose="020B0604020202020204" pitchFamily="34" charset="0"/>
              </a:rPr>
              <a:t>4 C.F.R. § 4.130 provides 55 specific examples, but the list is not intended to be complete.  </a:t>
            </a:r>
          </a:p>
          <a:p>
            <a:pPr lvl="1"/>
            <a:r>
              <a:rPr lang="en-US" dirty="0" smtClean="0">
                <a:solidFill>
                  <a:schemeClr val="tx1"/>
                </a:solidFill>
                <a:latin typeface="Arial" panose="020B0604020202020204" pitchFamily="34" charset="0"/>
                <a:cs typeface="Arial" panose="020B0604020202020204" pitchFamily="34" charset="0"/>
              </a:rPr>
              <a:t>The WD for a particular area provides several more  </a:t>
            </a:r>
          </a:p>
          <a:p>
            <a:pPr lvl="1"/>
            <a:endParaRPr lang="en-US" dirty="0" smtClean="0">
              <a:solidFill>
                <a:schemeClr val="tx1"/>
              </a:solidFill>
              <a:latin typeface="Arial" panose="020B0604020202020204" pitchFamily="34" charset="0"/>
              <a:cs typeface="Arial" panose="020B0604020202020204" pitchFamily="34" charset="0"/>
            </a:endParaRPr>
          </a:p>
          <a:p>
            <a:r>
              <a:rPr lang="en-US" dirty="0" smtClean="0">
                <a:solidFill>
                  <a:schemeClr val="tx1"/>
                </a:solidFill>
              </a:rPr>
              <a:t>“Principal Purpose” must be to provide services</a:t>
            </a:r>
          </a:p>
          <a:p>
            <a:pPr lvl="1"/>
            <a:r>
              <a:rPr lang="en-US" dirty="0" smtClean="0">
                <a:solidFill>
                  <a:schemeClr val="tx1"/>
                </a:solidFill>
                <a:latin typeface="Arial" panose="020B0604020202020204" pitchFamily="34" charset="0"/>
                <a:cs typeface="Arial" panose="020B0604020202020204" pitchFamily="34" charset="0"/>
              </a:rPr>
              <a:t>There is no hard and fast rule.  Use &gt;50% of the cost as a rule-of-thumb, but keep in mind that it is just an easy estimate</a:t>
            </a:r>
          </a:p>
          <a:p>
            <a:endParaRPr lang="en-US" dirty="0">
              <a:solidFill>
                <a:schemeClr val="tx1"/>
              </a:solidFill>
            </a:endParaRPr>
          </a:p>
          <a:p>
            <a:r>
              <a:rPr lang="en-US" u="sng" dirty="0" smtClean="0">
                <a:solidFill>
                  <a:schemeClr val="tx1"/>
                </a:solidFill>
              </a:rPr>
              <a:t>Remember</a:t>
            </a:r>
            <a:r>
              <a:rPr lang="en-US" dirty="0" smtClean="0">
                <a:solidFill>
                  <a:schemeClr val="tx1"/>
                </a:solidFill>
              </a:rPr>
              <a:t>, </a:t>
            </a:r>
            <a:r>
              <a:rPr lang="en-US" dirty="0" err="1" smtClean="0">
                <a:solidFill>
                  <a:schemeClr val="tx1"/>
                </a:solidFill>
              </a:rPr>
              <a:t>DoL</a:t>
            </a:r>
            <a:r>
              <a:rPr lang="en-US" dirty="0" smtClean="0">
                <a:solidFill>
                  <a:schemeClr val="tx1"/>
                </a:solidFill>
              </a:rPr>
              <a:t> makes the final determination if there is an issue.  </a:t>
            </a:r>
          </a:p>
          <a:p>
            <a:pPr lvl="1"/>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0633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Contract Coverage IV</a:t>
            </a:r>
            <a:r>
              <a:rPr lang="en-US" dirty="0" smtClean="0">
                <a:solidFill>
                  <a:schemeClr val="tx1"/>
                </a:solidFill>
              </a:rPr>
              <a:t/>
            </a:r>
            <a:br>
              <a:rPr lang="en-US" dirty="0" smtClean="0">
                <a:solidFill>
                  <a:schemeClr val="tx1"/>
                </a:solidFill>
              </a:rPr>
            </a:br>
            <a:r>
              <a:rPr lang="en-US" sz="2400" b="0" dirty="0" smtClean="0">
                <a:solidFill>
                  <a:schemeClr val="tx1"/>
                </a:solidFill>
              </a:rPr>
              <a:t>Through the Use of Service Employees</a:t>
            </a:r>
            <a:endParaRPr lang="en-US" sz="2400" b="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altLang="en-US" dirty="0" smtClean="0">
                <a:solidFill>
                  <a:schemeClr val="tx1"/>
                </a:solidFill>
                <a:latin typeface="Lucida Grande"/>
              </a:rPr>
              <a:t>The Services must be performed through the use of “Service Employees” for SCA to apply</a:t>
            </a:r>
            <a:r>
              <a:rPr lang="en-US" dirty="0" smtClean="0">
                <a:solidFill>
                  <a:schemeClr val="tx1"/>
                </a:solidFill>
              </a:rPr>
              <a:t>—this is where it gets a little bit confusing….</a:t>
            </a:r>
            <a:endParaRPr lang="en-US" altLang="en-US" dirty="0" smtClean="0">
              <a:solidFill>
                <a:schemeClr val="tx1"/>
              </a:solidFill>
              <a:latin typeface="Lucida Grande"/>
            </a:endParaRPr>
          </a:p>
          <a:p>
            <a:r>
              <a:rPr lang="en-US" altLang="en-US" dirty="0" smtClean="0">
                <a:solidFill>
                  <a:schemeClr val="tx1"/>
                </a:solidFill>
                <a:latin typeface="Lucida Grande"/>
              </a:rPr>
              <a:t>What is a “service employee?”  SCA defines </a:t>
            </a:r>
            <a:r>
              <a:rPr lang="en-US" altLang="en-US" dirty="0">
                <a:solidFill>
                  <a:schemeClr val="tx1"/>
                </a:solidFill>
                <a:latin typeface="Lucida Grande"/>
              </a:rPr>
              <a:t>service employee as: </a:t>
            </a:r>
            <a:endParaRPr lang="en-US" altLang="en-US" dirty="0" smtClean="0">
              <a:solidFill>
                <a:schemeClr val="tx1"/>
              </a:solidFill>
              <a:latin typeface="Lucida Grande"/>
            </a:endParaRPr>
          </a:p>
          <a:p>
            <a:pPr lvl="1">
              <a:buSzPct val="70000"/>
            </a:pPr>
            <a:r>
              <a:rPr lang="en-US" altLang="en-US" dirty="0">
                <a:solidFill>
                  <a:schemeClr val="tx1"/>
                </a:solidFill>
                <a:latin typeface="Lucida Grande"/>
              </a:rPr>
              <a:t>Any person engaged in performance of </a:t>
            </a:r>
            <a:r>
              <a:rPr lang="en-US" altLang="en-US" dirty="0" smtClean="0">
                <a:solidFill>
                  <a:schemeClr val="tx1"/>
                </a:solidFill>
                <a:latin typeface="Lucida Grande"/>
              </a:rPr>
              <a:t>contract</a:t>
            </a:r>
          </a:p>
          <a:p>
            <a:pPr lvl="1">
              <a:buSzPct val="70000"/>
            </a:pPr>
            <a:r>
              <a:rPr lang="en-US" altLang="en-US" dirty="0" smtClean="0">
                <a:solidFill>
                  <a:schemeClr val="tx1"/>
                </a:solidFill>
                <a:latin typeface="Lucida Grande"/>
              </a:rPr>
              <a:t>Entered into by the United States</a:t>
            </a:r>
          </a:p>
          <a:p>
            <a:pPr lvl="1">
              <a:buSzPct val="70000"/>
            </a:pPr>
            <a:r>
              <a:rPr lang="en-US" altLang="en-US" dirty="0" smtClean="0">
                <a:solidFill>
                  <a:schemeClr val="tx1"/>
                </a:solidFill>
                <a:latin typeface="Lucida Grande"/>
              </a:rPr>
              <a:t>The principle purpose of which is to furnish services</a:t>
            </a:r>
          </a:p>
          <a:p>
            <a:pPr lvl="1">
              <a:buSzPct val="70000"/>
            </a:pPr>
            <a:r>
              <a:rPr lang="en-US" altLang="en-US" u="sng" dirty="0" smtClean="0">
                <a:solidFill>
                  <a:schemeClr val="tx1"/>
                </a:solidFill>
                <a:latin typeface="Lucida Grande"/>
              </a:rPr>
              <a:t>Except</a:t>
            </a:r>
            <a:r>
              <a:rPr lang="en-US" altLang="en-US" dirty="0">
                <a:solidFill>
                  <a:schemeClr val="tx1"/>
                </a:solidFill>
                <a:latin typeface="Lucida Grande"/>
              </a:rPr>
              <a:t> </a:t>
            </a:r>
            <a:r>
              <a:rPr lang="en-US" altLang="en-US" dirty="0" smtClean="0">
                <a:solidFill>
                  <a:schemeClr val="tx1"/>
                </a:solidFill>
                <a:latin typeface="Lucida Grande"/>
              </a:rPr>
              <a:t>Employees </a:t>
            </a:r>
            <a:r>
              <a:rPr lang="en-US" altLang="en-US" dirty="0">
                <a:solidFill>
                  <a:schemeClr val="tx1"/>
                </a:solidFill>
                <a:latin typeface="Lucida Grande"/>
              </a:rPr>
              <a:t>who qualify for exemption as </a:t>
            </a:r>
            <a:r>
              <a:rPr lang="en-US" altLang="en-US" i="1" dirty="0">
                <a:solidFill>
                  <a:schemeClr val="tx1"/>
                </a:solidFill>
                <a:latin typeface="Lucida Grande"/>
              </a:rPr>
              <a:t>bona fide</a:t>
            </a:r>
            <a:r>
              <a:rPr lang="en-US" altLang="en-US" dirty="0">
                <a:solidFill>
                  <a:schemeClr val="tx1"/>
                </a:solidFill>
                <a:latin typeface="Lucida Grande"/>
              </a:rPr>
              <a:t> executive, administrative or professional employees under the </a:t>
            </a:r>
            <a:r>
              <a:rPr lang="en-US" altLang="en-US" dirty="0" smtClean="0">
                <a:solidFill>
                  <a:schemeClr val="tx1"/>
                </a:solidFill>
                <a:latin typeface="Lucida Grande"/>
              </a:rPr>
              <a:t>FLSA</a:t>
            </a:r>
          </a:p>
          <a:p>
            <a:pPr>
              <a:buSzPct val="70000"/>
            </a:pPr>
            <a:r>
              <a:rPr lang="en-US" altLang="en-US" dirty="0" smtClean="0">
                <a:solidFill>
                  <a:schemeClr val="tx1"/>
                </a:solidFill>
                <a:latin typeface="Lucida Grande"/>
              </a:rPr>
              <a:t>Meaning, if the services requires mostly or all exempt employees, the SCA does not apply.  </a:t>
            </a:r>
            <a:r>
              <a:rPr lang="en-US" altLang="en-US" dirty="0" err="1" smtClean="0">
                <a:solidFill>
                  <a:schemeClr val="tx1"/>
                </a:solidFill>
                <a:latin typeface="Lucida Grande"/>
              </a:rPr>
              <a:t>DoL</a:t>
            </a:r>
            <a:r>
              <a:rPr lang="en-US" altLang="en-US" dirty="0" smtClean="0">
                <a:solidFill>
                  <a:schemeClr val="tx1"/>
                </a:solidFill>
                <a:latin typeface="Lucida Grande"/>
              </a:rPr>
              <a:t> suggests that it should be consulted when a call is close.</a:t>
            </a:r>
          </a:p>
          <a:p>
            <a:r>
              <a:rPr lang="en-US" altLang="en-US" dirty="0" smtClean="0">
                <a:solidFill>
                  <a:schemeClr val="tx1"/>
                </a:solidFill>
                <a:latin typeface="Lucida Grande"/>
              </a:rPr>
              <a:t>NB:  SCA applies </a:t>
            </a:r>
            <a:r>
              <a:rPr lang="en-US" altLang="en-US" dirty="0">
                <a:solidFill>
                  <a:schemeClr val="tx1"/>
                </a:solidFill>
                <a:latin typeface="Lucida Grande"/>
              </a:rPr>
              <a:t>only to participants on the contract.  Does not apply to </a:t>
            </a:r>
            <a:r>
              <a:rPr lang="en-US" altLang="en-US" dirty="0" smtClean="0">
                <a:solidFill>
                  <a:schemeClr val="tx1"/>
                </a:solidFill>
                <a:latin typeface="Lucida Grande"/>
              </a:rPr>
              <a:t>contractor support not required </a:t>
            </a:r>
            <a:r>
              <a:rPr lang="en-US" altLang="en-US" dirty="0">
                <a:solidFill>
                  <a:schemeClr val="tx1"/>
                </a:solidFill>
                <a:latin typeface="Lucida Grande"/>
              </a:rPr>
              <a:t>for contract performance.</a:t>
            </a:r>
            <a:endParaRPr lang="en-US" dirty="0">
              <a:solidFill>
                <a:schemeClr val="tx1"/>
              </a:solidFill>
              <a:latin typeface="Lucida Grande"/>
            </a:endParaRPr>
          </a:p>
          <a:p>
            <a:pPr marL="0" indent="0">
              <a:buNone/>
            </a:pPr>
            <a:endParaRPr lang="en-US" dirty="0"/>
          </a:p>
        </p:txBody>
      </p:sp>
    </p:spTree>
    <p:extLst>
      <p:ext uri="{BB962C8B-B14F-4D97-AF65-F5344CB8AC3E}">
        <p14:creationId xmlns:p14="http://schemas.microsoft.com/office/powerpoint/2010/main" val="3175873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Contract Coverage V</a:t>
            </a:r>
            <a:r>
              <a:rPr lang="en-US" dirty="0" smtClean="0">
                <a:solidFill>
                  <a:schemeClr val="tx1"/>
                </a:solidFill>
              </a:rPr>
              <a:t/>
            </a:r>
            <a:br>
              <a:rPr lang="en-US" dirty="0" smtClean="0">
                <a:solidFill>
                  <a:schemeClr val="tx1"/>
                </a:solidFill>
              </a:rPr>
            </a:br>
            <a:r>
              <a:rPr lang="en-US" sz="2400" b="0" dirty="0" smtClean="0">
                <a:solidFill>
                  <a:schemeClr val="tx1"/>
                </a:solidFill>
              </a:rPr>
              <a:t>In the United States</a:t>
            </a:r>
            <a:endParaRPr lang="en-US" b="0" dirty="0">
              <a:solidFill>
                <a:schemeClr val="tx1"/>
              </a:solidFill>
            </a:endParaRPr>
          </a:p>
        </p:txBody>
      </p:sp>
      <p:sp>
        <p:nvSpPr>
          <p:cNvPr id="3" name="Content Placeholder 2"/>
          <p:cNvSpPr>
            <a:spLocks noGrp="1"/>
          </p:cNvSpPr>
          <p:nvPr>
            <p:ph idx="1"/>
          </p:nvPr>
        </p:nvSpPr>
        <p:spPr/>
        <p:txBody>
          <a:bodyPr/>
          <a:lstStyle/>
          <a:p>
            <a:r>
              <a:rPr lang="en-US" altLang="en-US" dirty="0">
                <a:solidFill>
                  <a:schemeClr val="tx1"/>
                </a:solidFill>
                <a:latin typeface="Lucida Grande"/>
              </a:rPr>
              <a:t>50 States, DC, Puerto Rico, the Virgin Islands, American Samoa, Guam, Wake Island, Johnston Island, the Northern Marianas, and Outer Continental  Shelf Islands (as defined in the </a:t>
            </a:r>
            <a:r>
              <a:rPr lang="en-US" dirty="0">
                <a:solidFill>
                  <a:schemeClr val="tx1"/>
                </a:solidFill>
                <a:latin typeface="Lucida Grande"/>
              </a:rPr>
              <a:t>Outer Continental Shelf Lands Act)</a:t>
            </a:r>
          </a:p>
          <a:p>
            <a:endParaRPr lang="en-US" dirty="0" smtClean="0">
              <a:solidFill>
                <a:schemeClr val="tx1"/>
              </a:solidFill>
            </a:endParaRPr>
          </a:p>
          <a:p>
            <a:r>
              <a:rPr lang="en-US" altLang="en-US" dirty="0">
                <a:solidFill>
                  <a:schemeClr val="tx1"/>
                </a:solidFill>
                <a:latin typeface="Lucida Grande"/>
              </a:rPr>
              <a:t>Any portion of a contract principally for services performed in the United States is </a:t>
            </a:r>
            <a:r>
              <a:rPr lang="en-US" altLang="en-US" dirty="0" smtClean="0">
                <a:solidFill>
                  <a:schemeClr val="tx1"/>
                </a:solidFill>
                <a:latin typeface="Lucida Grande"/>
              </a:rPr>
              <a:t>covered</a:t>
            </a:r>
          </a:p>
          <a:p>
            <a:endParaRPr lang="en-US" altLang="en-US" dirty="0">
              <a:solidFill>
                <a:schemeClr val="tx1"/>
              </a:solidFill>
              <a:latin typeface="Lucida Grande"/>
            </a:endParaRPr>
          </a:p>
          <a:p>
            <a:r>
              <a:rPr lang="en-US" dirty="0" smtClean="0">
                <a:solidFill>
                  <a:schemeClr val="tx1"/>
                </a:solidFill>
                <a:latin typeface="Lucida Grande"/>
              </a:rPr>
              <a:t>Permanent OCONUS work is </a:t>
            </a:r>
            <a:r>
              <a:rPr lang="en-US" dirty="0">
                <a:solidFill>
                  <a:schemeClr val="tx1"/>
                </a:solidFill>
                <a:latin typeface="Lucida Grande"/>
              </a:rPr>
              <a:t>not subject to </a:t>
            </a:r>
            <a:r>
              <a:rPr lang="en-US" dirty="0" smtClean="0">
                <a:solidFill>
                  <a:schemeClr val="tx1"/>
                </a:solidFill>
                <a:latin typeface="Lucida Grande"/>
              </a:rPr>
              <a:t>SCA</a:t>
            </a:r>
          </a:p>
          <a:p>
            <a:endParaRPr lang="en-US" dirty="0" smtClean="0">
              <a:solidFill>
                <a:schemeClr val="tx1"/>
              </a:solidFill>
              <a:latin typeface="Lucida Grande"/>
            </a:endParaRPr>
          </a:p>
          <a:p>
            <a:r>
              <a:rPr lang="en-US" dirty="0" smtClean="0">
                <a:solidFill>
                  <a:schemeClr val="tx1"/>
                </a:solidFill>
                <a:latin typeface="Lucida Grande"/>
              </a:rPr>
              <a:t>BUT SCA applies if the services are performed partially in United States</a:t>
            </a:r>
            <a:endParaRPr lang="en-US" dirty="0">
              <a:solidFill>
                <a:schemeClr val="tx1"/>
              </a:solidFill>
              <a:latin typeface="Lucida Grande"/>
            </a:endParaRPr>
          </a:p>
          <a:p>
            <a:endParaRPr lang="en-US" altLang="en-US" dirty="0">
              <a:latin typeface="Lucida Grande"/>
            </a:endParaRPr>
          </a:p>
          <a:p>
            <a:endParaRPr lang="en-US" dirty="0"/>
          </a:p>
        </p:txBody>
      </p:sp>
    </p:spTree>
    <p:extLst>
      <p:ext uri="{BB962C8B-B14F-4D97-AF65-F5344CB8AC3E}">
        <p14:creationId xmlns:p14="http://schemas.microsoft.com/office/powerpoint/2010/main" val="3617855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Subcontractors</a:t>
            </a:r>
            <a:endParaRPr lang="en-US" sz="3600" dirty="0">
              <a:solidFill>
                <a:schemeClr val="tx1"/>
              </a:solidFill>
            </a:endParaRPr>
          </a:p>
        </p:txBody>
      </p:sp>
      <p:sp>
        <p:nvSpPr>
          <p:cNvPr id="3" name="Content Placeholder 2"/>
          <p:cNvSpPr>
            <a:spLocks noGrp="1"/>
          </p:cNvSpPr>
          <p:nvPr>
            <p:ph idx="1"/>
          </p:nvPr>
        </p:nvSpPr>
        <p:spPr>
          <a:xfrm>
            <a:off x="685800" y="1676400"/>
            <a:ext cx="7772400" cy="4419600"/>
          </a:xfrm>
        </p:spPr>
        <p:txBody>
          <a:bodyPr/>
          <a:lstStyle/>
          <a:p>
            <a:r>
              <a:rPr lang="en-US" dirty="0">
                <a:solidFill>
                  <a:schemeClr val="tx1"/>
                </a:solidFill>
              </a:rPr>
              <a:t>Prime must flow down SCA clauses in the </a:t>
            </a:r>
            <a:r>
              <a:rPr lang="en-US" dirty="0" smtClean="0">
                <a:solidFill>
                  <a:schemeClr val="tx1"/>
                </a:solidFill>
              </a:rPr>
              <a:t>contract</a:t>
            </a:r>
          </a:p>
          <a:p>
            <a:endParaRPr lang="en-US" dirty="0">
              <a:solidFill>
                <a:schemeClr val="tx1"/>
              </a:solidFill>
            </a:endParaRPr>
          </a:p>
          <a:p>
            <a:r>
              <a:rPr lang="en-US" dirty="0">
                <a:solidFill>
                  <a:schemeClr val="tx1"/>
                </a:solidFill>
              </a:rPr>
              <a:t>Prime and sub are jointly and severally liable for subcontractor </a:t>
            </a:r>
            <a:r>
              <a:rPr lang="en-US" dirty="0" smtClean="0">
                <a:solidFill>
                  <a:schemeClr val="tx1"/>
                </a:solidFill>
              </a:rPr>
              <a:t>noncompliance</a:t>
            </a:r>
          </a:p>
          <a:p>
            <a:pPr lvl="1"/>
            <a:r>
              <a:rPr lang="en-US" dirty="0">
                <a:solidFill>
                  <a:schemeClr val="tx1"/>
                </a:solidFill>
                <a:latin typeface="Arial" panose="020B0604020202020204" pitchFamily="34" charset="0"/>
                <a:cs typeface="Arial" panose="020B0604020202020204" pitchFamily="34" charset="0"/>
              </a:rPr>
              <a:t>Consider requiring certifications</a:t>
            </a:r>
          </a:p>
          <a:p>
            <a:pPr marL="457200" lvl="1" indent="0">
              <a:buNone/>
            </a:pPr>
            <a:endParaRPr lang="en-US" dirty="0"/>
          </a:p>
          <a:p>
            <a:endParaRPr lang="en-US" dirty="0">
              <a:latin typeface="Lucida Grande"/>
            </a:endParaRPr>
          </a:p>
          <a:p>
            <a:endParaRPr lang="en-US" dirty="0"/>
          </a:p>
        </p:txBody>
      </p:sp>
    </p:spTree>
    <p:extLst>
      <p:ext uri="{BB962C8B-B14F-4D97-AF65-F5344CB8AC3E}">
        <p14:creationId xmlns:p14="http://schemas.microsoft.com/office/powerpoint/2010/main" val="4234833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Statutory Exemptions</a:t>
            </a:r>
            <a:endParaRPr lang="en-US" sz="3600" dirty="0">
              <a:solidFill>
                <a:schemeClr val="tx1"/>
              </a:solidFill>
            </a:endParaRPr>
          </a:p>
        </p:txBody>
      </p:sp>
      <p:sp>
        <p:nvSpPr>
          <p:cNvPr id="3" name="Content Placeholder 2"/>
          <p:cNvSpPr>
            <a:spLocks noGrp="1"/>
          </p:cNvSpPr>
          <p:nvPr>
            <p:ph idx="1"/>
          </p:nvPr>
        </p:nvSpPr>
        <p:spPr>
          <a:xfrm>
            <a:off x="685800" y="1752600"/>
            <a:ext cx="7772400" cy="4343400"/>
          </a:xfrm>
        </p:spPr>
        <p:txBody>
          <a:bodyPr/>
          <a:lstStyle/>
          <a:p>
            <a:r>
              <a:rPr lang="en-US" altLang="en-US" sz="1600" dirty="0">
                <a:solidFill>
                  <a:schemeClr val="tx1"/>
                </a:solidFill>
                <a:latin typeface="Lucida Grande"/>
              </a:rPr>
              <a:t>Contracts for construction of public buildings or public works covered by Davis-Bacon </a:t>
            </a:r>
            <a:r>
              <a:rPr lang="en-US" altLang="en-US" sz="1600" dirty="0" smtClean="0">
                <a:solidFill>
                  <a:schemeClr val="tx1"/>
                </a:solidFill>
                <a:latin typeface="Lucida Grande"/>
              </a:rPr>
              <a:t>Act</a:t>
            </a:r>
            <a:endParaRPr lang="en-US" sz="1600" dirty="0" smtClean="0">
              <a:solidFill>
                <a:schemeClr val="tx1"/>
              </a:solidFill>
              <a:latin typeface="Lucida Grande"/>
            </a:endParaRPr>
          </a:p>
          <a:p>
            <a:r>
              <a:rPr lang="en-US" altLang="en-US" sz="1600" dirty="0">
                <a:solidFill>
                  <a:schemeClr val="tx1"/>
                </a:solidFill>
                <a:latin typeface="Lucida Grande"/>
              </a:rPr>
              <a:t>Contracts for manufacturing or supplies covered by </a:t>
            </a:r>
            <a:r>
              <a:rPr lang="en-US" altLang="en-US" sz="1600" dirty="0" smtClean="0">
                <a:solidFill>
                  <a:schemeClr val="tx1"/>
                </a:solidFill>
                <a:latin typeface="Lucida Grande"/>
              </a:rPr>
              <a:t>Walsh-Healey</a:t>
            </a:r>
          </a:p>
          <a:p>
            <a:r>
              <a:rPr lang="en-US" altLang="en-US" sz="1600" dirty="0">
                <a:solidFill>
                  <a:schemeClr val="tx1"/>
                </a:solidFill>
                <a:latin typeface="Lucida Grande"/>
              </a:rPr>
              <a:t>Contracts for carriage of freight or personnel where published tariff rates are in effect </a:t>
            </a:r>
          </a:p>
          <a:p>
            <a:r>
              <a:rPr lang="en-US" altLang="en-US" sz="1600" dirty="0">
                <a:solidFill>
                  <a:schemeClr val="tx1"/>
                </a:solidFill>
                <a:latin typeface="Lucida Grande"/>
              </a:rPr>
              <a:t>Contracts for services of communications companies (</a:t>
            </a:r>
            <a:r>
              <a:rPr lang="en-US" altLang="en-US" sz="1600" i="1" dirty="0">
                <a:solidFill>
                  <a:schemeClr val="tx1"/>
                </a:solidFill>
                <a:latin typeface="Lucida Grande"/>
              </a:rPr>
              <a:t>e.g.</a:t>
            </a:r>
            <a:r>
              <a:rPr lang="en-US" altLang="en-US" sz="1600" dirty="0">
                <a:solidFill>
                  <a:schemeClr val="tx1"/>
                </a:solidFill>
                <a:latin typeface="Lucida Grande"/>
              </a:rPr>
              <a:t>, radio, telephone) subject to the Communications Act of 1934</a:t>
            </a:r>
          </a:p>
          <a:p>
            <a:r>
              <a:rPr lang="en-US" altLang="en-US" sz="1600" dirty="0">
                <a:solidFill>
                  <a:schemeClr val="tx1"/>
                </a:solidFill>
                <a:latin typeface="Lucida Grande"/>
              </a:rPr>
              <a:t>Contracts for public utility services, including electric light and power, water, steam, and gas </a:t>
            </a:r>
            <a:endParaRPr lang="en-US" altLang="en-US" sz="1600" dirty="0" smtClean="0">
              <a:solidFill>
                <a:schemeClr val="tx1"/>
              </a:solidFill>
              <a:latin typeface="Lucida Grande"/>
            </a:endParaRPr>
          </a:p>
          <a:p>
            <a:r>
              <a:rPr lang="en-US" altLang="en-US" sz="1600" dirty="0">
                <a:solidFill>
                  <a:schemeClr val="tx1"/>
                </a:solidFill>
                <a:latin typeface="Lucida Grande"/>
              </a:rPr>
              <a:t>Employment contracts providing for direct services to a Federal agency by individuals</a:t>
            </a:r>
          </a:p>
          <a:p>
            <a:r>
              <a:rPr lang="en-US" altLang="en-US" sz="1600" dirty="0">
                <a:solidFill>
                  <a:schemeClr val="tx1"/>
                </a:solidFill>
                <a:latin typeface="Lucida Grande"/>
              </a:rPr>
              <a:t>Contracts with the U.S. Postal Service for operation of postal contract stations</a:t>
            </a:r>
          </a:p>
          <a:p>
            <a:endParaRPr lang="en-US" altLang="en-US" sz="1600" dirty="0"/>
          </a:p>
          <a:p>
            <a:endParaRPr lang="en-US" dirty="0"/>
          </a:p>
        </p:txBody>
      </p:sp>
    </p:spTree>
    <p:extLst>
      <p:ext uri="{BB962C8B-B14F-4D97-AF65-F5344CB8AC3E}">
        <p14:creationId xmlns:p14="http://schemas.microsoft.com/office/powerpoint/2010/main" val="3359070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Regulatory Exemptions I</a:t>
            </a:r>
            <a:endParaRPr lang="en-US" sz="3600" dirty="0">
              <a:solidFill>
                <a:schemeClr val="tx1"/>
              </a:solidFill>
            </a:endParaRPr>
          </a:p>
        </p:txBody>
      </p:sp>
      <p:sp>
        <p:nvSpPr>
          <p:cNvPr id="3" name="Content Placeholder 2"/>
          <p:cNvSpPr>
            <a:spLocks noGrp="1"/>
          </p:cNvSpPr>
          <p:nvPr>
            <p:ph idx="1"/>
          </p:nvPr>
        </p:nvSpPr>
        <p:spPr>
          <a:xfrm>
            <a:off x="685800" y="1752600"/>
            <a:ext cx="7772400" cy="4343400"/>
          </a:xfrm>
        </p:spPr>
        <p:txBody>
          <a:bodyPr/>
          <a:lstStyle/>
          <a:p>
            <a:r>
              <a:rPr lang="en-US" altLang="en-US" dirty="0">
                <a:solidFill>
                  <a:schemeClr val="tx1"/>
                </a:solidFill>
                <a:latin typeface="Lucida Grande"/>
              </a:rPr>
              <a:t>Postal Service contracts with common carriers</a:t>
            </a:r>
          </a:p>
          <a:p>
            <a:endParaRPr lang="en-US" dirty="0" smtClean="0">
              <a:solidFill>
                <a:schemeClr val="tx1"/>
              </a:solidFill>
            </a:endParaRPr>
          </a:p>
          <a:p>
            <a:r>
              <a:rPr lang="en-US" altLang="en-US" dirty="0">
                <a:solidFill>
                  <a:schemeClr val="tx1"/>
                </a:solidFill>
                <a:latin typeface="Lucida Grande"/>
              </a:rPr>
              <a:t>Postal Service mail contracts with individual owner-operators</a:t>
            </a:r>
          </a:p>
          <a:p>
            <a:endParaRPr lang="en-US" dirty="0" smtClean="0">
              <a:solidFill>
                <a:schemeClr val="tx1"/>
              </a:solidFill>
            </a:endParaRPr>
          </a:p>
          <a:p>
            <a:r>
              <a:rPr lang="en-US" altLang="en-US" dirty="0">
                <a:solidFill>
                  <a:schemeClr val="tx1"/>
                </a:solidFill>
                <a:latin typeface="Lucida Grande"/>
              </a:rPr>
              <a:t>Contracts for calibration, maintenance, and repair of information/word processing systems; scientific and medical apparatus or equipment where the application of microelectronic  circuitry or other technology of at least similar sophistication; office/business machines where services performed by supplier or manufacturer</a:t>
            </a:r>
          </a:p>
          <a:p>
            <a:pPr marL="0" indent="0">
              <a:buNone/>
            </a:pPr>
            <a:endParaRPr lang="en-US" dirty="0"/>
          </a:p>
        </p:txBody>
      </p:sp>
    </p:spTree>
    <p:extLst>
      <p:ext uri="{BB962C8B-B14F-4D97-AF65-F5344CB8AC3E}">
        <p14:creationId xmlns:p14="http://schemas.microsoft.com/office/powerpoint/2010/main" val="946491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Regulatory Exemptions II</a:t>
            </a:r>
            <a:endParaRPr lang="en-US" sz="360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dirty="0" smtClean="0">
                <a:solidFill>
                  <a:schemeClr val="tx1"/>
                </a:solidFill>
                <a:latin typeface="Lucida Grande"/>
              </a:rPr>
              <a:t>“Commercial Services” for </a:t>
            </a:r>
          </a:p>
          <a:p>
            <a:pPr lvl="1"/>
            <a:r>
              <a:rPr lang="en-US" altLang="en-US" dirty="0">
                <a:solidFill>
                  <a:schemeClr val="tx1"/>
                </a:solidFill>
                <a:latin typeface="Lucida Grande"/>
              </a:rPr>
              <a:t>Maintenance and servicing of motorized vehicles owned by Federal agencies</a:t>
            </a:r>
          </a:p>
          <a:p>
            <a:pPr lvl="1"/>
            <a:r>
              <a:rPr lang="en-US" altLang="en-US" dirty="0">
                <a:solidFill>
                  <a:schemeClr val="tx1"/>
                </a:solidFill>
                <a:latin typeface="Lucida Grande"/>
              </a:rPr>
              <a:t>Issuance and servicing of credit, debit, or similar cards by Federal employees </a:t>
            </a:r>
          </a:p>
          <a:p>
            <a:pPr lvl="1"/>
            <a:r>
              <a:rPr lang="en-US" altLang="en-US" dirty="0">
                <a:solidFill>
                  <a:schemeClr val="tx1"/>
                </a:solidFill>
                <a:latin typeface="Lucida Grande"/>
              </a:rPr>
              <a:t>Lodging, meals, and space in hotels/motels   for conferences </a:t>
            </a:r>
          </a:p>
          <a:p>
            <a:pPr lvl="1"/>
            <a:r>
              <a:rPr lang="en-US" altLang="en-US" dirty="0">
                <a:solidFill>
                  <a:schemeClr val="tx1"/>
                </a:solidFill>
                <a:latin typeface="Lucida Grande"/>
              </a:rPr>
              <a:t>Real estate services</a:t>
            </a:r>
          </a:p>
          <a:p>
            <a:pPr lvl="1"/>
            <a:r>
              <a:rPr lang="en-US" altLang="en-US" dirty="0">
                <a:solidFill>
                  <a:schemeClr val="tx1"/>
                </a:solidFill>
                <a:latin typeface="Lucida Grande"/>
              </a:rPr>
              <a:t>Transportation on regularly scheduled routes</a:t>
            </a:r>
          </a:p>
          <a:p>
            <a:pPr lvl="1"/>
            <a:r>
              <a:rPr lang="en-US" altLang="en-US" dirty="0">
                <a:solidFill>
                  <a:schemeClr val="tx1"/>
                </a:solidFill>
                <a:latin typeface="Lucida Grande"/>
              </a:rPr>
              <a:t>Relocation services</a:t>
            </a:r>
          </a:p>
          <a:p>
            <a:pPr lvl="1"/>
            <a:r>
              <a:rPr lang="en-US" altLang="en-US" dirty="0">
                <a:solidFill>
                  <a:schemeClr val="tx1"/>
                </a:solidFill>
                <a:latin typeface="Lucida Grande"/>
              </a:rPr>
              <a:t>Maintenance services for all types of equipment obtained from manufacturer or supplier under a “sole source” contract</a:t>
            </a:r>
          </a:p>
          <a:p>
            <a:pPr lvl="1"/>
            <a:endParaRPr lang="en-US" dirty="0">
              <a:latin typeface="Lucida Grande"/>
            </a:endParaRPr>
          </a:p>
        </p:txBody>
      </p:sp>
    </p:spTree>
    <p:extLst>
      <p:ext uri="{BB962C8B-B14F-4D97-AF65-F5344CB8AC3E}">
        <p14:creationId xmlns:p14="http://schemas.microsoft.com/office/powerpoint/2010/main" val="173650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Regulatory Exemptions III</a:t>
            </a:r>
            <a:endParaRPr lang="en-US" sz="360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dirty="0">
                <a:solidFill>
                  <a:schemeClr val="tx1"/>
                </a:solidFill>
                <a:latin typeface="Lucida Grande"/>
              </a:rPr>
              <a:t> </a:t>
            </a:r>
            <a:r>
              <a:rPr lang="en-US" dirty="0" smtClean="0">
                <a:solidFill>
                  <a:schemeClr val="tx1"/>
                </a:solidFill>
                <a:latin typeface="Lucida Grande"/>
              </a:rPr>
              <a:t>BUT the definition is not the same as FAR 2.101.  A service is “commercial” only if all of the following apply:</a:t>
            </a:r>
          </a:p>
          <a:p>
            <a:pPr lvl="1"/>
            <a:r>
              <a:rPr lang="en-US" altLang="en-US" dirty="0">
                <a:solidFill>
                  <a:schemeClr val="tx1"/>
                </a:solidFill>
                <a:latin typeface="Lucida Grande"/>
              </a:rPr>
              <a:t>Services offered and sold regularly</a:t>
            </a:r>
          </a:p>
          <a:p>
            <a:pPr lvl="1"/>
            <a:r>
              <a:rPr lang="en-US" altLang="en-US" dirty="0">
                <a:solidFill>
                  <a:schemeClr val="tx1"/>
                </a:solidFill>
                <a:latin typeface="Lucida Grande"/>
              </a:rPr>
              <a:t>Contract awarded on “sole source basis” or on basis of factors in addition to price</a:t>
            </a:r>
          </a:p>
          <a:p>
            <a:pPr lvl="1"/>
            <a:r>
              <a:rPr lang="en-US" altLang="en-US" dirty="0">
                <a:solidFill>
                  <a:schemeClr val="tx1"/>
                </a:solidFill>
                <a:latin typeface="Lucida Grande"/>
              </a:rPr>
              <a:t>Services furnished at “market” or “catalog” prices</a:t>
            </a:r>
          </a:p>
          <a:p>
            <a:pPr lvl="1"/>
            <a:r>
              <a:rPr lang="en-US" altLang="en-US" dirty="0">
                <a:solidFill>
                  <a:schemeClr val="tx1"/>
                </a:solidFill>
                <a:latin typeface="Lucida Grande"/>
              </a:rPr>
              <a:t>Employee spends less than 20% of his time on the government contract</a:t>
            </a:r>
          </a:p>
          <a:p>
            <a:pPr lvl="1"/>
            <a:r>
              <a:rPr lang="en-US" altLang="en-US" dirty="0">
                <a:solidFill>
                  <a:schemeClr val="tx1"/>
                </a:solidFill>
                <a:latin typeface="Lucida Grande"/>
              </a:rPr>
              <a:t>Employee receives same compensation plan as other employees not on government contracts</a:t>
            </a:r>
          </a:p>
          <a:p>
            <a:pPr lvl="1"/>
            <a:r>
              <a:rPr lang="en-US" altLang="en-US" dirty="0">
                <a:solidFill>
                  <a:schemeClr val="tx1"/>
                </a:solidFill>
                <a:latin typeface="Lucida Grande"/>
              </a:rPr>
              <a:t>Contracting officer and prime contractor </a:t>
            </a:r>
            <a:r>
              <a:rPr lang="en-US" altLang="en-US" dirty="0" smtClean="0">
                <a:solidFill>
                  <a:schemeClr val="tx1"/>
                </a:solidFill>
                <a:latin typeface="Lucida Grande"/>
              </a:rPr>
              <a:t>certification</a:t>
            </a:r>
            <a:endParaRPr lang="en-US" altLang="en-US" dirty="0">
              <a:solidFill>
                <a:schemeClr val="tx1"/>
              </a:solidFill>
              <a:latin typeface="Lucida Grande"/>
            </a:endParaRPr>
          </a:p>
          <a:p>
            <a:pPr lvl="1"/>
            <a:endParaRPr lang="en-US" altLang="en-US" dirty="0"/>
          </a:p>
          <a:p>
            <a:endParaRPr lang="en-US" dirty="0" smtClean="0">
              <a:latin typeface="Lucida Grande"/>
            </a:endParaRPr>
          </a:p>
          <a:p>
            <a:pPr marL="457200" lvl="1" indent="0">
              <a:buNone/>
            </a:pPr>
            <a:endParaRPr lang="en-US" dirty="0" smtClean="0">
              <a:latin typeface="Lucida Grande"/>
            </a:endParaRPr>
          </a:p>
          <a:p>
            <a:endParaRPr lang="en-US" altLang="en-US" dirty="0">
              <a:latin typeface="Lucida Grande"/>
            </a:endParaRPr>
          </a:p>
          <a:p>
            <a:endParaRPr lang="en-US" altLang="en-US" dirty="0" smtClean="0">
              <a:latin typeface="Lucida Grande"/>
            </a:endParaRPr>
          </a:p>
          <a:p>
            <a:endParaRPr lang="en-US" altLang="en-US" dirty="0">
              <a:latin typeface="Lucida Grande"/>
            </a:endParaRPr>
          </a:p>
          <a:p>
            <a:endParaRPr lang="en-US" altLang="en-US" dirty="0" smtClean="0">
              <a:latin typeface="Lucida Grande"/>
            </a:endParaRPr>
          </a:p>
          <a:p>
            <a:endParaRPr lang="en-US" altLang="en-US" dirty="0">
              <a:latin typeface="Lucida Grande"/>
            </a:endParaRPr>
          </a:p>
          <a:p>
            <a:endParaRPr lang="en-US" altLang="en-US" dirty="0" smtClean="0">
              <a:latin typeface="Lucida Grande"/>
            </a:endParaRPr>
          </a:p>
          <a:p>
            <a:endParaRPr lang="en-US" altLang="en-US" dirty="0">
              <a:latin typeface="Lucida Grande"/>
            </a:endParaRPr>
          </a:p>
          <a:p>
            <a:endParaRPr lang="en-US" altLang="en-US" dirty="0" smtClean="0">
              <a:latin typeface="Lucida Grande"/>
            </a:endParaRPr>
          </a:p>
          <a:p>
            <a:endParaRPr lang="en-US" altLang="en-US" dirty="0">
              <a:latin typeface="Lucida Grande"/>
            </a:endParaRPr>
          </a:p>
          <a:p>
            <a:endParaRPr lang="en-US" altLang="en-US" dirty="0" smtClean="0">
              <a:latin typeface="Lucida Grande"/>
            </a:endParaRPr>
          </a:p>
          <a:p>
            <a:endParaRPr lang="en-US" altLang="en-US" dirty="0">
              <a:latin typeface="Lucida Grande"/>
            </a:endParaRPr>
          </a:p>
          <a:p>
            <a:endParaRPr lang="en-US" altLang="en-US" dirty="0" smtClean="0">
              <a:latin typeface="Lucida Grande"/>
            </a:endParaRPr>
          </a:p>
          <a:p>
            <a:endParaRPr lang="en-US" altLang="en-US" dirty="0" smtClean="0"/>
          </a:p>
          <a:p>
            <a:pPr lvl="1"/>
            <a:endParaRPr lang="en-US" dirty="0">
              <a:latin typeface="Lucida Grande"/>
            </a:endParaRPr>
          </a:p>
        </p:txBody>
      </p:sp>
    </p:spTree>
    <p:extLst>
      <p:ext uri="{BB962C8B-B14F-4D97-AF65-F5344CB8AC3E}">
        <p14:creationId xmlns:p14="http://schemas.microsoft.com/office/powerpoint/2010/main" val="2416754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Exempt Employees</a:t>
            </a:r>
            <a:endParaRPr lang="en-US" sz="3600" dirty="0">
              <a:solidFill>
                <a:schemeClr val="tx1"/>
              </a:solidFill>
            </a:endParaRPr>
          </a:p>
        </p:txBody>
      </p:sp>
      <p:sp>
        <p:nvSpPr>
          <p:cNvPr id="3" name="Content Placeholder 2"/>
          <p:cNvSpPr>
            <a:spLocks noGrp="1"/>
          </p:cNvSpPr>
          <p:nvPr>
            <p:ph idx="1"/>
          </p:nvPr>
        </p:nvSpPr>
        <p:spPr>
          <a:xfrm>
            <a:off x="685800" y="1447800"/>
            <a:ext cx="7772400" cy="4648200"/>
          </a:xfrm>
        </p:spPr>
        <p:txBody>
          <a:bodyPr/>
          <a:lstStyle/>
          <a:p>
            <a:r>
              <a:rPr lang="en-US" dirty="0" smtClean="0">
                <a:solidFill>
                  <a:schemeClr val="tx1"/>
                </a:solidFill>
                <a:latin typeface="Lucida Grande"/>
              </a:rPr>
              <a:t>Employees </a:t>
            </a:r>
            <a:r>
              <a:rPr lang="en-US" dirty="0">
                <a:solidFill>
                  <a:schemeClr val="tx1"/>
                </a:solidFill>
                <a:latin typeface="Lucida Grande"/>
              </a:rPr>
              <a:t>who qualify as executive, administrative, or professional under FLSA:  salary basis, salary level, job </a:t>
            </a:r>
            <a:r>
              <a:rPr lang="en-US" dirty="0" smtClean="0">
                <a:solidFill>
                  <a:schemeClr val="tx1"/>
                </a:solidFill>
                <a:latin typeface="Lucida Grande"/>
              </a:rPr>
              <a:t>duties</a:t>
            </a:r>
          </a:p>
          <a:p>
            <a:pPr lvl="1"/>
            <a:r>
              <a:rPr lang="en-US" dirty="0">
                <a:solidFill>
                  <a:schemeClr val="tx1"/>
                </a:solidFill>
                <a:latin typeface="Lucida Grande"/>
              </a:rPr>
              <a:t>Predetermined compensation paid in any week in which employee performs work</a:t>
            </a:r>
          </a:p>
          <a:p>
            <a:pPr lvl="1"/>
            <a:r>
              <a:rPr lang="en-US" dirty="0">
                <a:solidFill>
                  <a:schemeClr val="tx1"/>
                </a:solidFill>
                <a:latin typeface="Lucida Grande"/>
              </a:rPr>
              <a:t>$455/week (computer professional may be paid on a hourly basis if paid more than $27.63/hour)</a:t>
            </a:r>
          </a:p>
          <a:p>
            <a:pPr lvl="1"/>
            <a:r>
              <a:rPr lang="en-US" dirty="0">
                <a:solidFill>
                  <a:schemeClr val="tx1"/>
                </a:solidFill>
                <a:latin typeface="Lucida Grande"/>
              </a:rPr>
              <a:t>Duties defined in 29 C.F.R. </a:t>
            </a:r>
            <a:r>
              <a:rPr lang="en-US" dirty="0">
                <a:solidFill>
                  <a:schemeClr val="tx1"/>
                </a:solidFill>
                <a:latin typeface="Lucida Grande"/>
                <a:cs typeface="Times New Roman"/>
              </a:rPr>
              <a:t>§</a:t>
            </a:r>
            <a:r>
              <a:rPr lang="en-US" dirty="0">
                <a:solidFill>
                  <a:schemeClr val="tx1"/>
                </a:solidFill>
                <a:latin typeface="Lucida Grande"/>
              </a:rPr>
              <a:t> 541 </a:t>
            </a:r>
          </a:p>
          <a:p>
            <a:endParaRPr lang="en-US" dirty="0" smtClean="0">
              <a:solidFill>
                <a:schemeClr val="tx1"/>
              </a:solidFill>
              <a:latin typeface="Lucida Grande"/>
            </a:endParaRPr>
          </a:p>
          <a:p>
            <a:r>
              <a:rPr lang="en-US" dirty="0" smtClean="0">
                <a:solidFill>
                  <a:schemeClr val="tx1"/>
                </a:solidFill>
                <a:latin typeface="Lucida Grande"/>
              </a:rPr>
              <a:t>Contractor </a:t>
            </a:r>
            <a:r>
              <a:rPr lang="en-US" dirty="0">
                <a:solidFill>
                  <a:schemeClr val="tx1"/>
                </a:solidFill>
                <a:latin typeface="Lucida Grande"/>
              </a:rPr>
              <a:t>employs workers with disabilities and obtains FLSA “Section 14” certificates</a:t>
            </a:r>
          </a:p>
          <a:p>
            <a:endParaRPr lang="en-US" dirty="0" smtClean="0">
              <a:solidFill>
                <a:schemeClr val="tx1"/>
              </a:solidFill>
              <a:latin typeface="Lucida Grande"/>
            </a:endParaRPr>
          </a:p>
          <a:p>
            <a:r>
              <a:rPr lang="en-US" dirty="0" smtClean="0">
                <a:solidFill>
                  <a:schemeClr val="tx1"/>
                </a:solidFill>
                <a:latin typeface="Lucida Grande"/>
              </a:rPr>
              <a:t>Apprentices </a:t>
            </a:r>
            <a:r>
              <a:rPr lang="en-US" dirty="0">
                <a:solidFill>
                  <a:schemeClr val="tx1"/>
                </a:solidFill>
                <a:latin typeface="Lucida Grande"/>
              </a:rPr>
              <a:t>and Trainees only if </a:t>
            </a:r>
            <a:r>
              <a:rPr lang="en-US" altLang="en-US" dirty="0">
                <a:solidFill>
                  <a:schemeClr val="tx1"/>
                </a:solidFill>
                <a:latin typeface="Lucida Grande"/>
              </a:rPr>
              <a:t>bona fide apprenticeship program registered with a state apprenticeship agency that is recognized by the DOL or under a program registered with the DOL’s Employment Training Administration Office of </a:t>
            </a:r>
            <a:r>
              <a:rPr lang="en-US" altLang="en-US" dirty="0" smtClean="0">
                <a:solidFill>
                  <a:schemeClr val="tx1"/>
                </a:solidFill>
                <a:latin typeface="Lucida Grande"/>
              </a:rPr>
              <a:t>Apprenticeship</a:t>
            </a:r>
            <a:endParaRPr lang="en-US" altLang="en-US" dirty="0">
              <a:solidFill>
                <a:schemeClr val="tx1"/>
              </a:solidFill>
              <a:latin typeface="Lucida Grande"/>
            </a:endParaRPr>
          </a:p>
          <a:p>
            <a:pPr marL="0" indent="0">
              <a:buNone/>
            </a:pPr>
            <a:endParaRPr lang="en-US" dirty="0">
              <a:latin typeface="Lucida Grande"/>
            </a:endParaRPr>
          </a:p>
          <a:p>
            <a:endParaRPr lang="en-US" dirty="0">
              <a:latin typeface="Lucida Grande"/>
            </a:endParaRPr>
          </a:p>
          <a:p>
            <a:endParaRPr lang="en-US" dirty="0">
              <a:latin typeface="Lucida Grande"/>
            </a:endParaRPr>
          </a:p>
        </p:txBody>
      </p:sp>
    </p:spTree>
    <p:extLst>
      <p:ext uri="{BB962C8B-B14F-4D97-AF65-F5344CB8AC3E}">
        <p14:creationId xmlns:p14="http://schemas.microsoft.com/office/powerpoint/2010/main" val="944755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Overview for Today</a:t>
            </a:r>
            <a:endParaRPr lang="en-US" sz="360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dirty="0" smtClean="0">
                <a:solidFill>
                  <a:schemeClr val="tx1"/>
                </a:solidFill>
              </a:rPr>
              <a:t>Service Contract Act (SCA) overview: </a:t>
            </a:r>
          </a:p>
          <a:p>
            <a:pPr lvl="1"/>
            <a:r>
              <a:rPr lang="en-US" dirty="0" smtClean="0">
                <a:solidFill>
                  <a:schemeClr val="tx1"/>
                </a:solidFill>
                <a:latin typeface="Arial" panose="020B0604020202020204" pitchFamily="34" charset="0"/>
                <a:cs typeface="Arial" panose="020B0604020202020204" pitchFamily="34" charset="0"/>
              </a:rPr>
              <a:t>Authorities</a:t>
            </a:r>
          </a:p>
          <a:p>
            <a:pPr lvl="1"/>
            <a:r>
              <a:rPr lang="en-US" dirty="0" smtClean="0">
                <a:solidFill>
                  <a:schemeClr val="tx1"/>
                </a:solidFill>
                <a:latin typeface="Arial" panose="020B0604020202020204" pitchFamily="34" charset="0"/>
                <a:cs typeface="Arial" panose="020B0604020202020204" pitchFamily="34" charset="0"/>
              </a:rPr>
              <a:t>Contract Coverage</a:t>
            </a:r>
          </a:p>
          <a:p>
            <a:pPr lvl="1"/>
            <a:r>
              <a:rPr lang="en-US" dirty="0" smtClean="0">
                <a:solidFill>
                  <a:schemeClr val="tx1"/>
                </a:solidFill>
                <a:latin typeface="Arial" panose="020B0604020202020204" pitchFamily="34" charset="0"/>
                <a:cs typeface="Arial" panose="020B0604020202020204" pitchFamily="34" charset="0"/>
              </a:rPr>
              <a:t>Classes of Personnel Covered</a:t>
            </a:r>
          </a:p>
          <a:p>
            <a:pPr lvl="1"/>
            <a:r>
              <a:rPr lang="en-US" dirty="0" smtClean="0">
                <a:solidFill>
                  <a:schemeClr val="tx1"/>
                </a:solidFill>
                <a:latin typeface="Arial" panose="020B0604020202020204" pitchFamily="34" charset="0"/>
                <a:cs typeface="Arial" panose="020B0604020202020204" pitchFamily="34" charset="0"/>
              </a:rPr>
              <a:t>Agency Notice to Offerors</a:t>
            </a:r>
          </a:p>
          <a:p>
            <a:pPr lvl="1"/>
            <a:r>
              <a:rPr lang="en-US" dirty="0" smtClean="0">
                <a:solidFill>
                  <a:schemeClr val="tx1"/>
                </a:solidFill>
                <a:latin typeface="Arial" panose="020B0604020202020204" pitchFamily="34" charset="0"/>
                <a:cs typeface="Arial" panose="020B0604020202020204" pitchFamily="34" charset="0"/>
              </a:rPr>
              <a:t>Wage Determinations and Benefits </a:t>
            </a:r>
          </a:p>
          <a:p>
            <a:pPr lvl="1"/>
            <a:r>
              <a:rPr lang="en-US" dirty="0" smtClean="0">
                <a:solidFill>
                  <a:schemeClr val="tx1"/>
                </a:solidFill>
                <a:latin typeface="Arial" panose="020B0604020202020204" pitchFamily="34" charset="0"/>
                <a:cs typeface="Arial" panose="020B0604020202020204" pitchFamily="34" charset="0"/>
              </a:rPr>
              <a:t>Equitable Adjustments</a:t>
            </a:r>
          </a:p>
          <a:p>
            <a:pPr lvl="1"/>
            <a:r>
              <a:rPr lang="en-US" dirty="0" smtClean="0">
                <a:solidFill>
                  <a:schemeClr val="tx1"/>
                </a:solidFill>
                <a:latin typeface="Arial" panose="020B0604020202020204" pitchFamily="34" charset="0"/>
                <a:cs typeface="Arial" panose="020B0604020202020204" pitchFamily="34" charset="0"/>
              </a:rPr>
              <a:t>Record-keeping Requirements </a:t>
            </a:r>
          </a:p>
          <a:p>
            <a:pPr lvl="1"/>
            <a:r>
              <a:rPr lang="en-US" dirty="0" smtClean="0">
                <a:solidFill>
                  <a:schemeClr val="tx1"/>
                </a:solidFill>
                <a:latin typeface="Arial" panose="020B0604020202020204" pitchFamily="34" charset="0"/>
                <a:cs typeface="Arial" panose="020B0604020202020204" pitchFamily="34" charset="0"/>
              </a:rPr>
              <a:t>Enforcement</a:t>
            </a:r>
          </a:p>
          <a:p>
            <a:pPr marL="457200" lvl="1" indent="0">
              <a:buNone/>
            </a:pPr>
            <a:endParaRPr lang="en-US" dirty="0" smtClean="0">
              <a:solidFill>
                <a:schemeClr val="tx1"/>
              </a:solidFill>
              <a:latin typeface="Arial" panose="020B0604020202020204" pitchFamily="34" charset="0"/>
              <a:cs typeface="Arial" panose="020B0604020202020204" pitchFamily="34" charset="0"/>
            </a:endParaRPr>
          </a:p>
          <a:p>
            <a:r>
              <a:rPr lang="en-US" spc="-5" dirty="0" smtClean="0">
                <a:solidFill>
                  <a:prstClr val="black"/>
                </a:solidFill>
                <a:latin typeface="Arial"/>
                <a:cs typeface="Arial"/>
              </a:rPr>
              <a:t>Affordable</a:t>
            </a:r>
            <a:r>
              <a:rPr lang="en-US" spc="-65" dirty="0" smtClean="0">
                <a:solidFill>
                  <a:prstClr val="black"/>
                </a:solidFill>
                <a:latin typeface="Arial"/>
                <a:cs typeface="Arial"/>
              </a:rPr>
              <a:t> </a:t>
            </a:r>
            <a:r>
              <a:rPr lang="en-US" spc="-20" dirty="0">
                <a:solidFill>
                  <a:prstClr val="black"/>
                </a:solidFill>
                <a:latin typeface="Arial"/>
                <a:cs typeface="Arial"/>
              </a:rPr>
              <a:t>Care</a:t>
            </a:r>
            <a:r>
              <a:rPr lang="en-US" spc="-235" dirty="0">
                <a:solidFill>
                  <a:prstClr val="black"/>
                </a:solidFill>
                <a:latin typeface="Arial"/>
                <a:cs typeface="Arial"/>
              </a:rPr>
              <a:t> </a:t>
            </a:r>
            <a:r>
              <a:rPr lang="en-US" dirty="0">
                <a:solidFill>
                  <a:prstClr val="black"/>
                </a:solidFill>
                <a:latin typeface="Arial"/>
                <a:cs typeface="Arial"/>
              </a:rPr>
              <a:t>Act</a:t>
            </a:r>
            <a:r>
              <a:rPr lang="en-US" spc="-140" dirty="0">
                <a:solidFill>
                  <a:prstClr val="black"/>
                </a:solidFill>
                <a:latin typeface="Arial"/>
                <a:cs typeface="Arial"/>
              </a:rPr>
              <a:t> </a:t>
            </a:r>
            <a:r>
              <a:rPr lang="en-US" spc="5" dirty="0">
                <a:solidFill>
                  <a:prstClr val="black"/>
                </a:solidFill>
                <a:latin typeface="Arial"/>
                <a:cs typeface="Arial"/>
              </a:rPr>
              <a:t>(ACA)</a:t>
            </a:r>
            <a:r>
              <a:rPr lang="en-US" spc="-55" dirty="0">
                <a:solidFill>
                  <a:prstClr val="black"/>
                </a:solidFill>
                <a:latin typeface="Arial"/>
                <a:cs typeface="Arial"/>
              </a:rPr>
              <a:t> </a:t>
            </a:r>
            <a:r>
              <a:rPr lang="en-US" spc="-25" dirty="0">
                <a:solidFill>
                  <a:prstClr val="black"/>
                </a:solidFill>
                <a:latin typeface="Arial"/>
                <a:cs typeface="Arial"/>
              </a:rPr>
              <a:t>Overview:</a:t>
            </a:r>
            <a:endParaRPr lang="en-US" b="0" dirty="0">
              <a:solidFill>
                <a:prstClr val="black"/>
              </a:solidFill>
              <a:latin typeface="Arial"/>
              <a:cs typeface="Arial"/>
            </a:endParaRPr>
          </a:p>
          <a:p>
            <a:pPr marL="469900" lvl="0" indent="0" fontAlgn="auto">
              <a:spcBef>
                <a:spcPts val="345"/>
              </a:spcBef>
              <a:spcAft>
                <a:spcPts val="0"/>
              </a:spcAft>
              <a:buClrTx/>
              <a:buSzTx/>
              <a:buNone/>
            </a:pPr>
            <a:r>
              <a:rPr lang="en-US" sz="1200" b="0" dirty="0">
                <a:solidFill>
                  <a:srgbClr val="808080"/>
                </a:solidFill>
                <a:latin typeface="Arial"/>
                <a:cs typeface="Arial"/>
              </a:rPr>
              <a:t>▼  </a:t>
            </a:r>
            <a:r>
              <a:rPr lang="en-US" sz="1600" spc="-55" dirty="0">
                <a:solidFill>
                  <a:prstClr val="black"/>
                </a:solidFill>
                <a:latin typeface="Arial"/>
                <a:cs typeface="Arial"/>
              </a:rPr>
              <a:t>ACA </a:t>
            </a:r>
            <a:r>
              <a:rPr lang="en-US" sz="1600" spc="-20" dirty="0">
                <a:solidFill>
                  <a:prstClr val="black"/>
                </a:solidFill>
                <a:latin typeface="Arial"/>
                <a:cs typeface="Arial"/>
              </a:rPr>
              <a:t>Overview,  </a:t>
            </a:r>
            <a:r>
              <a:rPr lang="en-US" sz="1600" spc="-5" dirty="0">
                <a:solidFill>
                  <a:prstClr val="black"/>
                </a:solidFill>
                <a:latin typeface="Arial"/>
                <a:cs typeface="Arial"/>
              </a:rPr>
              <a:t>Good </a:t>
            </a:r>
            <a:r>
              <a:rPr lang="en-US" sz="1600" spc="-15" dirty="0">
                <a:solidFill>
                  <a:prstClr val="black"/>
                </a:solidFill>
                <a:latin typeface="Arial"/>
                <a:cs typeface="Arial"/>
              </a:rPr>
              <a:t>Intentions,</a:t>
            </a:r>
            <a:r>
              <a:rPr lang="en-US" sz="1600" spc="80" dirty="0">
                <a:solidFill>
                  <a:prstClr val="black"/>
                </a:solidFill>
                <a:latin typeface="Arial"/>
                <a:cs typeface="Arial"/>
              </a:rPr>
              <a:t> </a:t>
            </a:r>
            <a:r>
              <a:rPr lang="en-US" sz="1600" spc="-10" dirty="0">
                <a:solidFill>
                  <a:prstClr val="black"/>
                </a:solidFill>
                <a:latin typeface="Arial"/>
                <a:cs typeface="Arial"/>
              </a:rPr>
              <a:t>and </a:t>
            </a:r>
            <a:r>
              <a:rPr lang="en-US" sz="1600" spc="-15" dirty="0">
                <a:solidFill>
                  <a:prstClr val="black"/>
                </a:solidFill>
                <a:latin typeface="Arial"/>
                <a:cs typeface="Arial"/>
              </a:rPr>
              <a:t>Results</a:t>
            </a:r>
            <a:endParaRPr lang="en-US" sz="1600" b="0" dirty="0">
              <a:solidFill>
                <a:prstClr val="black"/>
              </a:solidFill>
              <a:latin typeface="Arial"/>
              <a:cs typeface="Arial"/>
            </a:endParaRPr>
          </a:p>
          <a:p>
            <a:pPr marL="469900" lvl="0" indent="0" fontAlgn="auto">
              <a:spcBef>
                <a:spcPts val="395"/>
              </a:spcBef>
              <a:spcAft>
                <a:spcPts val="0"/>
              </a:spcAft>
              <a:buClrTx/>
              <a:buSzTx/>
              <a:buNone/>
            </a:pPr>
            <a:r>
              <a:rPr lang="en-US" sz="1200" b="0" dirty="0">
                <a:solidFill>
                  <a:srgbClr val="808080"/>
                </a:solidFill>
                <a:latin typeface="Arial"/>
                <a:cs typeface="Arial"/>
              </a:rPr>
              <a:t>▼  </a:t>
            </a:r>
            <a:r>
              <a:rPr lang="en-US" sz="1600" spc="-55" dirty="0">
                <a:solidFill>
                  <a:prstClr val="black"/>
                </a:solidFill>
                <a:latin typeface="Arial"/>
                <a:cs typeface="Arial"/>
              </a:rPr>
              <a:t>ACA </a:t>
            </a:r>
            <a:r>
              <a:rPr lang="en-US" sz="1600" spc="-5" dirty="0">
                <a:solidFill>
                  <a:prstClr val="black"/>
                </a:solidFill>
                <a:latin typeface="Arial"/>
                <a:cs typeface="Arial"/>
              </a:rPr>
              <a:t>&amp;</a:t>
            </a:r>
            <a:r>
              <a:rPr lang="en-US" sz="1600" spc="165" dirty="0">
                <a:solidFill>
                  <a:prstClr val="black"/>
                </a:solidFill>
                <a:latin typeface="Arial"/>
                <a:cs typeface="Arial"/>
              </a:rPr>
              <a:t> </a:t>
            </a:r>
            <a:r>
              <a:rPr lang="en-US" sz="1600" spc="-40" dirty="0">
                <a:solidFill>
                  <a:prstClr val="black"/>
                </a:solidFill>
                <a:latin typeface="Arial"/>
                <a:cs typeface="Arial"/>
              </a:rPr>
              <a:t>SCA</a:t>
            </a:r>
            <a:endParaRPr lang="en-US" sz="1600" b="0" dirty="0">
              <a:solidFill>
                <a:prstClr val="black"/>
              </a:solidFill>
              <a:latin typeface="Arial"/>
              <a:cs typeface="Arial"/>
            </a:endParaRPr>
          </a:p>
          <a:p>
            <a:pPr marL="469900" lvl="0" indent="0" fontAlgn="auto">
              <a:spcBef>
                <a:spcPts val="395"/>
              </a:spcBef>
              <a:spcAft>
                <a:spcPts val="0"/>
              </a:spcAft>
              <a:buClrTx/>
              <a:buSzTx/>
              <a:buNone/>
            </a:pPr>
            <a:r>
              <a:rPr lang="en-US" sz="1200" b="0" dirty="0">
                <a:solidFill>
                  <a:srgbClr val="808080"/>
                </a:solidFill>
                <a:latin typeface="Arial"/>
                <a:cs typeface="Arial"/>
              </a:rPr>
              <a:t>▼  </a:t>
            </a:r>
            <a:r>
              <a:rPr lang="en-US" sz="1600" spc="-55" dirty="0">
                <a:solidFill>
                  <a:prstClr val="black"/>
                </a:solidFill>
                <a:latin typeface="Arial"/>
                <a:cs typeface="Arial"/>
              </a:rPr>
              <a:t>ACA </a:t>
            </a:r>
            <a:r>
              <a:rPr lang="en-US" sz="1600" spc="-5" dirty="0">
                <a:solidFill>
                  <a:prstClr val="black"/>
                </a:solidFill>
                <a:latin typeface="Arial"/>
                <a:cs typeface="Arial"/>
              </a:rPr>
              <a:t>&amp; </a:t>
            </a:r>
            <a:r>
              <a:rPr lang="en-US" sz="1600" spc="-25" dirty="0">
                <a:solidFill>
                  <a:prstClr val="black"/>
                </a:solidFill>
                <a:latin typeface="Arial"/>
                <a:cs typeface="Arial"/>
              </a:rPr>
              <a:t>SCA </a:t>
            </a:r>
            <a:r>
              <a:rPr lang="en-US" sz="1600" spc="-20" dirty="0">
                <a:solidFill>
                  <a:prstClr val="black"/>
                </a:solidFill>
                <a:latin typeface="Arial"/>
                <a:cs typeface="Arial"/>
              </a:rPr>
              <a:t>Best</a:t>
            </a:r>
            <a:r>
              <a:rPr lang="en-US" sz="1600" spc="325" dirty="0">
                <a:solidFill>
                  <a:prstClr val="black"/>
                </a:solidFill>
                <a:latin typeface="Arial"/>
                <a:cs typeface="Arial"/>
              </a:rPr>
              <a:t> </a:t>
            </a:r>
            <a:r>
              <a:rPr lang="en-US" sz="1600" spc="-15" dirty="0">
                <a:solidFill>
                  <a:prstClr val="black"/>
                </a:solidFill>
                <a:latin typeface="Arial"/>
                <a:cs typeface="Arial"/>
              </a:rPr>
              <a:t>Practices</a:t>
            </a:r>
            <a:endParaRPr lang="en-US" sz="1600" b="0" dirty="0">
              <a:solidFill>
                <a:prstClr val="black"/>
              </a:solidFill>
              <a:latin typeface="Arial"/>
              <a:cs typeface="Arial"/>
            </a:endParaRPr>
          </a:p>
          <a:p>
            <a:pPr lvl="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31320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Contracting Officer Procedures I</a:t>
            </a:r>
            <a:endParaRPr lang="en-US" sz="3600" dirty="0">
              <a:solidFill>
                <a:schemeClr val="tx1"/>
              </a:solidFill>
            </a:endParaRPr>
          </a:p>
        </p:txBody>
      </p:sp>
      <p:sp>
        <p:nvSpPr>
          <p:cNvPr id="3" name="Content Placeholder 2"/>
          <p:cNvSpPr>
            <a:spLocks noGrp="1"/>
          </p:cNvSpPr>
          <p:nvPr>
            <p:ph idx="1"/>
          </p:nvPr>
        </p:nvSpPr>
        <p:spPr>
          <a:xfrm>
            <a:off x="685800" y="1447800"/>
            <a:ext cx="7772400" cy="5029200"/>
          </a:xfrm>
        </p:spPr>
        <p:txBody>
          <a:bodyPr/>
          <a:lstStyle/>
          <a:p>
            <a:r>
              <a:rPr lang="en-US" dirty="0">
                <a:solidFill>
                  <a:schemeClr val="tx1"/>
                </a:solidFill>
                <a:latin typeface="Lucida Grande"/>
              </a:rPr>
              <a:t>K</a:t>
            </a:r>
            <a:r>
              <a:rPr lang="en-US" dirty="0" smtClean="0">
                <a:solidFill>
                  <a:schemeClr val="tx1"/>
                </a:solidFill>
                <a:latin typeface="Lucida Grande"/>
              </a:rPr>
              <a:t>O determines whether SCA applies, which WD applies, and whether CBA exists</a:t>
            </a:r>
          </a:p>
          <a:p>
            <a:pPr lvl="1"/>
            <a:r>
              <a:rPr lang="en-US" dirty="0" smtClean="0">
                <a:solidFill>
                  <a:schemeClr val="tx1"/>
                </a:solidFill>
                <a:latin typeface="Lucida Grande"/>
                <a:cs typeface="Arial" panose="020B0604020202020204" pitchFamily="34" charset="0"/>
              </a:rPr>
              <a:t>If KO believes SCA applies, then it must obtain WD</a:t>
            </a:r>
          </a:p>
          <a:p>
            <a:pPr lvl="1"/>
            <a:r>
              <a:rPr lang="en-US" dirty="0" smtClean="0">
                <a:solidFill>
                  <a:schemeClr val="tx1"/>
                </a:solidFill>
                <a:latin typeface="Lucida Grande"/>
                <a:cs typeface="Arial" panose="020B0604020202020204" pitchFamily="34" charset="0"/>
              </a:rPr>
              <a:t>If KO has a question as to whether SCA applies, it must seek advice from DOL</a:t>
            </a:r>
          </a:p>
          <a:p>
            <a:pPr lvl="1"/>
            <a:r>
              <a:rPr lang="en-US" dirty="0" smtClean="0">
                <a:solidFill>
                  <a:schemeClr val="tx1"/>
                </a:solidFill>
                <a:latin typeface="Lucida Grande"/>
                <a:cs typeface="Arial" panose="020B0604020202020204" pitchFamily="34" charset="0"/>
              </a:rPr>
              <a:t>KO need not inform DOL If he/she determines SCA does not apply</a:t>
            </a:r>
          </a:p>
          <a:p>
            <a:r>
              <a:rPr lang="en-US" dirty="0">
                <a:solidFill>
                  <a:schemeClr val="tx1"/>
                </a:solidFill>
                <a:latin typeface="Lucida Grande"/>
              </a:rPr>
              <a:t>K</a:t>
            </a:r>
            <a:r>
              <a:rPr lang="en-US" dirty="0" smtClean="0">
                <a:solidFill>
                  <a:schemeClr val="tx1"/>
                </a:solidFill>
                <a:latin typeface="Lucida Grande"/>
              </a:rPr>
              <a:t>O obtains WD using e98 process (or the WDOL website)</a:t>
            </a:r>
          </a:p>
          <a:p>
            <a:pPr lvl="1"/>
            <a:r>
              <a:rPr lang="en-US" dirty="0" smtClean="0">
                <a:solidFill>
                  <a:schemeClr val="tx1"/>
                </a:solidFill>
                <a:latin typeface="Lucida Grande"/>
                <a:cs typeface="Arial" panose="020B0604020202020204" pitchFamily="34" charset="0"/>
              </a:rPr>
              <a:t>Every solicitation and contract that exceeds $2,500;</a:t>
            </a:r>
          </a:p>
          <a:p>
            <a:pPr lvl="1"/>
            <a:r>
              <a:rPr lang="en-US" dirty="0" smtClean="0">
                <a:solidFill>
                  <a:schemeClr val="tx1"/>
                </a:solidFill>
                <a:latin typeface="Lucida Grande"/>
                <a:cs typeface="Arial" panose="020B0604020202020204" pitchFamily="34" charset="0"/>
              </a:rPr>
              <a:t>Every mod </a:t>
            </a:r>
            <a:r>
              <a:rPr lang="en-US" dirty="0">
                <a:solidFill>
                  <a:schemeClr val="tx1"/>
                </a:solidFill>
                <a:latin typeface="Lucida Grande"/>
                <a:cs typeface="Arial" panose="020B0604020202020204" pitchFamily="34" charset="0"/>
              </a:rPr>
              <a:t>that exceeds $</a:t>
            </a:r>
            <a:r>
              <a:rPr lang="en-US" dirty="0" smtClean="0">
                <a:solidFill>
                  <a:schemeClr val="tx1"/>
                </a:solidFill>
                <a:latin typeface="Lucida Grande"/>
                <a:cs typeface="Arial" panose="020B0604020202020204" pitchFamily="34" charset="0"/>
              </a:rPr>
              <a:t>2,500 and:</a:t>
            </a:r>
          </a:p>
          <a:p>
            <a:pPr lvl="2"/>
            <a:r>
              <a:rPr lang="en-US" dirty="0">
                <a:solidFill>
                  <a:schemeClr val="tx1"/>
                </a:solidFill>
                <a:latin typeface="Lucida Grande"/>
                <a:cs typeface="Arial" panose="020B0604020202020204" pitchFamily="34" charset="0"/>
              </a:rPr>
              <a:t>Extends the existing contract pursuant to an option </a:t>
            </a:r>
            <a:r>
              <a:rPr lang="en-US" dirty="0" smtClean="0">
                <a:solidFill>
                  <a:schemeClr val="tx1"/>
                </a:solidFill>
                <a:latin typeface="Lucida Grande"/>
                <a:cs typeface="Arial" panose="020B0604020202020204" pitchFamily="34" charset="0"/>
              </a:rPr>
              <a:t>clause; </a:t>
            </a:r>
            <a:r>
              <a:rPr lang="en-US" dirty="0">
                <a:solidFill>
                  <a:schemeClr val="tx1"/>
                </a:solidFill>
                <a:latin typeface="Lucida Grande"/>
                <a:cs typeface="Arial" panose="020B0604020202020204" pitchFamily="34" charset="0"/>
              </a:rPr>
              <a:t>or</a:t>
            </a:r>
          </a:p>
          <a:p>
            <a:pPr lvl="2"/>
            <a:r>
              <a:rPr lang="en-US" dirty="0" smtClean="0">
                <a:solidFill>
                  <a:schemeClr val="tx1"/>
                </a:solidFill>
                <a:latin typeface="Lucida Grande"/>
                <a:cs typeface="Arial" panose="020B0604020202020204" pitchFamily="34" charset="0"/>
              </a:rPr>
              <a:t>Changes </a:t>
            </a:r>
            <a:r>
              <a:rPr lang="en-US" dirty="0">
                <a:solidFill>
                  <a:schemeClr val="tx1"/>
                </a:solidFill>
                <a:latin typeface="Lucida Grande"/>
                <a:cs typeface="Arial" panose="020B0604020202020204" pitchFamily="34" charset="0"/>
              </a:rPr>
              <a:t>the scope of the contract whereby labor requirements are affected </a:t>
            </a:r>
            <a:r>
              <a:rPr lang="en-US" dirty="0" smtClean="0">
                <a:solidFill>
                  <a:schemeClr val="tx1"/>
                </a:solidFill>
                <a:latin typeface="Lucida Grande"/>
                <a:cs typeface="Arial" panose="020B0604020202020204" pitchFamily="34" charset="0"/>
              </a:rPr>
              <a:t>significantly</a:t>
            </a:r>
            <a:endParaRPr lang="en-US" dirty="0">
              <a:solidFill>
                <a:schemeClr val="tx1"/>
              </a:solidFill>
              <a:latin typeface="Lucida Grande"/>
              <a:cs typeface="Arial" panose="020B0604020202020204" pitchFamily="34" charset="0"/>
            </a:endParaRPr>
          </a:p>
          <a:p>
            <a:pPr lvl="1"/>
            <a:r>
              <a:rPr lang="en-US" dirty="0" smtClean="0">
                <a:solidFill>
                  <a:schemeClr val="tx1"/>
                </a:solidFill>
                <a:latin typeface="Lucida Grande"/>
                <a:cs typeface="Arial" panose="020B0604020202020204" pitchFamily="34" charset="0"/>
              </a:rPr>
              <a:t>Each </a:t>
            </a:r>
            <a:r>
              <a:rPr lang="en-US" dirty="0">
                <a:solidFill>
                  <a:schemeClr val="tx1"/>
                </a:solidFill>
                <a:latin typeface="Lucida Grande"/>
                <a:cs typeface="Arial" panose="020B0604020202020204" pitchFamily="34" charset="0"/>
              </a:rPr>
              <a:t>multiple year contract in excess of $2,500 </a:t>
            </a:r>
            <a:r>
              <a:rPr lang="en-US" dirty="0" smtClean="0">
                <a:solidFill>
                  <a:schemeClr val="tx1"/>
                </a:solidFill>
                <a:latin typeface="Lucida Grande"/>
                <a:cs typeface="Arial" panose="020B0604020202020204" pitchFamily="34" charset="0"/>
              </a:rPr>
              <a:t>upon:</a:t>
            </a:r>
          </a:p>
          <a:p>
            <a:pPr lvl="2"/>
            <a:r>
              <a:rPr lang="en-US" dirty="0" smtClean="0">
                <a:solidFill>
                  <a:schemeClr val="tx1"/>
                </a:solidFill>
                <a:latin typeface="Lucida Grande"/>
                <a:cs typeface="Arial" panose="020B0604020202020204" pitchFamily="34" charset="0"/>
              </a:rPr>
              <a:t>Annual </a:t>
            </a:r>
            <a:r>
              <a:rPr lang="en-US" dirty="0">
                <a:solidFill>
                  <a:schemeClr val="tx1"/>
                </a:solidFill>
                <a:latin typeface="Lucida Grande"/>
                <a:cs typeface="Arial" panose="020B0604020202020204" pitchFamily="34" charset="0"/>
              </a:rPr>
              <a:t>anniversary date if </a:t>
            </a:r>
            <a:r>
              <a:rPr lang="en-US" dirty="0" smtClean="0">
                <a:solidFill>
                  <a:schemeClr val="tx1"/>
                </a:solidFill>
                <a:latin typeface="Lucida Grande"/>
                <a:cs typeface="Arial" panose="020B0604020202020204" pitchFamily="34" charset="0"/>
              </a:rPr>
              <a:t>contract subject </a:t>
            </a:r>
            <a:r>
              <a:rPr lang="en-US" dirty="0">
                <a:solidFill>
                  <a:schemeClr val="tx1"/>
                </a:solidFill>
                <a:latin typeface="Lucida Grande"/>
                <a:cs typeface="Arial" panose="020B0604020202020204" pitchFamily="34" charset="0"/>
              </a:rPr>
              <a:t>to annual appropriations; </a:t>
            </a:r>
            <a:r>
              <a:rPr lang="en-US" dirty="0" smtClean="0">
                <a:solidFill>
                  <a:schemeClr val="tx1"/>
                </a:solidFill>
                <a:latin typeface="Lucida Grande"/>
                <a:cs typeface="Arial" panose="020B0604020202020204" pitchFamily="34" charset="0"/>
              </a:rPr>
              <a:t>or</a:t>
            </a:r>
          </a:p>
          <a:p>
            <a:pPr lvl="2"/>
            <a:r>
              <a:rPr lang="en-US" dirty="0" smtClean="0">
                <a:solidFill>
                  <a:schemeClr val="tx1"/>
                </a:solidFill>
                <a:latin typeface="Lucida Grande"/>
                <a:cs typeface="Arial" panose="020B0604020202020204" pitchFamily="34" charset="0"/>
              </a:rPr>
              <a:t>Biennial </a:t>
            </a:r>
            <a:r>
              <a:rPr lang="en-US" dirty="0">
                <a:solidFill>
                  <a:schemeClr val="tx1"/>
                </a:solidFill>
                <a:latin typeface="Lucida Grande"/>
                <a:cs typeface="Arial" panose="020B0604020202020204" pitchFamily="34" charset="0"/>
              </a:rPr>
              <a:t>anniversary date if </a:t>
            </a:r>
            <a:r>
              <a:rPr lang="en-US" dirty="0" smtClean="0">
                <a:solidFill>
                  <a:schemeClr val="tx1"/>
                </a:solidFill>
                <a:latin typeface="Lucida Grande"/>
                <a:cs typeface="Arial" panose="020B0604020202020204" pitchFamily="34" charset="0"/>
              </a:rPr>
              <a:t>contract not </a:t>
            </a:r>
            <a:r>
              <a:rPr lang="en-US" dirty="0">
                <a:solidFill>
                  <a:schemeClr val="tx1"/>
                </a:solidFill>
                <a:latin typeface="Lucida Grande"/>
                <a:cs typeface="Arial" panose="020B0604020202020204" pitchFamily="34" charset="0"/>
              </a:rPr>
              <a:t>subject to annual appropriations and its proposed term exceeds 2 </a:t>
            </a:r>
            <a:r>
              <a:rPr lang="en-US" dirty="0" smtClean="0">
                <a:solidFill>
                  <a:schemeClr val="tx1"/>
                </a:solidFill>
                <a:latin typeface="Lucida Grande"/>
                <a:cs typeface="Arial" panose="020B0604020202020204" pitchFamily="34" charset="0"/>
              </a:rPr>
              <a:t>years</a:t>
            </a:r>
          </a:p>
          <a:p>
            <a:endParaRPr lang="en-US" b="0" dirty="0">
              <a:latin typeface="Lucida Grande"/>
            </a:endParaRPr>
          </a:p>
          <a:p>
            <a:pPr lvl="2"/>
            <a:endParaRPr lang="en-US" dirty="0" smtClean="0">
              <a:latin typeface="Lucida Grande"/>
            </a:endParaRPr>
          </a:p>
          <a:p>
            <a:pPr lvl="1"/>
            <a:endParaRPr lang="en-US" dirty="0">
              <a:latin typeface="Lucida Grande"/>
            </a:endParaRPr>
          </a:p>
        </p:txBody>
      </p:sp>
    </p:spTree>
    <p:extLst>
      <p:ext uri="{BB962C8B-B14F-4D97-AF65-F5344CB8AC3E}">
        <p14:creationId xmlns:p14="http://schemas.microsoft.com/office/powerpoint/2010/main" val="1073559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Contracting Officer Procedures II</a:t>
            </a:r>
            <a:endParaRPr lang="en-US" sz="3600" dirty="0">
              <a:solidFill>
                <a:schemeClr val="tx1"/>
              </a:solidFill>
            </a:endParaRPr>
          </a:p>
        </p:txBody>
      </p:sp>
      <p:sp>
        <p:nvSpPr>
          <p:cNvPr id="3" name="Content Placeholder 2"/>
          <p:cNvSpPr>
            <a:spLocks noGrp="1"/>
          </p:cNvSpPr>
          <p:nvPr>
            <p:ph idx="1"/>
          </p:nvPr>
        </p:nvSpPr>
        <p:spPr>
          <a:xfrm>
            <a:off x="685800" y="1447800"/>
            <a:ext cx="7772400" cy="4648200"/>
          </a:xfrm>
        </p:spPr>
        <p:txBody>
          <a:bodyPr/>
          <a:lstStyle/>
          <a:p>
            <a:r>
              <a:rPr lang="en-US" dirty="0">
                <a:solidFill>
                  <a:schemeClr val="tx1"/>
                </a:solidFill>
              </a:rPr>
              <a:t>If </a:t>
            </a:r>
            <a:r>
              <a:rPr lang="en-US" dirty="0" smtClean="0">
                <a:solidFill>
                  <a:schemeClr val="tx1"/>
                </a:solidFill>
              </a:rPr>
              <a:t>a successor contract (substantially similar work at same locality) and CBA </a:t>
            </a:r>
            <a:r>
              <a:rPr lang="en-US" dirty="0">
                <a:solidFill>
                  <a:schemeClr val="tx1"/>
                </a:solidFill>
              </a:rPr>
              <a:t>applies, </a:t>
            </a:r>
            <a:r>
              <a:rPr lang="en-US" dirty="0" smtClean="0">
                <a:solidFill>
                  <a:schemeClr val="tx1"/>
                </a:solidFill>
              </a:rPr>
              <a:t>KO </a:t>
            </a:r>
            <a:r>
              <a:rPr lang="en-US" dirty="0">
                <a:solidFill>
                  <a:schemeClr val="tx1"/>
                </a:solidFill>
              </a:rPr>
              <a:t>uses WDOL (or e98) to prepare a WD referencing and attaching the </a:t>
            </a:r>
            <a:r>
              <a:rPr lang="en-US" dirty="0" smtClean="0">
                <a:solidFill>
                  <a:schemeClr val="tx1"/>
                </a:solidFill>
              </a:rPr>
              <a:t>CBA</a:t>
            </a:r>
          </a:p>
          <a:p>
            <a:r>
              <a:rPr lang="en-US" dirty="0" smtClean="0">
                <a:solidFill>
                  <a:schemeClr val="tx1"/>
                </a:solidFill>
              </a:rPr>
              <a:t>KO must insert 52.222-42 </a:t>
            </a:r>
            <a:r>
              <a:rPr lang="en-US" dirty="0">
                <a:solidFill>
                  <a:schemeClr val="tx1"/>
                </a:solidFill>
              </a:rPr>
              <a:t>Statement of Equivalent Rates for Federal </a:t>
            </a:r>
            <a:r>
              <a:rPr lang="en-US" dirty="0" smtClean="0">
                <a:solidFill>
                  <a:schemeClr val="tx1"/>
                </a:solidFill>
              </a:rPr>
              <a:t>Hires</a:t>
            </a:r>
          </a:p>
          <a:p>
            <a:pPr lvl="1"/>
            <a:r>
              <a:rPr lang="en-US" dirty="0" smtClean="0">
                <a:solidFill>
                  <a:schemeClr val="tx1"/>
                </a:solidFill>
                <a:latin typeface="Arial" panose="020B0604020202020204" pitchFamily="34" charset="0"/>
                <a:cs typeface="Arial" panose="020B0604020202020204" pitchFamily="34" charset="0"/>
              </a:rPr>
              <a:t>NB:  The Government can pay its employees less than the relevant SCA WD.  </a:t>
            </a:r>
          </a:p>
          <a:p>
            <a:r>
              <a:rPr lang="en-US" dirty="0" smtClean="0">
                <a:solidFill>
                  <a:schemeClr val="tx1"/>
                </a:solidFill>
              </a:rPr>
              <a:t>KO must also insert, among other clauses, 52.222-43 </a:t>
            </a:r>
            <a:r>
              <a:rPr lang="en-US" dirty="0">
                <a:solidFill>
                  <a:schemeClr val="tx1"/>
                </a:solidFill>
              </a:rPr>
              <a:t>Fair Labor Standards Act and Service Contract Labor Standards—Price Adjustment (Multiple Year and Option Contracts) or </a:t>
            </a:r>
            <a:r>
              <a:rPr lang="en-US" dirty="0" smtClean="0">
                <a:solidFill>
                  <a:schemeClr val="tx1"/>
                </a:solidFill>
              </a:rPr>
              <a:t>52.222-44 </a:t>
            </a:r>
            <a:r>
              <a:rPr lang="en-US" dirty="0">
                <a:solidFill>
                  <a:schemeClr val="tx1"/>
                </a:solidFill>
              </a:rPr>
              <a:t>Fair Labor Standards Act and Service Contract Labor Standards—Price </a:t>
            </a:r>
            <a:r>
              <a:rPr lang="en-US" dirty="0" smtClean="0">
                <a:solidFill>
                  <a:schemeClr val="tx1"/>
                </a:solidFill>
              </a:rPr>
              <a:t>Adjustment in FP, T&amp;M, or LH contracts</a:t>
            </a:r>
          </a:p>
          <a:p>
            <a:endParaRPr lang="en-US" dirty="0" smtClean="0">
              <a:solidFill>
                <a:schemeClr val="tx1"/>
              </a:solidFill>
            </a:endParaRPr>
          </a:p>
          <a:p>
            <a:r>
              <a:rPr lang="en-US" i="1" u="wavyDbl" dirty="0" smtClean="0">
                <a:solidFill>
                  <a:schemeClr val="tx1"/>
                </a:solidFill>
              </a:rPr>
              <a:t>BUT NOTE:</a:t>
            </a:r>
            <a:r>
              <a:rPr lang="en-US" dirty="0" smtClean="0">
                <a:solidFill>
                  <a:schemeClr val="tx1"/>
                </a:solidFill>
              </a:rPr>
              <a:t>  Statement in RFP that SCA applies, including link to website, puts offerors on notice. </a:t>
            </a:r>
            <a:r>
              <a:rPr lang="en-US" u="sng" dirty="0">
                <a:solidFill>
                  <a:schemeClr val="tx1"/>
                </a:solidFill>
              </a:rPr>
              <a:t>Office Automation &amp; Training </a:t>
            </a:r>
            <a:r>
              <a:rPr lang="en-US" u="sng" dirty="0" smtClean="0">
                <a:solidFill>
                  <a:schemeClr val="tx1"/>
                </a:solidFill>
              </a:rPr>
              <a:t>Consultants</a:t>
            </a:r>
            <a:r>
              <a:rPr lang="en-US" dirty="0" smtClean="0">
                <a:solidFill>
                  <a:schemeClr val="tx1"/>
                </a:solidFill>
              </a:rPr>
              <a:t>, </a:t>
            </a:r>
            <a:r>
              <a:rPr lang="pl-PL" dirty="0">
                <a:solidFill>
                  <a:schemeClr val="tx1"/>
                </a:solidFill>
              </a:rPr>
              <a:t>12-1 BCA </a:t>
            </a:r>
            <a:r>
              <a:rPr lang="pl-PL" dirty="0" smtClean="0">
                <a:solidFill>
                  <a:schemeClr val="tx1"/>
                </a:solidFill>
              </a:rPr>
              <a:t>¶ </a:t>
            </a:r>
            <a:r>
              <a:rPr lang="pl-PL" dirty="0">
                <a:solidFill>
                  <a:schemeClr val="tx1"/>
                </a:solidFill>
              </a:rPr>
              <a:t>34887 (2011)</a:t>
            </a:r>
            <a:r>
              <a:rPr lang="en-US" dirty="0" smtClean="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3492218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tx1"/>
                </a:solidFill>
              </a:rPr>
              <a:t>Contracting Officer Decision to Apply or Not Apply SCA Subject to Review I</a:t>
            </a:r>
            <a:endParaRPr lang="en-US" sz="3200" dirty="0">
              <a:solidFill>
                <a:schemeClr val="tx1"/>
              </a:solidFill>
            </a:endParaRPr>
          </a:p>
        </p:txBody>
      </p:sp>
      <p:sp>
        <p:nvSpPr>
          <p:cNvPr id="3" name="Content Placeholder 2"/>
          <p:cNvSpPr>
            <a:spLocks noGrp="1"/>
          </p:cNvSpPr>
          <p:nvPr>
            <p:ph idx="1"/>
          </p:nvPr>
        </p:nvSpPr>
        <p:spPr>
          <a:xfrm>
            <a:off x="685800" y="1828800"/>
            <a:ext cx="7772400" cy="4267200"/>
          </a:xfrm>
        </p:spPr>
        <p:txBody>
          <a:bodyPr/>
          <a:lstStyle/>
          <a:p>
            <a:r>
              <a:rPr lang="en-US" dirty="0" smtClean="0">
                <a:solidFill>
                  <a:schemeClr val="tx1"/>
                </a:solidFill>
              </a:rPr>
              <a:t>Can request review by W&amp;H Division and can appeal to Administrative Review Board.  29 C.F.R. § 4.56.  ARB review is discretionary.  29 </a:t>
            </a:r>
            <a:r>
              <a:rPr lang="en-US" dirty="0">
                <a:solidFill>
                  <a:schemeClr val="tx1"/>
                </a:solidFill>
              </a:rPr>
              <a:t>29 C.F.R. § </a:t>
            </a:r>
            <a:r>
              <a:rPr lang="en-US" dirty="0" smtClean="0">
                <a:solidFill>
                  <a:schemeClr val="tx1"/>
                </a:solidFill>
              </a:rPr>
              <a:t>8.6(a); </a:t>
            </a:r>
            <a:r>
              <a:rPr lang="en-US" u="sng" dirty="0" smtClean="0">
                <a:solidFill>
                  <a:schemeClr val="tx1"/>
                </a:solidFill>
              </a:rPr>
              <a:t>Palmetto GBA</a:t>
            </a:r>
            <a:r>
              <a:rPr lang="en-US" dirty="0">
                <a:solidFill>
                  <a:schemeClr val="tx1"/>
                </a:solidFill>
              </a:rPr>
              <a:t>, ARB No. </a:t>
            </a:r>
            <a:r>
              <a:rPr lang="en-US" dirty="0" smtClean="0">
                <a:solidFill>
                  <a:schemeClr val="tx1"/>
                </a:solidFill>
              </a:rPr>
              <a:t>10-056 (Feb. 28, 2012).</a:t>
            </a:r>
          </a:p>
          <a:p>
            <a:endParaRPr lang="en-US" dirty="0" smtClean="0">
              <a:solidFill>
                <a:schemeClr val="tx1"/>
              </a:solidFill>
            </a:endParaRPr>
          </a:p>
          <a:p>
            <a:r>
              <a:rPr lang="en-US" dirty="0" smtClean="0">
                <a:solidFill>
                  <a:schemeClr val="tx1"/>
                </a:solidFill>
              </a:rPr>
              <a:t>No GAO/COFC review of ability of awardee to comply with SCA.  </a:t>
            </a:r>
            <a:r>
              <a:rPr lang="en-US" u="sng" dirty="0" err="1" smtClean="0">
                <a:solidFill>
                  <a:schemeClr val="tx1"/>
                </a:solidFill>
              </a:rPr>
              <a:t>Ameriko</a:t>
            </a:r>
            <a:r>
              <a:rPr lang="en-US" u="sng" dirty="0" smtClean="0">
                <a:solidFill>
                  <a:schemeClr val="tx1"/>
                </a:solidFill>
              </a:rPr>
              <a:t> Maintenance Co.</a:t>
            </a:r>
            <a:r>
              <a:rPr lang="en-US" dirty="0" smtClean="0">
                <a:solidFill>
                  <a:schemeClr val="tx1"/>
                </a:solidFill>
              </a:rPr>
              <a:t>, B-216247, Sept. 12, 1984,  </a:t>
            </a:r>
            <a:r>
              <a:rPr lang="en-US" dirty="0">
                <a:solidFill>
                  <a:schemeClr val="tx1"/>
                </a:solidFill>
              </a:rPr>
              <a:t>84-2 CPD </a:t>
            </a:r>
            <a:r>
              <a:rPr lang="en-US" dirty="0" smtClean="0">
                <a:solidFill>
                  <a:schemeClr val="tx1"/>
                </a:solidFill>
              </a:rPr>
              <a:t>¶ 287.</a:t>
            </a:r>
          </a:p>
        </p:txBody>
      </p:sp>
    </p:spTree>
    <p:extLst>
      <p:ext uri="{BB962C8B-B14F-4D97-AF65-F5344CB8AC3E}">
        <p14:creationId xmlns:p14="http://schemas.microsoft.com/office/powerpoint/2010/main" val="323781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tx1"/>
                </a:solidFill>
              </a:rPr>
              <a:t>Contracting Officer Decision to Apply or Not Apply SCA Subject to </a:t>
            </a:r>
            <a:r>
              <a:rPr lang="en-US" sz="3200" dirty="0" smtClean="0">
                <a:solidFill>
                  <a:schemeClr val="tx1"/>
                </a:solidFill>
              </a:rPr>
              <a:t>Review II</a:t>
            </a:r>
            <a:endParaRPr lang="en-US" sz="3200" dirty="0"/>
          </a:p>
        </p:txBody>
      </p:sp>
      <p:sp>
        <p:nvSpPr>
          <p:cNvPr id="3" name="Content Placeholder 2"/>
          <p:cNvSpPr>
            <a:spLocks noGrp="1"/>
          </p:cNvSpPr>
          <p:nvPr>
            <p:ph idx="1"/>
          </p:nvPr>
        </p:nvSpPr>
        <p:spPr/>
        <p:txBody>
          <a:bodyPr/>
          <a:lstStyle/>
          <a:p>
            <a:r>
              <a:rPr lang="en-US" u="sng" dirty="0" smtClean="0">
                <a:solidFill>
                  <a:schemeClr val="tx1"/>
                </a:solidFill>
              </a:rPr>
              <a:t>BUT</a:t>
            </a:r>
            <a:r>
              <a:rPr lang="en-US" dirty="0" smtClean="0">
                <a:solidFill>
                  <a:schemeClr val="tx1"/>
                </a:solidFill>
              </a:rPr>
              <a:t>, the Agency is not quite out of the woods on bid protests.  GAO and COFC will review several arguments related to, but not exactly the same as, application of SCA.  Examples include:</a:t>
            </a:r>
          </a:p>
          <a:p>
            <a:pPr lvl="1"/>
            <a:r>
              <a:rPr lang="en-US" dirty="0" smtClean="0">
                <a:solidFill>
                  <a:schemeClr val="tx1"/>
                </a:solidFill>
                <a:latin typeface="Arial" panose="020B0604020202020204" pitchFamily="34" charset="0"/>
                <a:cs typeface="Arial" panose="020B0604020202020204" pitchFamily="34" charset="0"/>
              </a:rPr>
              <a:t>Whether awardee has ability to perform a below-cost contract.  This is a question of FAR 9.1 responsibility or cost realism/price realism</a:t>
            </a:r>
            <a:r>
              <a:rPr lang="en-US" dirty="0">
                <a:solidFill>
                  <a:schemeClr val="tx1"/>
                </a:solidFill>
                <a:latin typeface="Arial" panose="020B0604020202020204" pitchFamily="34" charset="0"/>
                <a:cs typeface="Arial" panose="020B0604020202020204" pitchFamily="34" charset="0"/>
              </a:rPr>
              <a:t>. </a:t>
            </a:r>
            <a:r>
              <a:rPr lang="en-US" u="sng" dirty="0">
                <a:solidFill>
                  <a:schemeClr val="tx1"/>
                </a:solidFill>
                <a:latin typeface="Arial" panose="020B0604020202020204" pitchFamily="34" charset="0"/>
                <a:cs typeface="Arial" panose="020B0604020202020204" pitchFamily="34" charset="0"/>
              </a:rPr>
              <a:t>JWK International Corp</a:t>
            </a:r>
            <a:r>
              <a:rPr lang="en-US" dirty="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B-237527</a:t>
            </a:r>
            <a:r>
              <a:rPr lang="en-US" dirty="0">
                <a:solidFill>
                  <a:schemeClr val="tx1"/>
                </a:solidFill>
                <a:latin typeface="Arial" panose="020B0604020202020204" pitchFamily="34" charset="0"/>
                <a:cs typeface="Arial" panose="020B0604020202020204" pitchFamily="34" charset="0"/>
              </a:rPr>
              <a:t>, 90-1 CPD ¶ </a:t>
            </a:r>
            <a:r>
              <a:rPr lang="en-US" dirty="0" smtClean="0">
                <a:solidFill>
                  <a:schemeClr val="tx1"/>
                </a:solidFill>
                <a:latin typeface="Arial" panose="020B0604020202020204" pitchFamily="34" charset="0"/>
                <a:cs typeface="Arial" panose="020B0604020202020204" pitchFamily="34" charset="0"/>
              </a:rPr>
              <a:t>198; </a:t>
            </a:r>
            <a:r>
              <a:rPr lang="en-US" u="sng" dirty="0">
                <a:solidFill>
                  <a:schemeClr val="tx1"/>
                </a:solidFill>
                <a:latin typeface="Arial" panose="020B0604020202020204" pitchFamily="34" charset="0"/>
                <a:cs typeface="Arial" panose="020B0604020202020204" pitchFamily="34" charset="0"/>
              </a:rPr>
              <a:t>K-Mar Industries, Inc. v. United States</a:t>
            </a:r>
            <a:r>
              <a:rPr lang="en-US" dirty="0">
                <a:solidFill>
                  <a:schemeClr val="tx1"/>
                </a:solidFill>
                <a:latin typeface="Arial" panose="020B0604020202020204" pitchFamily="34" charset="0"/>
                <a:cs typeface="Arial" panose="020B0604020202020204" pitchFamily="34" charset="0"/>
              </a:rPr>
              <a:t>, 91 Fed. Cl. 20 (2010</a:t>
            </a:r>
            <a:r>
              <a:rPr lang="en-US" dirty="0" smtClean="0">
                <a:solidFill>
                  <a:schemeClr val="tx1"/>
                </a:solidFill>
                <a:latin typeface="Arial" panose="020B0604020202020204" pitchFamily="34" charset="0"/>
                <a:cs typeface="Arial" panose="020B0604020202020204" pitchFamily="34" charset="0"/>
              </a:rPr>
              <a:t>).</a:t>
            </a:r>
          </a:p>
          <a:p>
            <a:pPr lvl="1"/>
            <a:r>
              <a:rPr lang="en-US" dirty="0" smtClean="0">
                <a:solidFill>
                  <a:schemeClr val="tx1"/>
                </a:solidFill>
                <a:latin typeface="Arial" panose="020B0604020202020204" pitchFamily="34" charset="0"/>
                <a:cs typeface="Arial" panose="020B0604020202020204" pitchFamily="34" charset="0"/>
              </a:rPr>
              <a:t>Whether awardee took exception to SCA application. </a:t>
            </a:r>
            <a:r>
              <a:rPr lang="en-US" u="sng" dirty="0">
                <a:solidFill>
                  <a:schemeClr val="tx1"/>
                </a:solidFill>
                <a:latin typeface="Arial" panose="020B0604020202020204" pitchFamily="34" charset="0"/>
                <a:cs typeface="Arial" panose="020B0604020202020204" pitchFamily="34" charset="0"/>
              </a:rPr>
              <a:t>Bering Straits Logistics Services, LLC</a:t>
            </a:r>
            <a:r>
              <a:rPr lang="en-US" dirty="0">
                <a:solidFill>
                  <a:schemeClr val="tx1"/>
                </a:solidFill>
                <a:latin typeface="Arial" panose="020B0604020202020204" pitchFamily="34" charset="0"/>
                <a:cs typeface="Arial" panose="020B0604020202020204" pitchFamily="34" charset="0"/>
              </a:rPr>
              <a:t>, B-403799, B-403799.3, 2011 CPD ¶</a:t>
            </a:r>
            <a:r>
              <a:rPr lang="en-US" dirty="0" smtClean="0">
                <a:solidFill>
                  <a:schemeClr val="tx1"/>
                </a:solidFill>
                <a:latin typeface="Arial" panose="020B0604020202020204" pitchFamily="34" charset="0"/>
                <a:cs typeface="Arial" panose="020B0604020202020204" pitchFamily="34" charset="0"/>
              </a:rPr>
              <a:t>9.</a:t>
            </a:r>
          </a:p>
          <a:p>
            <a:pPr lvl="1"/>
            <a:r>
              <a:rPr lang="en-US" dirty="0" smtClean="0">
                <a:solidFill>
                  <a:schemeClr val="tx1"/>
                </a:solidFill>
                <a:latin typeface="Arial" panose="020B0604020202020204" pitchFamily="34" charset="0"/>
                <a:cs typeface="Arial" panose="020B0604020202020204" pitchFamily="34" charset="0"/>
              </a:rPr>
              <a:t>Whether KO was reasonable in not soliciting DOL’s views.  </a:t>
            </a:r>
            <a:r>
              <a:rPr lang="en-US" u="sng" dirty="0" smtClean="0">
                <a:solidFill>
                  <a:schemeClr val="tx1"/>
                </a:solidFill>
                <a:latin typeface="Arial" panose="020B0604020202020204" pitchFamily="34" charset="0"/>
                <a:cs typeface="Arial" panose="020B0604020202020204" pitchFamily="34" charset="0"/>
              </a:rPr>
              <a:t>Phoenix Mgmt., Inc.</a:t>
            </a:r>
            <a:r>
              <a:rPr lang="en-US" dirty="0" smtClean="0">
                <a:solidFill>
                  <a:schemeClr val="tx1"/>
                </a:solidFill>
                <a:latin typeface="Arial" panose="020B0604020202020204" pitchFamily="34" charset="0"/>
                <a:cs typeface="Arial" panose="020B0604020202020204" pitchFamily="34" charset="0"/>
              </a:rPr>
              <a:t>, B-406142.3, May 17, 2012, 2013 CPD ¶ 154 at 9 n.10; </a:t>
            </a:r>
            <a:r>
              <a:rPr lang="en-US" u="sng" dirty="0" smtClean="0">
                <a:solidFill>
                  <a:schemeClr val="tx1"/>
                </a:solidFill>
                <a:latin typeface="Arial" panose="020B0604020202020204" pitchFamily="34" charset="0"/>
                <a:cs typeface="Arial" panose="020B0604020202020204" pitchFamily="34" charset="0"/>
              </a:rPr>
              <a:t>Northeast Military Sales, Inc., et al.</a:t>
            </a:r>
            <a:r>
              <a:rPr lang="en-US" dirty="0" smtClean="0">
                <a:solidFill>
                  <a:schemeClr val="tx1"/>
                </a:solidFill>
                <a:latin typeface="Arial" panose="020B0604020202020204" pitchFamily="34" charset="0"/>
                <a:cs typeface="Arial" panose="020B0604020202020204" pitchFamily="34" charset="0"/>
              </a:rPr>
              <a:t>, B–291384, Nov. 20, 2002, 2002 CPD ¶195 at 3; see also </a:t>
            </a:r>
            <a:r>
              <a:rPr lang="en-US" u="sng" dirty="0" err="1" smtClean="0">
                <a:solidFill>
                  <a:schemeClr val="tx1"/>
                </a:solidFill>
                <a:latin typeface="Arial" panose="020B0604020202020204" pitchFamily="34" charset="0"/>
                <a:cs typeface="Arial" panose="020B0604020202020204" pitchFamily="34" charset="0"/>
              </a:rPr>
              <a:t>Savantage</a:t>
            </a:r>
            <a:r>
              <a:rPr lang="en-US" u="sng" dirty="0" smtClean="0">
                <a:solidFill>
                  <a:schemeClr val="tx1"/>
                </a:solidFill>
                <a:latin typeface="Arial" panose="020B0604020202020204" pitchFamily="34" charset="0"/>
                <a:cs typeface="Arial" panose="020B0604020202020204" pitchFamily="34" charset="0"/>
              </a:rPr>
              <a:t> Fin. </a:t>
            </a:r>
            <a:r>
              <a:rPr lang="en-US" u="sng" dirty="0" err="1" smtClean="0">
                <a:solidFill>
                  <a:schemeClr val="tx1"/>
                </a:solidFill>
                <a:latin typeface="Arial" panose="020B0604020202020204" pitchFamily="34" charset="0"/>
                <a:cs typeface="Arial" panose="020B0604020202020204" pitchFamily="34" charset="0"/>
              </a:rPr>
              <a:t>Servs</a:t>
            </a:r>
            <a:r>
              <a:rPr lang="en-US" u="sng" dirty="0" smtClean="0">
                <a:solidFill>
                  <a:schemeClr val="tx1"/>
                </a:solidFill>
                <a:latin typeface="Arial" panose="020B0604020202020204" pitchFamily="34" charset="0"/>
                <a:cs typeface="Arial" panose="020B0604020202020204" pitchFamily="34" charset="0"/>
              </a:rPr>
              <a:t>., Inc. v. United States</a:t>
            </a:r>
            <a:r>
              <a:rPr lang="en-US" dirty="0" smtClean="0">
                <a:solidFill>
                  <a:schemeClr val="tx1"/>
                </a:solidFill>
                <a:latin typeface="Arial" panose="020B0604020202020204" pitchFamily="34" charset="0"/>
                <a:cs typeface="Arial" panose="020B0604020202020204" pitchFamily="34" charset="0"/>
              </a:rPr>
              <a:t>, 86 Fed. Cl. 700, 706 (2009) </a:t>
            </a:r>
            <a:r>
              <a:rPr lang="en-US" u="sng" dirty="0" smtClean="0">
                <a:solidFill>
                  <a:schemeClr val="tx1"/>
                </a:solidFill>
                <a:latin typeface="Arial" panose="020B0604020202020204" pitchFamily="34" charset="0"/>
                <a:cs typeface="Arial" panose="020B0604020202020204" pitchFamily="34" charset="0"/>
              </a:rPr>
              <a:t>aff'd,</a:t>
            </a:r>
            <a:r>
              <a:rPr lang="en-US" dirty="0" smtClean="0">
                <a:solidFill>
                  <a:schemeClr val="tx1"/>
                </a:solidFill>
                <a:latin typeface="Arial" panose="020B0604020202020204" pitchFamily="34" charset="0"/>
                <a:cs typeface="Arial" panose="020B0604020202020204" pitchFamily="34" charset="0"/>
              </a:rPr>
              <a:t> 595 F.3d 1282 (Fed. Cir. 2010).</a:t>
            </a:r>
          </a:p>
          <a:p>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1452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But What If Clauses and WD </a:t>
            </a:r>
            <a:br>
              <a:rPr lang="en-US" sz="3600" dirty="0" smtClean="0">
                <a:solidFill>
                  <a:schemeClr val="tx1"/>
                </a:solidFill>
              </a:rPr>
            </a:br>
            <a:r>
              <a:rPr lang="en-US" sz="3600" dirty="0" smtClean="0">
                <a:solidFill>
                  <a:schemeClr val="tx1"/>
                </a:solidFill>
              </a:rPr>
              <a:t>Are Absent?</a:t>
            </a:r>
            <a:br>
              <a:rPr lang="en-US" sz="3600" dirty="0" smtClean="0">
                <a:solidFill>
                  <a:schemeClr val="tx1"/>
                </a:solidFill>
              </a:rPr>
            </a:br>
            <a:endParaRPr lang="en-US" sz="3600" dirty="0">
              <a:solidFill>
                <a:schemeClr val="tx1"/>
              </a:solidFill>
            </a:endParaRPr>
          </a:p>
        </p:txBody>
      </p:sp>
      <p:sp>
        <p:nvSpPr>
          <p:cNvPr id="3" name="Content Placeholder 2"/>
          <p:cNvSpPr>
            <a:spLocks noGrp="1"/>
          </p:cNvSpPr>
          <p:nvPr>
            <p:ph idx="1"/>
          </p:nvPr>
        </p:nvSpPr>
        <p:spPr/>
        <p:txBody>
          <a:bodyPr/>
          <a:lstStyle/>
          <a:p>
            <a:r>
              <a:rPr lang="en-US" dirty="0" smtClean="0">
                <a:solidFill>
                  <a:schemeClr val="tx1"/>
                </a:solidFill>
              </a:rPr>
              <a:t>FAR 22.1015:  If the Department of Labor discovers and determines, whether before or after a contract award, that a contracting officer made an erroneous determination that the Service Contract Labor Standards statute did not apply to a particular acquisition or failed to include an appropriate wage determination in a covered contract, the contracting officer, within 30 days of notification by the Department of Labor, shall include in the contract the clause at 52.222-41 and any applicable wage determination issued by the Administrator. If the contract is subject to 41 U.S.C. 6707(f), the Administrator may require retroactive application of that wage determination. The contracting officer shall equitably adjust the contract price to reflect any changed cost of performance resulting from incorporating a wage determination or revision. </a:t>
            </a:r>
          </a:p>
          <a:p>
            <a:endParaRPr lang="en-US" dirty="0"/>
          </a:p>
        </p:txBody>
      </p:sp>
    </p:spTree>
    <p:extLst>
      <p:ext uri="{BB962C8B-B14F-4D97-AF65-F5344CB8AC3E}">
        <p14:creationId xmlns:p14="http://schemas.microsoft.com/office/powerpoint/2010/main" val="3053777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SCA Wage Determinations</a:t>
            </a:r>
            <a:r>
              <a:rPr lang="en-US" dirty="0">
                <a:solidFill>
                  <a:schemeClr val="tx1"/>
                </a:solidFill>
              </a:rPr>
              <a:t/>
            </a:r>
            <a:br>
              <a:rPr lang="en-US" dirty="0">
                <a:solidFill>
                  <a:schemeClr val="tx1"/>
                </a:solidFill>
              </a:rPr>
            </a:br>
            <a:r>
              <a:rPr lang="en-US" sz="2400" b="0" dirty="0">
                <a:solidFill>
                  <a:schemeClr val="tx1"/>
                </a:solidFill>
              </a:rPr>
              <a:t>Two General Types</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p:txBody>
          <a:bodyPr/>
          <a:lstStyle/>
          <a:p>
            <a:r>
              <a:rPr lang="en-US" altLang="en-US" dirty="0" smtClean="0">
                <a:solidFill>
                  <a:schemeClr val="tx1"/>
                </a:solidFill>
              </a:rPr>
              <a:t> </a:t>
            </a:r>
            <a:r>
              <a:rPr lang="en-US" altLang="en-US" dirty="0" smtClean="0">
                <a:solidFill>
                  <a:schemeClr val="tx1"/>
                </a:solidFill>
                <a:latin typeface="Lucida Grande"/>
              </a:rPr>
              <a:t>Prevailing </a:t>
            </a:r>
            <a:r>
              <a:rPr lang="en-US" altLang="en-US" dirty="0">
                <a:solidFill>
                  <a:schemeClr val="tx1"/>
                </a:solidFill>
                <a:latin typeface="Lucida Grande"/>
              </a:rPr>
              <a:t>Wage Determinations (can find them on </a:t>
            </a:r>
            <a:r>
              <a:rPr lang="en-US" altLang="en-US" dirty="0">
                <a:solidFill>
                  <a:schemeClr val="accent2"/>
                </a:solidFill>
                <a:latin typeface="Lucida Grande"/>
              </a:rPr>
              <a:t>wdol.gov</a:t>
            </a:r>
            <a:r>
              <a:rPr lang="en-US" altLang="en-US" dirty="0">
                <a:solidFill>
                  <a:schemeClr val="tx1"/>
                </a:solidFill>
                <a:latin typeface="Lucida Grande"/>
              </a:rPr>
              <a:t>)</a:t>
            </a:r>
          </a:p>
          <a:p>
            <a:endParaRPr lang="en-US" dirty="0" smtClean="0">
              <a:solidFill>
                <a:schemeClr val="tx1"/>
              </a:solidFill>
            </a:endParaRPr>
          </a:p>
          <a:p>
            <a:r>
              <a:rPr lang="en-US" altLang="en-US" dirty="0">
                <a:solidFill>
                  <a:schemeClr val="tx1"/>
                </a:solidFill>
                <a:latin typeface="Lucida Grande"/>
              </a:rPr>
              <a:t>Those based on the collective bargaining </a:t>
            </a:r>
            <a:r>
              <a:rPr lang="en-US" altLang="en-US" dirty="0" smtClean="0">
                <a:solidFill>
                  <a:schemeClr val="tx1"/>
                </a:solidFill>
                <a:latin typeface="Lucida Grande"/>
              </a:rPr>
              <a:t>agreement</a:t>
            </a:r>
          </a:p>
          <a:p>
            <a:pPr lvl="1"/>
            <a:r>
              <a:rPr lang="en-US" dirty="0">
                <a:solidFill>
                  <a:schemeClr val="tx1"/>
                </a:solidFill>
                <a:latin typeface="Lucida Grande"/>
              </a:rPr>
              <a:t>NB: successor contractor is obligated to pay its employees the wages and fringe benefits in the predecessor’s CBA that they would have been entitled to if they were employed by the predecessor contractor. </a:t>
            </a:r>
          </a:p>
          <a:p>
            <a:pPr lvl="1"/>
            <a:endParaRPr lang="en-US" altLang="en-US" dirty="0" smtClean="0">
              <a:latin typeface="Lucida Grande"/>
            </a:endParaRPr>
          </a:p>
          <a:p>
            <a:pPr marL="457200" lvl="1" indent="0">
              <a:buNone/>
            </a:pPr>
            <a:endParaRPr lang="en-US" altLang="en-US" dirty="0">
              <a:latin typeface="Lucida Grande"/>
            </a:endParaRPr>
          </a:p>
          <a:p>
            <a:pPr marL="0" indent="0">
              <a:buNone/>
            </a:pPr>
            <a:endParaRPr lang="en-US" dirty="0"/>
          </a:p>
        </p:txBody>
      </p:sp>
    </p:spTree>
    <p:extLst>
      <p:ext uri="{BB962C8B-B14F-4D97-AF65-F5344CB8AC3E}">
        <p14:creationId xmlns:p14="http://schemas.microsoft.com/office/powerpoint/2010/main" val="945929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Prevailing Wage </a:t>
            </a:r>
            <a:r>
              <a:rPr lang="en-US" sz="3600" dirty="0" smtClean="0">
                <a:solidFill>
                  <a:schemeClr val="tx1"/>
                </a:solidFill>
              </a:rPr>
              <a:t>Determinations I</a:t>
            </a:r>
            <a:r>
              <a:rPr lang="en-US" sz="3600" dirty="0">
                <a:solidFill>
                  <a:schemeClr val="tx1"/>
                </a:solidFill>
              </a:rPr>
              <a:t/>
            </a:r>
            <a:br>
              <a:rPr lang="en-US" sz="3600" dirty="0">
                <a:solidFill>
                  <a:schemeClr val="tx1"/>
                </a:solidFill>
              </a:rPr>
            </a:br>
            <a:endParaRPr lang="en-US" sz="3600" dirty="0">
              <a:solidFill>
                <a:schemeClr val="tx1"/>
              </a:solidFill>
            </a:endParaRPr>
          </a:p>
        </p:txBody>
      </p:sp>
      <p:sp>
        <p:nvSpPr>
          <p:cNvPr id="3" name="Content Placeholder 2"/>
          <p:cNvSpPr>
            <a:spLocks noGrp="1"/>
          </p:cNvSpPr>
          <p:nvPr>
            <p:ph idx="1"/>
          </p:nvPr>
        </p:nvSpPr>
        <p:spPr>
          <a:xfrm>
            <a:off x="685800" y="1676400"/>
            <a:ext cx="7772400" cy="4419600"/>
          </a:xfrm>
        </p:spPr>
        <p:txBody>
          <a:bodyPr/>
          <a:lstStyle/>
          <a:p>
            <a:r>
              <a:rPr lang="en-US" dirty="0">
                <a:solidFill>
                  <a:schemeClr val="tx1"/>
                </a:solidFill>
                <a:latin typeface="Lucida Grande"/>
              </a:rPr>
              <a:t>Wage Determinations specify, by location</a:t>
            </a:r>
            <a:r>
              <a:rPr lang="en-US" dirty="0" smtClean="0">
                <a:solidFill>
                  <a:schemeClr val="tx1"/>
                </a:solidFill>
                <a:latin typeface="Lucida Grande"/>
              </a:rPr>
              <a:t>:</a:t>
            </a:r>
          </a:p>
          <a:p>
            <a:pPr lvl="1"/>
            <a:r>
              <a:rPr lang="en-US" dirty="0">
                <a:solidFill>
                  <a:schemeClr val="tx1"/>
                </a:solidFill>
                <a:latin typeface="Lucida Grande"/>
              </a:rPr>
              <a:t>Base hourly labor rate for each labor category </a:t>
            </a:r>
          </a:p>
          <a:p>
            <a:pPr lvl="1"/>
            <a:r>
              <a:rPr lang="en-US" dirty="0">
                <a:solidFill>
                  <a:schemeClr val="tx1"/>
                </a:solidFill>
                <a:latin typeface="Lucida Grande"/>
              </a:rPr>
              <a:t>Minimum vacation benefit</a:t>
            </a:r>
          </a:p>
          <a:p>
            <a:pPr lvl="1"/>
            <a:r>
              <a:rPr lang="en-US" dirty="0">
                <a:solidFill>
                  <a:schemeClr val="tx1"/>
                </a:solidFill>
                <a:latin typeface="Lucida Grande"/>
              </a:rPr>
              <a:t>Minimum holiday benefit</a:t>
            </a:r>
          </a:p>
          <a:p>
            <a:pPr lvl="1"/>
            <a:r>
              <a:rPr lang="en-US" dirty="0">
                <a:solidFill>
                  <a:schemeClr val="tx1"/>
                </a:solidFill>
                <a:latin typeface="Lucida Grande"/>
              </a:rPr>
              <a:t>Minimum hourly Health and Welfare benefit </a:t>
            </a:r>
          </a:p>
          <a:p>
            <a:pPr marL="0" indent="0">
              <a:buNone/>
            </a:pPr>
            <a:endParaRPr lang="en-US" dirty="0" smtClean="0">
              <a:solidFill>
                <a:schemeClr val="tx1"/>
              </a:solidFill>
            </a:endParaRPr>
          </a:p>
          <a:p>
            <a:r>
              <a:rPr lang="en-US" dirty="0">
                <a:solidFill>
                  <a:schemeClr val="tx1"/>
                </a:solidFill>
              </a:rPr>
              <a:t>Contractor must classify each covered employee who will  charge to the contract</a:t>
            </a:r>
          </a:p>
          <a:p>
            <a:pPr lvl="1"/>
            <a:r>
              <a:rPr lang="en-US" dirty="0">
                <a:solidFill>
                  <a:schemeClr val="tx1"/>
                </a:solidFill>
                <a:latin typeface="Lucida Grande"/>
              </a:rPr>
              <a:t>Any employee on an SCA contract may complain </a:t>
            </a:r>
          </a:p>
          <a:p>
            <a:pPr lvl="1"/>
            <a:r>
              <a:rPr lang="en-US" dirty="0">
                <a:solidFill>
                  <a:schemeClr val="tx1"/>
                </a:solidFill>
                <a:latin typeface="Lucida Grande"/>
              </a:rPr>
              <a:t>DOL will investigate!</a:t>
            </a:r>
          </a:p>
          <a:p>
            <a:endParaRPr lang="en-US" dirty="0">
              <a:solidFill>
                <a:schemeClr val="tx1"/>
              </a:solidFill>
            </a:endParaRPr>
          </a:p>
        </p:txBody>
      </p:sp>
    </p:spTree>
    <p:extLst>
      <p:ext uri="{BB962C8B-B14F-4D97-AF65-F5344CB8AC3E}">
        <p14:creationId xmlns:p14="http://schemas.microsoft.com/office/powerpoint/2010/main" val="3399123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Prevailing Wage </a:t>
            </a:r>
            <a:r>
              <a:rPr lang="en-US" sz="3600" dirty="0" smtClean="0">
                <a:solidFill>
                  <a:schemeClr val="tx1"/>
                </a:solidFill>
              </a:rPr>
              <a:t>Determinations II</a:t>
            </a:r>
            <a:r>
              <a:rPr lang="en-US" sz="3600" dirty="0">
                <a:solidFill>
                  <a:schemeClr val="tx1"/>
                </a:solidFill>
              </a:rPr>
              <a:t/>
            </a:r>
            <a:br>
              <a:rPr lang="en-US" sz="3600" dirty="0">
                <a:solidFill>
                  <a:schemeClr val="tx1"/>
                </a:solidFill>
              </a:rPr>
            </a:br>
            <a:endParaRPr lang="en-US" sz="3600" dirty="0">
              <a:solidFill>
                <a:schemeClr val="tx1"/>
              </a:solidFill>
            </a:endParaRPr>
          </a:p>
        </p:txBody>
      </p:sp>
      <p:sp>
        <p:nvSpPr>
          <p:cNvPr id="3" name="Content Placeholder 2"/>
          <p:cNvSpPr>
            <a:spLocks noGrp="1"/>
          </p:cNvSpPr>
          <p:nvPr>
            <p:ph idx="1"/>
          </p:nvPr>
        </p:nvSpPr>
        <p:spPr>
          <a:xfrm>
            <a:off x="685800" y="1752600"/>
            <a:ext cx="7772400" cy="4343400"/>
          </a:xfrm>
        </p:spPr>
        <p:txBody>
          <a:bodyPr/>
          <a:lstStyle/>
          <a:p>
            <a:r>
              <a:rPr lang="en-US" dirty="0">
                <a:solidFill>
                  <a:schemeClr val="tx1"/>
                </a:solidFill>
              </a:rPr>
              <a:t>DOL maintains a Directory of Occupations, which describes job classifications and </a:t>
            </a:r>
            <a:r>
              <a:rPr lang="en-US" dirty="0" smtClean="0">
                <a:solidFill>
                  <a:schemeClr val="tx1"/>
                </a:solidFill>
              </a:rPr>
              <a:t>duties</a:t>
            </a:r>
          </a:p>
          <a:p>
            <a:pPr lvl="1"/>
            <a:r>
              <a:rPr lang="en-US" dirty="0">
                <a:solidFill>
                  <a:schemeClr val="tx1"/>
                </a:solidFill>
                <a:latin typeface="Arial" panose="020B0604020202020204" pitchFamily="34" charset="0"/>
                <a:cs typeface="Arial" panose="020B0604020202020204" pitchFamily="34" charset="0"/>
              </a:rPr>
              <a:t>Very important to match job duties in SOW to the proper descriptions! </a:t>
            </a:r>
            <a:endParaRPr lang="en-US" dirty="0" smtClean="0">
              <a:solidFill>
                <a:schemeClr val="tx1"/>
              </a:solidFill>
              <a:latin typeface="Arial" panose="020B0604020202020204" pitchFamily="34" charset="0"/>
              <a:cs typeface="Arial" panose="020B0604020202020204" pitchFamily="34" charset="0"/>
            </a:endParaRPr>
          </a:p>
          <a:p>
            <a:pPr lvl="2"/>
            <a:r>
              <a:rPr lang="en-US" dirty="0">
                <a:solidFill>
                  <a:schemeClr val="tx1"/>
                </a:solidFill>
                <a:latin typeface="Arial" panose="020B0604020202020204" pitchFamily="34" charset="0"/>
                <a:cs typeface="Arial" panose="020B0604020202020204" pitchFamily="34" charset="0"/>
              </a:rPr>
              <a:t>Try to get confirmation from KO if you have questions</a:t>
            </a:r>
          </a:p>
          <a:p>
            <a:pPr lvl="2"/>
            <a:r>
              <a:rPr lang="en-US" dirty="0">
                <a:solidFill>
                  <a:schemeClr val="tx1"/>
                </a:solidFill>
                <a:latin typeface="Arial" panose="020B0604020202020204" pitchFamily="34" charset="0"/>
                <a:cs typeface="Arial" panose="020B0604020202020204" pitchFamily="34" charset="0"/>
              </a:rPr>
              <a:t>This is often at issue in DOL </a:t>
            </a:r>
            <a:r>
              <a:rPr lang="en-US" dirty="0" smtClean="0">
                <a:solidFill>
                  <a:schemeClr val="tx1"/>
                </a:solidFill>
                <a:latin typeface="Arial" panose="020B0604020202020204" pitchFamily="34" charset="0"/>
                <a:cs typeface="Arial" panose="020B0604020202020204" pitchFamily="34" charset="0"/>
              </a:rPr>
              <a:t>investigations</a:t>
            </a:r>
            <a:endParaRPr lang="en-US" dirty="0">
              <a:solidFill>
                <a:schemeClr val="tx1"/>
              </a:solidFill>
              <a:latin typeface="Arial" panose="020B0604020202020204" pitchFamily="34" charset="0"/>
              <a:cs typeface="Arial" panose="020B0604020202020204" pitchFamily="34" charset="0"/>
            </a:endParaRPr>
          </a:p>
          <a:p>
            <a:pPr lvl="1"/>
            <a:r>
              <a:rPr lang="en-US" dirty="0">
                <a:solidFill>
                  <a:schemeClr val="tx1"/>
                </a:solidFill>
                <a:latin typeface="Arial" panose="020B0604020202020204" pitchFamily="34" charset="0"/>
                <a:cs typeface="Arial" panose="020B0604020202020204" pitchFamily="34" charset="0"/>
              </a:rPr>
              <a:t>Available at Wage Determinations Online.gov (</a:t>
            </a:r>
            <a:r>
              <a:rPr lang="en-US" dirty="0">
                <a:solidFill>
                  <a:schemeClr val="accent2"/>
                </a:solidFill>
                <a:latin typeface="Arial" panose="020B0604020202020204" pitchFamily="34" charset="0"/>
                <a:cs typeface="Arial" panose="020B0604020202020204" pitchFamily="34" charset="0"/>
              </a:rPr>
              <a:t>wdol.gov</a:t>
            </a:r>
            <a:r>
              <a:rPr lang="en-US" dirty="0">
                <a:solidFill>
                  <a:schemeClr val="tx1"/>
                </a:solidFill>
                <a:latin typeface="Arial" panose="020B0604020202020204" pitchFamily="34" charset="0"/>
                <a:cs typeface="Arial" panose="020B0604020202020204" pitchFamily="34" charset="0"/>
              </a:rPr>
              <a:t>) </a:t>
            </a: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552530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Conformance I</a:t>
            </a:r>
            <a:r>
              <a:rPr lang="en-US" dirty="0" smtClean="0">
                <a:solidFill>
                  <a:schemeClr val="tx1"/>
                </a:solidFill>
              </a:rPr>
              <a:t/>
            </a:r>
            <a:br>
              <a:rPr lang="en-US" dirty="0" smtClean="0">
                <a:solidFill>
                  <a:schemeClr val="tx1"/>
                </a:solidFill>
              </a:rPr>
            </a:br>
            <a:r>
              <a:rPr lang="en-US" sz="2400" dirty="0" smtClean="0">
                <a:solidFill>
                  <a:schemeClr val="tx1"/>
                </a:solidFill>
              </a:rPr>
              <a:t>When </a:t>
            </a:r>
            <a:r>
              <a:rPr lang="en-US" sz="2400" dirty="0">
                <a:solidFill>
                  <a:schemeClr val="tx1"/>
                </a:solidFill>
              </a:rPr>
              <a:t>a Piece of Work Doesn’t Match the WD</a:t>
            </a:r>
            <a:r>
              <a:rPr lang="en-US" dirty="0">
                <a:latin typeface="Lucida Grande"/>
              </a:rPr>
              <a:t/>
            </a:r>
            <a:br>
              <a:rPr lang="en-US" dirty="0">
                <a:latin typeface="Lucida Grande"/>
              </a:rPr>
            </a:b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a:solidFill>
                  <a:schemeClr val="tx1"/>
                </a:solidFill>
              </a:rPr>
              <a:t>Used where job description is not on the </a:t>
            </a:r>
            <a:r>
              <a:rPr lang="en-US" dirty="0" smtClean="0">
                <a:solidFill>
                  <a:schemeClr val="tx1"/>
                </a:solidFill>
              </a:rPr>
              <a:t>WD</a:t>
            </a:r>
          </a:p>
          <a:p>
            <a:pPr lvl="1">
              <a:lnSpc>
                <a:spcPct val="120000"/>
              </a:lnSpc>
              <a:spcBef>
                <a:spcPts val="600"/>
              </a:spcBef>
              <a:spcAft>
                <a:spcPts val="600"/>
              </a:spcAft>
            </a:pPr>
            <a:r>
              <a:rPr lang="en-US" dirty="0">
                <a:solidFill>
                  <a:schemeClr val="tx1"/>
                </a:solidFill>
                <a:latin typeface="Arial" panose="020B0604020202020204" pitchFamily="34" charset="0"/>
                <a:ea typeface="ＭＳ Ｐゴシック" charset="-128"/>
                <a:cs typeface="Arial" panose="020B0604020202020204" pitchFamily="34" charset="0"/>
              </a:rPr>
              <a:t>Employers propose rate based on “reasonable relationship” to rates in the WD</a:t>
            </a:r>
          </a:p>
          <a:p>
            <a:pPr lvl="1">
              <a:lnSpc>
                <a:spcPct val="120000"/>
              </a:lnSpc>
              <a:spcBef>
                <a:spcPts val="600"/>
              </a:spcBef>
              <a:spcAft>
                <a:spcPts val="600"/>
              </a:spcAft>
            </a:pPr>
            <a:r>
              <a:rPr lang="en-US" dirty="0">
                <a:solidFill>
                  <a:schemeClr val="tx1"/>
                </a:solidFill>
                <a:latin typeface="Arial" panose="020B0604020202020204" pitchFamily="34" charset="0"/>
                <a:ea typeface="ＭＳ Ｐゴシック" charset="-128"/>
                <a:cs typeface="Arial" panose="020B0604020202020204" pitchFamily="34" charset="0"/>
              </a:rPr>
              <a:t>Contractor provides KO with job description, federal wage grade equivalent, and proposed rate rationale</a:t>
            </a:r>
            <a:r>
              <a:rPr lang="en-US" kern="0" dirty="0">
                <a:solidFill>
                  <a:schemeClr val="tx1"/>
                </a:solidFill>
                <a:latin typeface="Arial" panose="020B0604020202020204" pitchFamily="34" charset="0"/>
                <a:ea typeface="Geneva"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on SF 1444 </a:t>
            </a:r>
          </a:p>
          <a:p>
            <a:pPr lvl="1">
              <a:lnSpc>
                <a:spcPct val="120000"/>
              </a:lnSpc>
              <a:spcBef>
                <a:spcPts val="600"/>
              </a:spcBef>
              <a:spcAft>
                <a:spcPts val="600"/>
              </a:spcAft>
            </a:pPr>
            <a:r>
              <a:rPr lang="en-US" dirty="0">
                <a:solidFill>
                  <a:schemeClr val="tx1"/>
                </a:solidFill>
                <a:latin typeface="Arial" panose="020B0604020202020204" pitchFamily="34" charset="0"/>
                <a:cs typeface="Arial" panose="020B0604020202020204" pitchFamily="34" charset="0"/>
              </a:rPr>
              <a:t>File with KO NLT 30 days after affected employees start work</a:t>
            </a:r>
          </a:p>
          <a:p>
            <a:pPr lvl="1">
              <a:lnSpc>
                <a:spcPct val="120000"/>
              </a:lnSpc>
              <a:spcBef>
                <a:spcPts val="600"/>
              </a:spcBef>
              <a:spcAft>
                <a:spcPts val="600"/>
              </a:spcAft>
            </a:pPr>
            <a:r>
              <a:rPr lang="en-US" dirty="0">
                <a:solidFill>
                  <a:schemeClr val="tx1"/>
                </a:solidFill>
                <a:latin typeface="Arial" panose="020B0604020202020204" pitchFamily="34" charset="0"/>
                <a:cs typeface="Arial" panose="020B0604020202020204" pitchFamily="34" charset="0"/>
              </a:rPr>
              <a:t>KO reviews and submits to DOL with recommendation</a:t>
            </a:r>
          </a:p>
          <a:p>
            <a:pPr lvl="1">
              <a:lnSpc>
                <a:spcPct val="120000"/>
              </a:lnSpc>
              <a:spcBef>
                <a:spcPts val="600"/>
              </a:spcBef>
              <a:spcAft>
                <a:spcPts val="600"/>
              </a:spcAft>
            </a:pPr>
            <a:r>
              <a:rPr lang="en-US" dirty="0">
                <a:solidFill>
                  <a:schemeClr val="tx1"/>
                </a:solidFill>
                <a:latin typeface="Arial" panose="020B0604020202020204" pitchFamily="34" charset="0"/>
                <a:cs typeface="Arial" panose="020B0604020202020204" pitchFamily="34" charset="0"/>
              </a:rPr>
              <a:t>Employer pays at proposed rate until DOL decision</a:t>
            </a:r>
          </a:p>
          <a:p>
            <a:pPr lvl="1">
              <a:lnSpc>
                <a:spcPct val="120000"/>
              </a:lnSpc>
              <a:spcBef>
                <a:spcPts val="600"/>
              </a:spcBef>
              <a:spcAft>
                <a:spcPts val="600"/>
              </a:spcAft>
            </a:pPr>
            <a:r>
              <a:rPr lang="en-US" dirty="0">
                <a:solidFill>
                  <a:schemeClr val="tx1"/>
                </a:solidFill>
                <a:latin typeface="Arial" panose="020B0604020202020204" pitchFamily="34" charset="0"/>
                <a:cs typeface="Arial" panose="020B0604020202020204" pitchFamily="34" charset="0"/>
              </a:rPr>
              <a:t>If DOL says no, employer must provide back pay</a:t>
            </a:r>
          </a:p>
          <a:p>
            <a:pPr lvl="1"/>
            <a:endParaRPr lang="en-US" dirty="0">
              <a:latin typeface="Lucida Grande"/>
            </a:endParaRPr>
          </a:p>
          <a:p>
            <a:endParaRPr lang="en-US" dirty="0"/>
          </a:p>
        </p:txBody>
      </p:sp>
    </p:spTree>
    <p:extLst>
      <p:ext uri="{BB962C8B-B14F-4D97-AF65-F5344CB8AC3E}">
        <p14:creationId xmlns:p14="http://schemas.microsoft.com/office/powerpoint/2010/main" val="3716893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Conformance II</a:t>
            </a:r>
            <a:r>
              <a:rPr lang="en-US" dirty="0"/>
              <a:t/>
            </a:r>
            <a:br>
              <a:rPr lang="en-US" dirty="0"/>
            </a:br>
            <a:endParaRPr lang="en-US" dirty="0"/>
          </a:p>
        </p:txBody>
      </p:sp>
      <p:sp>
        <p:nvSpPr>
          <p:cNvPr id="3" name="Content Placeholder 2"/>
          <p:cNvSpPr>
            <a:spLocks noGrp="1"/>
          </p:cNvSpPr>
          <p:nvPr>
            <p:ph idx="1"/>
          </p:nvPr>
        </p:nvSpPr>
        <p:spPr>
          <a:xfrm>
            <a:off x="685800" y="1600200"/>
            <a:ext cx="7772400" cy="4495800"/>
          </a:xfrm>
        </p:spPr>
        <p:txBody>
          <a:bodyPr/>
          <a:lstStyle/>
          <a:p>
            <a:r>
              <a:rPr lang="en-US" kern="0" dirty="0">
                <a:solidFill>
                  <a:schemeClr val="tx1"/>
                </a:solidFill>
                <a:ea typeface="Geneva" charset="0"/>
              </a:rPr>
              <a:t>May not be used to</a:t>
            </a:r>
            <a:r>
              <a:rPr lang="en-US" kern="0" dirty="0" smtClean="0">
                <a:solidFill>
                  <a:schemeClr val="tx1"/>
                </a:solidFill>
                <a:ea typeface="Geneva" charset="0"/>
              </a:rPr>
              <a:t>:</a:t>
            </a:r>
          </a:p>
          <a:p>
            <a:pPr lvl="1" eaLnBrk="0" hangingPunct="0">
              <a:spcBef>
                <a:spcPts val="600"/>
              </a:spcBef>
              <a:spcAft>
                <a:spcPts val="600"/>
              </a:spcAft>
              <a:buFontTx/>
              <a:buChar char="–"/>
              <a:defRPr/>
            </a:pPr>
            <a:r>
              <a:rPr lang="en-US" kern="0" dirty="0">
                <a:solidFill>
                  <a:schemeClr val="tx1"/>
                </a:solidFill>
                <a:latin typeface="Arial" panose="020B0604020202020204" pitchFamily="34" charset="0"/>
                <a:ea typeface="Geneva" charset="0"/>
                <a:cs typeface="Arial" panose="020B0604020202020204" pitchFamily="34" charset="0"/>
              </a:rPr>
              <a:t>Subdivide an existing job class;</a:t>
            </a:r>
          </a:p>
          <a:p>
            <a:pPr lvl="1" eaLnBrk="0" hangingPunct="0">
              <a:spcBef>
                <a:spcPts val="600"/>
              </a:spcBef>
              <a:spcAft>
                <a:spcPts val="600"/>
              </a:spcAft>
              <a:buFontTx/>
              <a:buChar char="–"/>
              <a:defRPr/>
            </a:pPr>
            <a:r>
              <a:rPr lang="en-US" kern="0" dirty="0">
                <a:solidFill>
                  <a:schemeClr val="tx1"/>
                </a:solidFill>
                <a:latin typeface="Arial" panose="020B0604020202020204" pitchFamily="34" charset="0"/>
                <a:ea typeface="Geneva" charset="0"/>
                <a:cs typeface="Arial" panose="020B0604020202020204" pitchFamily="34" charset="0"/>
              </a:rPr>
              <a:t>Combine two or more classes to create a new class;</a:t>
            </a:r>
          </a:p>
          <a:p>
            <a:pPr lvl="1" eaLnBrk="0" hangingPunct="0">
              <a:spcBef>
                <a:spcPts val="600"/>
              </a:spcBef>
              <a:spcAft>
                <a:spcPts val="600"/>
              </a:spcAft>
              <a:buFontTx/>
              <a:buChar char="–"/>
              <a:defRPr/>
            </a:pPr>
            <a:r>
              <a:rPr lang="en-US" kern="0" dirty="0">
                <a:solidFill>
                  <a:schemeClr val="tx1"/>
                </a:solidFill>
                <a:latin typeface="Arial" panose="020B0604020202020204" pitchFamily="34" charset="0"/>
                <a:ea typeface="Geneva" charset="0"/>
                <a:cs typeface="Arial" panose="020B0604020202020204" pitchFamily="34" charset="0"/>
              </a:rPr>
              <a:t>Establish a job level lower than that for a particular job class grouping; or</a:t>
            </a:r>
          </a:p>
          <a:p>
            <a:pPr lvl="1" eaLnBrk="0" hangingPunct="0">
              <a:spcBef>
                <a:spcPts val="600"/>
              </a:spcBef>
              <a:spcAft>
                <a:spcPts val="600"/>
              </a:spcAft>
              <a:buFontTx/>
              <a:buChar char="–"/>
              <a:defRPr/>
            </a:pPr>
            <a:r>
              <a:rPr lang="en-US" kern="0" dirty="0">
                <a:solidFill>
                  <a:schemeClr val="tx1"/>
                </a:solidFill>
                <a:latin typeface="Arial" panose="020B0604020202020204" pitchFamily="34" charset="0"/>
                <a:ea typeface="Geneva" charset="0"/>
                <a:cs typeface="Arial" panose="020B0604020202020204" pitchFamily="34" charset="0"/>
              </a:rPr>
              <a:t>Create a helper or trainee class.</a:t>
            </a:r>
          </a:p>
          <a:p>
            <a:pPr lvl="1"/>
            <a:endParaRPr lang="en-US" kern="0" dirty="0">
              <a:latin typeface="Lucida Grande"/>
              <a:ea typeface="Geneva" charset="0"/>
            </a:endParaRPr>
          </a:p>
          <a:p>
            <a:endParaRPr lang="en-US" dirty="0"/>
          </a:p>
        </p:txBody>
      </p:sp>
    </p:spTree>
    <p:extLst>
      <p:ext uri="{BB962C8B-B14F-4D97-AF65-F5344CB8AC3E}">
        <p14:creationId xmlns:p14="http://schemas.microsoft.com/office/powerpoint/2010/main" val="3217301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sz="3600" dirty="0" smtClean="0">
                <a:solidFill>
                  <a:schemeClr val="tx1"/>
                </a:solidFill>
              </a:rPr>
              <a:t>Authorities</a:t>
            </a:r>
            <a:endParaRPr lang="en-US" sz="3600" dirty="0">
              <a:solidFill>
                <a:schemeClr val="tx1"/>
              </a:solidFill>
            </a:endParaRPr>
          </a:p>
        </p:txBody>
      </p:sp>
      <p:sp>
        <p:nvSpPr>
          <p:cNvPr id="2051" name="Rectangle 3"/>
          <p:cNvSpPr>
            <a:spLocks noGrp="1" noChangeArrowheads="1"/>
          </p:cNvSpPr>
          <p:nvPr>
            <p:ph type="body" idx="1"/>
          </p:nvPr>
        </p:nvSpPr>
        <p:spPr>
          <a:xfrm>
            <a:off x="685800" y="1676400"/>
            <a:ext cx="7772400" cy="4419600"/>
          </a:xfrm>
        </p:spPr>
        <p:txBody>
          <a:bodyPr/>
          <a:lstStyle/>
          <a:p>
            <a:r>
              <a:rPr lang="en-US" kern="0" dirty="0">
                <a:solidFill>
                  <a:schemeClr val="tx1"/>
                </a:solidFill>
                <a:ea typeface="Geneva" charset="0"/>
              </a:rPr>
              <a:t>The McNamara-O’Hara Service Contract Act of 1965, as amended, covers most federal service contracts in excess of $2,500 (41 USC § </a:t>
            </a:r>
            <a:r>
              <a:rPr lang="en-US" kern="0" dirty="0" smtClean="0">
                <a:solidFill>
                  <a:schemeClr val="tx1"/>
                </a:solidFill>
                <a:ea typeface="Geneva" charset="0"/>
              </a:rPr>
              <a:t>6701 </a:t>
            </a:r>
            <a:r>
              <a:rPr lang="en-US" i="1" kern="0" dirty="0">
                <a:solidFill>
                  <a:schemeClr val="tx1"/>
                </a:solidFill>
                <a:ea typeface="Geneva" charset="0"/>
              </a:rPr>
              <a:t>et seq</a:t>
            </a:r>
            <a:r>
              <a:rPr lang="en-US" i="1" kern="0" dirty="0" smtClean="0">
                <a:solidFill>
                  <a:schemeClr val="tx1"/>
                </a:solidFill>
                <a:ea typeface="Geneva" charset="0"/>
              </a:rPr>
              <a:t>.</a:t>
            </a:r>
            <a:r>
              <a:rPr lang="en-US" kern="0" dirty="0" smtClean="0">
                <a:solidFill>
                  <a:schemeClr val="tx1"/>
                </a:solidFill>
                <a:ea typeface="Geneva" charset="0"/>
              </a:rPr>
              <a:t>)</a:t>
            </a:r>
          </a:p>
          <a:p>
            <a:endParaRPr lang="en-US" kern="0" dirty="0">
              <a:solidFill>
                <a:schemeClr val="tx1"/>
              </a:solidFill>
              <a:ea typeface="Geneva" charset="0"/>
            </a:endParaRPr>
          </a:p>
          <a:p>
            <a:r>
              <a:rPr lang="en-US" kern="0" dirty="0">
                <a:solidFill>
                  <a:schemeClr val="tx1"/>
                </a:solidFill>
                <a:ea typeface="Geneva" charset="0"/>
              </a:rPr>
              <a:t>FAR </a:t>
            </a:r>
            <a:r>
              <a:rPr lang="en-US" kern="0" dirty="0" smtClean="0">
                <a:solidFill>
                  <a:schemeClr val="tx1"/>
                </a:solidFill>
                <a:ea typeface="Geneva" charset="0"/>
              </a:rPr>
              <a:t>Clauses: </a:t>
            </a:r>
            <a:r>
              <a:rPr lang="en-US" kern="0" dirty="0">
                <a:solidFill>
                  <a:schemeClr val="tx1"/>
                </a:solidFill>
                <a:ea typeface="Geneva" charset="0"/>
              </a:rPr>
              <a:t>Part </a:t>
            </a:r>
            <a:r>
              <a:rPr lang="en-US" kern="0" dirty="0" smtClean="0">
                <a:solidFill>
                  <a:schemeClr val="tx1"/>
                </a:solidFill>
                <a:ea typeface="Geneva" charset="0"/>
              </a:rPr>
              <a:t>22.10</a:t>
            </a:r>
            <a:r>
              <a:rPr lang="en-US" dirty="0" smtClean="0">
                <a:solidFill>
                  <a:schemeClr val="tx1"/>
                </a:solidFill>
              </a:rPr>
              <a:t>—Service </a:t>
            </a:r>
            <a:r>
              <a:rPr lang="en-US" dirty="0">
                <a:solidFill>
                  <a:schemeClr val="tx1"/>
                </a:solidFill>
              </a:rPr>
              <a:t>Contract Labor </a:t>
            </a:r>
            <a:r>
              <a:rPr lang="en-US" dirty="0" smtClean="0">
                <a:solidFill>
                  <a:schemeClr val="tx1"/>
                </a:solidFill>
              </a:rPr>
              <a:t>Standards, </a:t>
            </a:r>
            <a:r>
              <a:rPr lang="en-US" kern="0" dirty="0" smtClean="0">
                <a:solidFill>
                  <a:schemeClr val="tx1"/>
                </a:solidFill>
                <a:ea typeface="Geneva" charset="0"/>
              </a:rPr>
              <a:t>52.222-41 Service </a:t>
            </a:r>
            <a:r>
              <a:rPr lang="en-US" kern="0" dirty="0">
                <a:solidFill>
                  <a:schemeClr val="tx1"/>
                </a:solidFill>
                <a:ea typeface="Geneva" charset="0"/>
              </a:rPr>
              <a:t>Contract </a:t>
            </a:r>
            <a:r>
              <a:rPr lang="en-US" kern="0" dirty="0" smtClean="0">
                <a:solidFill>
                  <a:schemeClr val="tx1"/>
                </a:solidFill>
                <a:ea typeface="Geneva" charset="0"/>
              </a:rPr>
              <a:t>Labor Standards, </a:t>
            </a:r>
            <a:r>
              <a:rPr lang="en-US" kern="0" dirty="0">
                <a:solidFill>
                  <a:schemeClr val="tx1"/>
                </a:solidFill>
                <a:ea typeface="Geneva" charset="0"/>
              </a:rPr>
              <a:t>and 52.222-17 </a:t>
            </a:r>
            <a:r>
              <a:rPr lang="en-US" kern="0" dirty="0" smtClean="0">
                <a:solidFill>
                  <a:schemeClr val="tx1"/>
                </a:solidFill>
                <a:ea typeface="Geneva" charset="0"/>
              </a:rPr>
              <a:t>Nondisplacement </a:t>
            </a:r>
            <a:r>
              <a:rPr lang="en-US" kern="0" dirty="0">
                <a:solidFill>
                  <a:schemeClr val="tx1"/>
                </a:solidFill>
                <a:ea typeface="Geneva" charset="0"/>
              </a:rPr>
              <a:t>of Qualified </a:t>
            </a:r>
            <a:r>
              <a:rPr lang="en-US" kern="0" dirty="0" smtClean="0">
                <a:solidFill>
                  <a:schemeClr val="tx1"/>
                </a:solidFill>
                <a:ea typeface="Geneva" charset="0"/>
              </a:rPr>
              <a:t>Workers</a:t>
            </a:r>
          </a:p>
          <a:p>
            <a:endParaRPr lang="en-US" kern="0" dirty="0">
              <a:solidFill>
                <a:schemeClr val="tx1"/>
              </a:solidFill>
              <a:ea typeface="Geneva" charset="0"/>
            </a:endParaRPr>
          </a:p>
          <a:p>
            <a:r>
              <a:rPr lang="en-US" kern="0" dirty="0">
                <a:solidFill>
                  <a:schemeClr val="tx1"/>
                </a:solidFill>
                <a:ea typeface="Geneva" charset="0"/>
              </a:rPr>
              <a:t>Department of Labor Implementing Regulations: </a:t>
            </a:r>
            <a:r>
              <a:rPr lang="en-US" kern="0" dirty="0" smtClean="0">
                <a:solidFill>
                  <a:schemeClr val="tx1"/>
                </a:solidFill>
                <a:ea typeface="Geneva" charset="0"/>
              </a:rPr>
              <a:t>29 </a:t>
            </a:r>
            <a:r>
              <a:rPr lang="en-US" kern="0" dirty="0">
                <a:solidFill>
                  <a:schemeClr val="tx1"/>
                </a:solidFill>
                <a:ea typeface="Geneva" charset="0"/>
              </a:rPr>
              <a:t>C.F.R. § 4</a:t>
            </a:r>
          </a:p>
          <a:p>
            <a:endParaRPr lang="en-US" kern="0" dirty="0">
              <a:solidFill>
                <a:schemeClr val="tx1"/>
              </a:solidFill>
              <a:ea typeface="Geneva" charset="0"/>
            </a:endParaRPr>
          </a:p>
          <a:p>
            <a:endParaRPr lang="en-US" kern="0" dirty="0" smtClean="0">
              <a:solidFill>
                <a:schemeClr val="tx1"/>
              </a:solidFill>
              <a:ea typeface="Geneva" charset="0"/>
            </a:endParaRPr>
          </a:p>
          <a:p>
            <a:pPr marL="0" indent="0">
              <a:buNone/>
            </a:pPr>
            <a:endParaRPr lang="en-US" kern="0" dirty="0">
              <a:solidFill>
                <a:schemeClr val="tx1"/>
              </a:solidFill>
              <a:ea typeface="Geneva" charset="0"/>
            </a:endParaRPr>
          </a:p>
          <a:p>
            <a:pPr marL="0" indent="0">
              <a:buNone/>
            </a:pPr>
            <a:endParaRPr lang="en-US" dirty="0">
              <a:solidFill>
                <a:schemeClr val="tx1"/>
              </a:solidFill>
            </a:endParaRP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Wages and Fringe Benefits</a:t>
            </a:r>
            <a:br>
              <a:rPr lang="en-US" sz="3600" dirty="0">
                <a:solidFill>
                  <a:schemeClr val="tx1"/>
                </a:solidFill>
              </a:rPr>
            </a:br>
            <a:endParaRPr lang="en-US" sz="360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sz="2000" dirty="0" smtClean="0">
                <a:solidFill>
                  <a:schemeClr val="tx1"/>
                </a:solidFill>
              </a:rPr>
              <a:t>Wages</a:t>
            </a:r>
          </a:p>
          <a:p>
            <a:endParaRPr lang="en-US" sz="2000" dirty="0" smtClean="0">
              <a:solidFill>
                <a:schemeClr val="tx1"/>
              </a:solidFill>
            </a:endParaRPr>
          </a:p>
          <a:p>
            <a:r>
              <a:rPr lang="en-US" sz="2000" dirty="0" smtClean="0">
                <a:solidFill>
                  <a:schemeClr val="tx1"/>
                </a:solidFill>
              </a:rPr>
              <a:t>Fringe Benefits - - now $4.41/hour</a:t>
            </a:r>
          </a:p>
          <a:p>
            <a:r>
              <a:rPr lang="en-US" sz="1800" dirty="0" smtClean="0">
                <a:solidFill>
                  <a:schemeClr val="tx1"/>
                </a:solidFill>
                <a:latin typeface="Arial" panose="020B0604020202020204" pitchFamily="34" charset="0"/>
                <a:cs typeface="Arial" panose="020B0604020202020204" pitchFamily="34" charset="0"/>
              </a:rPr>
              <a:t>Health and Welfare</a:t>
            </a:r>
          </a:p>
          <a:p>
            <a:r>
              <a:rPr lang="en-US" dirty="0" smtClean="0">
                <a:solidFill>
                  <a:schemeClr val="tx1"/>
                </a:solidFill>
                <a:latin typeface="Arial" panose="020B0604020202020204" pitchFamily="34" charset="0"/>
                <a:cs typeface="Arial" panose="020B0604020202020204" pitchFamily="34" charset="0"/>
              </a:rPr>
              <a:t>Vacation</a:t>
            </a:r>
          </a:p>
          <a:p>
            <a:r>
              <a:rPr lang="en-US" sz="1800" dirty="0" smtClean="0">
                <a:solidFill>
                  <a:schemeClr val="tx1"/>
                </a:solidFill>
                <a:latin typeface="Arial" panose="020B0604020202020204" pitchFamily="34" charset="0"/>
                <a:cs typeface="Arial" panose="020B0604020202020204" pitchFamily="34" charset="0"/>
              </a:rPr>
              <a:t>Holidays</a:t>
            </a:r>
          </a:p>
          <a:p>
            <a:pPr marL="0" indent="0">
              <a:buNone/>
            </a:pPr>
            <a:endParaRPr lang="en-US" sz="1800" dirty="0" smtClean="0">
              <a:solidFill>
                <a:schemeClr val="tx1"/>
              </a:solidFill>
            </a:endParaRPr>
          </a:p>
          <a:p>
            <a:r>
              <a:rPr lang="en-US" dirty="0" smtClean="0">
                <a:solidFill>
                  <a:schemeClr val="tx1"/>
                </a:solidFill>
              </a:rPr>
              <a:t>NB:  Buying Commands and contractors must watch out for scope creep!</a:t>
            </a:r>
            <a:endParaRPr lang="en-US" sz="1800" dirty="0">
              <a:solidFill>
                <a:schemeClr val="tx1"/>
              </a:solidFill>
            </a:endParaRPr>
          </a:p>
          <a:p>
            <a:pPr lvl="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9821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Wages I </a:t>
            </a:r>
            <a:endParaRPr lang="en-US" sz="3600" dirty="0">
              <a:solidFill>
                <a:schemeClr val="tx1"/>
              </a:solidFill>
            </a:endParaRPr>
          </a:p>
        </p:txBody>
      </p:sp>
      <p:sp>
        <p:nvSpPr>
          <p:cNvPr id="3" name="Content Placeholder 2"/>
          <p:cNvSpPr>
            <a:spLocks noGrp="1"/>
          </p:cNvSpPr>
          <p:nvPr>
            <p:ph idx="1"/>
          </p:nvPr>
        </p:nvSpPr>
        <p:spPr>
          <a:xfrm>
            <a:off x="685800" y="1447800"/>
            <a:ext cx="7772400" cy="4648200"/>
          </a:xfrm>
        </p:spPr>
        <p:txBody>
          <a:bodyPr/>
          <a:lstStyle/>
          <a:p>
            <a:r>
              <a:rPr lang="en-US" dirty="0" smtClean="0">
                <a:solidFill>
                  <a:schemeClr val="tx1"/>
                </a:solidFill>
              </a:rPr>
              <a:t>The </a:t>
            </a:r>
            <a:r>
              <a:rPr lang="en-US" dirty="0">
                <a:solidFill>
                  <a:schemeClr val="tx1"/>
                </a:solidFill>
              </a:rPr>
              <a:t>prevailing rate established by the contract WD is the minimum </a:t>
            </a:r>
            <a:r>
              <a:rPr lang="en-US" dirty="0" smtClean="0">
                <a:solidFill>
                  <a:schemeClr val="tx1"/>
                </a:solidFill>
              </a:rPr>
              <a:t>pay</a:t>
            </a:r>
          </a:p>
          <a:p>
            <a:pPr marL="0" indent="0">
              <a:buNone/>
            </a:pPr>
            <a:endParaRPr lang="en-US" dirty="0" smtClean="0">
              <a:solidFill>
                <a:schemeClr val="tx1"/>
              </a:solidFill>
            </a:endParaRPr>
          </a:p>
          <a:p>
            <a:r>
              <a:rPr lang="en-US" dirty="0">
                <a:solidFill>
                  <a:schemeClr val="tx1"/>
                </a:solidFill>
              </a:rPr>
              <a:t>Applies to all SCA-covered workers – full-time, part-time, or temporary</a:t>
            </a:r>
          </a:p>
          <a:p>
            <a:endParaRPr lang="en-US" dirty="0" smtClean="0">
              <a:solidFill>
                <a:schemeClr val="tx1"/>
              </a:solidFill>
            </a:endParaRPr>
          </a:p>
          <a:p>
            <a:r>
              <a:rPr lang="en-US" dirty="0">
                <a:solidFill>
                  <a:schemeClr val="tx1"/>
                </a:solidFill>
              </a:rPr>
              <a:t>Wages and hours worked are calculated on a fixed and regularly recurring “work week” of seven consecutive 24-hour workday periods.</a:t>
            </a:r>
          </a:p>
          <a:p>
            <a:pPr lvl="1"/>
            <a:r>
              <a:rPr lang="en-US" dirty="0">
                <a:solidFill>
                  <a:schemeClr val="tx1"/>
                </a:solidFill>
                <a:latin typeface="Arial" panose="020B0604020202020204" pitchFamily="34" charset="0"/>
                <a:cs typeface="Arial" panose="020B0604020202020204" pitchFamily="34" charset="0"/>
              </a:rPr>
              <a:t>Payroll Records must be kept on this basis</a:t>
            </a:r>
          </a:p>
          <a:p>
            <a:pPr lvl="1"/>
            <a:r>
              <a:rPr lang="en-US" dirty="0">
                <a:solidFill>
                  <a:schemeClr val="tx1"/>
                </a:solidFill>
                <a:latin typeface="Arial" panose="020B0604020202020204" pitchFamily="34" charset="0"/>
                <a:cs typeface="Arial" panose="020B0604020202020204" pitchFamily="34" charset="0"/>
              </a:rPr>
              <a:t>A bi-weekly or semi-monthly pay period may be used if advance notice is given to affected employees.</a:t>
            </a:r>
          </a:p>
          <a:p>
            <a:pPr lvl="1"/>
            <a:endParaRPr lang="en-US" dirty="0">
              <a:latin typeface="Lucida Grande"/>
            </a:endParaRPr>
          </a:p>
          <a:p>
            <a:endParaRPr lang="en-US" dirty="0"/>
          </a:p>
        </p:txBody>
      </p:sp>
    </p:spTree>
    <p:extLst>
      <p:ext uri="{BB962C8B-B14F-4D97-AF65-F5344CB8AC3E}">
        <p14:creationId xmlns:p14="http://schemas.microsoft.com/office/powerpoint/2010/main" val="19587612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Wages II</a:t>
            </a:r>
            <a:endParaRPr lang="en-US" sz="360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dirty="0">
                <a:solidFill>
                  <a:schemeClr val="tx1"/>
                </a:solidFill>
              </a:rPr>
              <a:t>Employees working in different capacities:</a:t>
            </a:r>
          </a:p>
          <a:p>
            <a:pPr lvl="1"/>
            <a:endParaRPr lang="en-US" dirty="0" smtClean="0">
              <a:solidFill>
                <a:schemeClr val="tx1"/>
              </a:solidFill>
              <a:latin typeface="Arial" panose="020B0604020202020204" pitchFamily="34" charset="0"/>
              <a:cs typeface="Arial" panose="020B0604020202020204" pitchFamily="34" charset="0"/>
            </a:endParaRPr>
          </a:p>
          <a:p>
            <a:pPr lvl="1"/>
            <a:r>
              <a:rPr lang="en-US" dirty="0">
                <a:solidFill>
                  <a:schemeClr val="tx1"/>
                </a:solidFill>
                <a:latin typeface="Arial" panose="020B0604020202020204" pitchFamily="34" charset="0"/>
                <a:cs typeface="Arial" panose="020B0604020202020204" pitchFamily="34" charset="0"/>
              </a:rPr>
              <a:t>The time the employee spends in work in each classification should be segregated and paid according to the wage rate specified for each class of work. </a:t>
            </a:r>
            <a:endParaRPr lang="en-US" dirty="0" smtClean="0">
              <a:solidFill>
                <a:schemeClr val="tx1"/>
              </a:solidFill>
              <a:latin typeface="Arial" panose="020B0604020202020204" pitchFamily="34" charset="0"/>
              <a:cs typeface="Arial" panose="020B0604020202020204" pitchFamily="34" charset="0"/>
            </a:endParaRPr>
          </a:p>
          <a:p>
            <a:pPr marL="457200" lvl="1" indent="0">
              <a:buNone/>
            </a:pPr>
            <a:endParaRPr lang="en-US" dirty="0">
              <a:solidFill>
                <a:schemeClr val="tx1"/>
              </a:solidFill>
              <a:latin typeface="Arial" panose="020B0604020202020204" pitchFamily="34" charset="0"/>
              <a:cs typeface="Arial" panose="020B0604020202020204" pitchFamily="34" charset="0"/>
            </a:endParaRPr>
          </a:p>
          <a:p>
            <a:pPr lvl="1"/>
            <a:r>
              <a:rPr lang="en-US" dirty="0">
                <a:solidFill>
                  <a:schemeClr val="tx1"/>
                </a:solidFill>
                <a:latin typeface="Arial" panose="020B0604020202020204" pitchFamily="34" charset="0"/>
                <a:cs typeface="Arial" panose="020B0604020202020204" pitchFamily="34" charset="0"/>
              </a:rPr>
              <a:t>If you cannot provide affirmative proof of the hours spent in each class of work, DOL will make you pay the highest rate in the applicable wage determination for all hours worked in the workweek</a:t>
            </a:r>
          </a:p>
          <a:p>
            <a:pPr lvl="1"/>
            <a:endParaRPr lang="en-US" dirty="0"/>
          </a:p>
        </p:txBody>
      </p:sp>
    </p:spTree>
    <p:extLst>
      <p:ext uri="{BB962C8B-B14F-4D97-AF65-F5344CB8AC3E}">
        <p14:creationId xmlns:p14="http://schemas.microsoft.com/office/powerpoint/2010/main" val="25061179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Health &amp; </a:t>
            </a:r>
            <a:r>
              <a:rPr lang="en-US" sz="3600" dirty="0" smtClean="0">
                <a:solidFill>
                  <a:schemeClr val="tx1"/>
                </a:solidFill>
              </a:rPr>
              <a:t>Welfare I</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685800" y="1676400"/>
            <a:ext cx="7772400" cy="4419600"/>
          </a:xfrm>
        </p:spPr>
        <p:txBody>
          <a:bodyPr/>
          <a:lstStyle/>
          <a:p>
            <a:r>
              <a:rPr lang="en-US" dirty="0">
                <a:solidFill>
                  <a:schemeClr val="tx1"/>
                </a:solidFill>
              </a:rPr>
              <a:t>Set forth in WD as hourly </a:t>
            </a:r>
            <a:r>
              <a:rPr lang="en-US" dirty="0" smtClean="0">
                <a:solidFill>
                  <a:schemeClr val="tx1"/>
                </a:solidFill>
              </a:rPr>
              <a:t>amount</a:t>
            </a:r>
          </a:p>
          <a:p>
            <a:pPr lvl="1"/>
            <a:r>
              <a:rPr lang="en-US" dirty="0">
                <a:solidFill>
                  <a:schemeClr val="tx1"/>
                </a:solidFill>
                <a:latin typeface="Arial" panose="020B0604020202020204" pitchFamily="34" charset="0"/>
                <a:cs typeface="Arial" panose="020B0604020202020204" pitchFamily="34" charset="0"/>
              </a:rPr>
              <a:t>Issued nationwide</a:t>
            </a:r>
          </a:p>
          <a:p>
            <a:pPr lvl="1"/>
            <a:r>
              <a:rPr lang="en-US" dirty="0">
                <a:solidFill>
                  <a:schemeClr val="tx1"/>
                </a:solidFill>
                <a:latin typeface="Arial" panose="020B0604020202020204" pitchFamily="34" charset="0"/>
                <a:cs typeface="Arial" panose="020B0604020202020204" pitchFamily="34" charset="0"/>
              </a:rPr>
              <a:t>Revised annually by DOL on or about June 1</a:t>
            </a:r>
          </a:p>
          <a:p>
            <a:pPr lvl="1"/>
            <a:r>
              <a:rPr lang="en-US" dirty="0">
                <a:solidFill>
                  <a:schemeClr val="tx1"/>
                </a:solidFill>
                <a:latin typeface="Arial" panose="020B0604020202020204" pitchFamily="34" charset="0"/>
                <a:cs typeface="Arial" panose="020B0604020202020204" pitchFamily="34" charset="0"/>
              </a:rPr>
              <a:t>Currently </a:t>
            </a:r>
            <a:r>
              <a:rPr lang="en-US">
                <a:solidFill>
                  <a:schemeClr val="tx1"/>
                </a:solidFill>
                <a:latin typeface="Arial" panose="020B0604020202020204" pitchFamily="34" charset="0"/>
                <a:cs typeface="Arial" panose="020B0604020202020204" pitchFamily="34" charset="0"/>
              </a:rPr>
              <a:t>$</a:t>
            </a:r>
            <a:r>
              <a:rPr lang="en-US" smtClean="0">
                <a:solidFill>
                  <a:schemeClr val="tx1"/>
                </a:solidFill>
                <a:latin typeface="Arial" panose="020B0604020202020204" pitchFamily="34" charset="0"/>
                <a:cs typeface="Arial" panose="020B0604020202020204" pitchFamily="34" charset="0"/>
              </a:rPr>
              <a:t>4.41 </a:t>
            </a:r>
            <a:r>
              <a:rPr lang="en-US" dirty="0">
                <a:solidFill>
                  <a:schemeClr val="tx1"/>
                </a:solidFill>
                <a:latin typeface="Arial" panose="020B0604020202020204" pitchFamily="34" charset="0"/>
                <a:cs typeface="Arial" panose="020B0604020202020204" pitchFamily="34" charset="0"/>
              </a:rPr>
              <a:t>per </a:t>
            </a:r>
            <a:r>
              <a:rPr lang="en-US" dirty="0" smtClean="0">
                <a:solidFill>
                  <a:schemeClr val="tx1"/>
                </a:solidFill>
                <a:latin typeface="Arial" panose="020B0604020202020204" pitchFamily="34" charset="0"/>
                <a:cs typeface="Arial" panose="020B0604020202020204" pitchFamily="34" charset="0"/>
              </a:rPr>
              <a:t>hour</a:t>
            </a:r>
          </a:p>
          <a:p>
            <a:pPr lvl="1"/>
            <a:r>
              <a:rPr lang="en-US" dirty="0" smtClean="0">
                <a:solidFill>
                  <a:schemeClr val="tx1"/>
                </a:solidFill>
                <a:latin typeface="Arial" panose="020B0604020202020204" pitchFamily="34" charset="0"/>
                <a:cs typeface="Arial" panose="020B0604020202020204" pitchFamily="34" charset="0"/>
              </a:rPr>
              <a:t>NOT self-executing – must be included in modification or option exercise.</a:t>
            </a:r>
            <a:endParaRPr lang="en-US" dirty="0">
              <a:solidFill>
                <a:schemeClr val="tx1"/>
              </a:solidFill>
              <a:latin typeface="Arial" panose="020B0604020202020204" pitchFamily="34" charset="0"/>
              <a:cs typeface="Arial" panose="020B0604020202020204" pitchFamily="34" charset="0"/>
            </a:endParaRPr>
          </a:p>
          <a:p>
            <a:pPr lvl="1"/>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rPr>
              <a:t>Based on FTE: u</a:t>
            </a:r>
            <a:r>
              <a:rPr lang="en-US" kern="0" dirty="0">
                <a:solidFill>
                  <a:schemeClr val="tx1"/>
                </a:solidFill>
                <a:ea typeface="Geneva" charset="0"/>
              </a:rPr>
              <a:t>p to a maximum of 40 hours per week and 2,080 hours per year on each contract</a:t>
            </a:r>
            <a:endParaRPr lang="en-US" dirty="0">
              <a:solidFill>
                <a:schemeClr val="tx1"/>
              </a:solidFill>
            </a:endParaRPr>
          </a:p>
          <a:p>
            <a:pPr marL="0" indent="0">
              <a:buNone/>
            </a:pPr>
            <a:endParaRPr lang="en-US" dirty="0"/>
          </a:p>
        </p:txBody>
      </p:sp>
    </p:spTree>
    <p:extLst>
      <p:ext uri="{BB962C8B-B14F-4D97-AF65-F5344CB8AC3E}">
        <p14:creationId xmlns:p14="http://schemas.microsoft.com/office/powerpoint/2010/main" val="11977158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Health &amp; Welfare II</a:t>
            </a:r>
            <a:endParaRPr lang="en-US" sz="360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dirty="0" smtClean="0">
                <a:solidFill>
                  <a:schemeClr val="tx1"/>
                </a:solidFill>
              </a:rPr>
              <a:t>SCA allows employers </a:t>
            </a:r>
            <a:r>
              <a:rPr lang="en-US" dirty="0">
                <a:solidFill>
                  <a:schemeClr val="tx1"/>
                </a:solidFill>
              </a:rPr>
              <a:t>discharge the H&amp;W requirement </a:t>
            </a:r>
            <a:r>
              <a:rPr lang="en-US" dirty="0" smtClean="0">
                <a:solidFill>
                  <a:schemeClr val="tx1"/>
                </a:solidFill>
              </a:rPr>
              <a:t>by:</a:t>
            </a:r>
          </a:p>
          <a:p>
            <a:pPr marL="0" indent="0">
              <a:buNone/>
            </a:pPr>
            <a:endParaRPr lang="en-US" dirty="0">
              <a:solidFill>
                <a:schemeClr val="tx1"/>
              </a:solidFill>
            </a:endParaRPr>
          </a:p>
          <a:p>
            <a:pPr lvl="1"/>
            <a:r>
              <a:rPr lang="en-US" dirty="0">
                <a:solidFill>
                  <a:schemeClr val="tx1"/>
                </a:solidFill>
                <a:latin typeface="Arial" panose="020B0604020202020204" pitchFamily="34" charset="0"/>
                <a:cs typeface="Arial" panose="020B0604020202020204" pitchFamily="34" charset="0"/>
              </a:rPr>
              <a:t>Providing bona fide benefits to the </a:t>
            </a:r>
            <a:r>
              <a:rPr lang="en-US" dirty="0" smtClean="0">
                <a:solidFill>
                  <a:schemeClr val="tx1"/>
                </a:solidFill>
                <a:latin typeface="Arial" panose="020B0604020202020204" pitchFamily="34" charset="0"/>
                <a:cs typeface="Arial" panose="020B0604020202020204" pitchFamily="34" charset="0"/>
              </a:rPr>
              <a:t>workers</a:t>
            </a:r>
          </a:p>
          <a:p>
            <a:pPr marL="457200" lvl="1" indent="0">
              <a:buNone/>
            </a:pPr>
            <a:endParaRPr lang="en-US" dirty="0">
              <a:solidFill>
                <a:schemeClr val="tx1"/>
              </a:solidFill>
              <a:latin typeface="Arial" panose="020B0604020202020204" pitchFamily="34" charset="0"/>
              <a:cs typeface="Arial" panose="020B0604020202020204" pitchFamily="34" charset="0"/>
            </a:endParaRPr>
          </a:p>
          <a:p>
            <a:pPr lvl="1"/>
            <a:r>
              <a:rPr lang="en-US" dirty="0">
                <a:solidFill>
                  <a:schemeClr val="tx1"/>
                </a:solidFill>
                <a:latin typeface="Arial" panose="020B0604020202020204" pitchFamily="34" charset="0"/>
                <a:cs typeface="Arial" panose="020B0604020202020204" pitchFamily="34" charset="0"/>
              </a:rPr>
              <a:t>Or cash payment for the H&amp;W </a:t>
            </a:r>
            <a:r>
              <a:rPr lang="en-US" dirty="0" smtClean="0">
                <a:solidFill>
                  <a:schemeClr val="tx1"/>
                </a:solidFill>
                <a:latin typeface="Arial" panose="020B0604020202020204" pitchFamily="34" charset="0"/>
                <a:cs typeface="Arial" panose="020B0604020202020204" pitchFamily="34" charset="0"/>
              </a:rPr>
              <a:t>rate</a:t>
            </a:r>
          </a:p>
          <a:p>
            <a:pPr marL="457200" lvl="1" indent="0">
              <a:buNone/>
            </a:pPr>
            <a:endParaRPr lang="en-US" dirty="0">
              <a:solidFill>
                <a:schemeClr val="tx1"/>
              </a:solidFill>
              <a:latin typeface="Arial" panose="020B0604020202020204" pitchFamily="34" charset="0"/>
              <a:cs typeface="Arial" panose="020B0604020202020204" pitchFamily="34" charset="0"/>
            </a:endParaRPr>
          </a:p>
          <a:p>
            <a:pPr lvl="1"/>
            <a:r>
              <a:rPr lang="en-US" dirty="0">
                <a:solidFill>
                  <a:schemeClr val="tx1"/>
                </a:solidFill>
                <a:latin typeface="Arial" panose="020B0604020202020204" pitchFamily="34" charset="0"/>
                <a:cs typeface="Arial" panose="020B0604020202020204" pitchFamily="34" charset="0"/>
              </a:rPr>
              <a:t>Or paying a combination of cash and bona fide </a:t>
            </a:r>
            <a:r>
              <a:rPr lang="en-US" dirty="0" smtClean="0">
                <a:solidFill>
                  <a:schemeClr val="tx1"/>
                </a:solidFill>
                <a:latin typeface="Arial" panose="020B0604020202020204" pitchFamily="34" charset="0"/>
                <a:cs typeface="Arial" panose="020B0604020202020204" pitchFamily="34" charset="0"/>
              </a:rPr>
              <a:t>benefits</a:t>
            </a:r>
          </a:p>
          <a:p>
            <a:pPr marL="457200" lvl="1" indent="0">
              <a:buNone/>
            </a:pPr>
            <a:endParaRPr lang="en-US" dirty="0">
              <a:solidFill>
                <a:schemeClr val="tx1"/>
              </a:solidFill>
              <a:latin typeface="Arial" panose="020B0604020202020204" pitchFamily="34" charset="0"/>
              <a:cs typeface="Arial" panose="020B0604020202020204" pitchFamily="34" charset="0"/>
            </a:endParaRPr>
          </a:p>
          <a:p>
            <a:r>
              <a:rPr lang="en-US" u="sng" dirty="0">
                <a:solidFill>
                  <a:schemeClr val="tx1"/>
                </a:solidFill>
              </a:rPr>
              <a:t>BUT</a:t>
            </a:r>
            <a:r>
              <a:rPr lang="en-US" dirty="0">
                <a:solidFill>
                  <a:schemeClr val="tx1"/>
                </a:solidFill>
              </a:rPr>
              <a:t>… The penalties set forth in the Affordable Care Act for non-coverage probably negate the cash payment </a:t>
            </a:r>
            <a:r>
              <a:rPr lang="en-US" dirty="0" smtClean="0">
                <a:solidFill>
                  <a:schemeClr val="tx1"/>
                </a:solidFill>
              </a:rPr>
              <a:t>option.</a:t>
            </a:r>
          </a:p>
          <a:p>
            <a:pPr marL="457200" lvl="1" indent="0">
              <a:buNone/>
            </a:pPr>
            <a:endParaRPr lang="en-US" dirty="0">
              <a:solidFill>
                <a:schemeClr val="tx1"/>
              </a:solidFill>
              <a:latin typeface="Arial" panose="020B0604020202020204" pitchFamily="34" charset="0"/>
              <a:cs typeface="Arial" panose="020B0604020202020204" pitchFamily="34" charset="0"/>
            </a:endParaRPr>
          </a:p>
          <a:p>
            <a:pPr lvl="2"/>
            <a:r>
              <a:rPr lang="en-US" sz="1600" dirty="0">
                <a:solidFill>
                  <a:schemeClr val="tx1"/>
                </a:solidFill>
                <a:latin typeface="Arial" panose="020B0604020202020204" pitchFamily="34" charset="0"/>
                <a:cs typeface="Arial" panose="020B0604020202020204" pitchFamily="34" charset="0"/>
              </a:rPr>
              <a:t>More on that later….</a:t>
            </a:r>
          </a:p>
          <a:p>
            <a:pPr lvl="1"/>
            <a:endParaRPr lang="en-US" dirty="0" smtClean="0"/>
          </a:p>
        </p:txBody>
      </p:sp>
    </p:spTree>
    <p:extLst>
      <p:ext uri="{BB962C8B-B14F-4D97-AF65-F5344CB8AC3E}">
        <p14:creationId xmlns:p14="http://schemas.microsoft.com/office/powerpoint/2010/main" val="213467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Health &amp; Welfare </a:t>
            </a:r>
            <a:r>
              <a:rPr lang="en-US" sz="3600" dirty="0" smtClean="0">
                <a:solidFill>
                  <a:schemeClr val="tx1"/>
                </a:solidFill>
              </a:rPr>
              <a:t>III</a:t>
            </a:r>
            <a:endParaRPr lang="en-US" sz="3600" dirty="0">
              <a:solidFill>
                <a:schemeClr val="tx1"/>
              </a:solidFill>
            </a:endParaRPr>
          </a:p>
        </p:txBody>
      </p:sp>
      <p:sp>
        <p:nvSpPr>
          <p:cNvPr id="3" name="Content Placeholder 2"/>
          <p:cNvSpPr>
            <a:spLocks noGrp="1"/>
          </p:cNvSpPr>
          <p:nvPr>
            <p:ph idx="1"/>
          </p:nvPr>
        </p:nvSpPr>
        <p:spPr>
          <a:xfrm>
            <a:off x="685800" y="1524000"/>
            <a:ext cx="7772400" cy="4572000"/>
          </a:xfrm>
        </p:spPr>
        <p:txBody>
          <a:bodyPr/>
          <a:lstStyle/>
          <a:p>
            <a:r>
              <a:rPr lang="en-US" dirty="0">
                <a:solidFill>
                  <a:schemeClr val="tx1"/>
                </a:solidFill>
                <a:latin typeface="Lucida Grande"/>
              </a:rPr>
              <a:t>Payments into bona fide FB plans must be irrevocably paid to third party and made no less often than </a:t>
            </a:r>
            <a:r>
              <a:rPr lang="en-US" dirty="0" smtClean="0">
                <a:solidFill>
                  <a:schemeClr val="tx1"/>
                </a:solidFill>
                <a:latin typeface="Lucida Grande"/>
              </a:rPr>
              <a:t>quarterly</a:t>
            </a:r>
          </a:p>
          <a:p>
            <a:pPr marL="0" indent="0">
              <a:buNone/>
            </a:pPr>
            <a:endParaRPr lang="en-US" dirty="0">
              <a:solidFill>
                <a:schemeClr val="tx1"/>
              </a:solidFill>
              <a:latin typeface="Lucida Grande"/>
            </a:endParaRPr>
          </a:p>
          <a:p>
            <a:r>
              <a:rPr lang="en-US" dirty="0">
                <a:solidFill>
                  <a:schemeClr val="tx1"/>
                </a:solidFill>
              </a:rPr>
              <a:t>Cash payments in lieu of fringe benefits must be paid on regular pay date</a:t>
            </a:r>
          </a:p>
          <a:p>
            <a:endParaRPr lang="en-US" dirty="0" smtClean="0">
              <a:solidFill>
                <a:schemeClr val="tx1"/>
              </a:solidFill>
            </a:endParaRPr>
          </a:p>
          <a:p>
            <a:r>
              <a:rPr lang="en-US" dirty="0" smtClean="0">
                <a:solidFill>
                  <a:schemeClr val="tx1"/>
                </a:solidFill>
              </a:rPr>
              <a:t>No </a:t>
            </a:r>
            <a:r>
              <a:rPr lang="en-US" dirty="0">
                <a:solidFill>
                  <a:schemeClr val="tx1"/>
                </a:solidFill>
              </a:rPr>
              <a:t>kick-backs: </a:t>
            </a:r>
            <a:endParaRPr lang="en-US" dirty="0" smtClean="0">
              <a:solidFill>
                <a:schemeClr val="tx1"/>
              </a:solidFill>
            </a:endParaRPr>
          </a:p>
          <a:p>
            <a:pPr lvl="1"/>
            <a:r>
              <a:rPr lang="en-US" dirty="0">
                <a:solidFill>
                  <a:schemeClr val="tx1"/>
                </a:solidFill>
                <a:latin typeface="Lucida Grande"/>
              </a:rPr>
              <a:t>Excess wages over WD minimum can’t be credited toward H&amp;W</a:t>
            </a:r>
          </a:p>
          <a:p>
            <a:pPr lvl="1"/>
            <a:r>
              <a:rPr lang="en-US" dirty="0">
                <a:solidFill>
                  <a:schemeClr val="tx1"/>
                </a:solidFill>
                <a:latin typeface="Lucida Grande"/>
              </a:rPr>
              <a:t>Excess fringe benefit costs can’t be credited toward wage requirements</a:t>
            </a:r>
          </a:p>
          <a:p>
            <a:pPr lvl="1"/>
            <a:r>
              <a:rPr lang="en-US" dirty="0">
                <a:solidFill>
                  <a:schemeClr val="tx1"/>
                </a:solidFill>
                <a:latin typeface="Lucida Grande"/>
              </a:rPr>
              <a:t>Safest course is to </a:t>
            </a:r>
            <a:r>
              <a:rPr lang="en-US" dirty="0" smtClean="0">
                <a:solidFill>
                  <a:schemeClr val="tx1"/>
                </a:solidFill>
                <a:latin typeface="Lucida Grande"/>
              </a:rPr>
              <a:t>segregate them</a:t>
            </a:r>
            <a:endParaRPr lang="en-US" dirty="0">
              <a:solidFill>
                <a:schemeClr val="tx1"/>
              </a:solidFill>
              <a:latin typeface="Lucida Grande"/>
            </a:endParaRPr>
          </a:p>
          <a:p>
            <a:pPr marL="457200" lvl="1" indent="0">
              <a:buNone/>
            </a:pPr>
            <a:endParaRPr lang="en-US" dirty="0"/>
          </a:p>
          <a:p>
            <a:pPr marL="0" indent="0">
              <a:buNone/>
            </a:pPr>
            <a:endParaRPr lang="en-US" dirty="0"/>
          </a:p>
        </p:txBody>
      </p:sp>
    </p:spTree>
    <p:extLst>
      <p:ext uri="{BB962C8B-B14F-4D97-AF65-F5344CB8AC3E}">
        <p14:creationId xmlns:p14="http://schemas.microsoft.com/office/powerpoint/2010/main" val="24392396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Health &amp; Welfare </a:t>
            </a:r>
            <a:r>
              <a:rPr lang="en-US" sz="3600" dirty="0" smtClean="0">
                <a:solidFill>
                  <a:schemeClr val="tx1"/>
                </a:solidFill>
              </a:rPr>
              <a:t>IV</a:t>
            </a:r>
            <a:endParaRPr lang="en-US" sz="3600" dirty="0">
              <a:solidFill>
                <a:schemeClr val="tx1"/>
              </a:solidFill>
            </a:endParaRPr>
          </a:p>
        </p:txBody>
      </p:sp>
      <p:sp>
        <p:nvSpPr>
          <p:cNvPr id="3" name="Content Placeholder 2"/>
          <p:cNvSpPr>
            <a:spLocks noGrp="1"/>
          </p:cNvSpPr>
          <p:nvPr>
            <p:ph idx="1"/>
          </p:nvPr>
        </p:nvSpPr>
        <p:spPr>
          <a:xfrm>
            <a:off x="685800" y="1676400"/>
            <a:ext cx="7772400" cy="4419600"/>
          </a:xfrm>
        </p:spPr>
        <p:txBody>
          <a:bodyPr/>
          <a:lstStyle/>
          <a:p>
            <a:r>
              <a:rPr lang="en-US" dirty="0" smtClean="0">
                <a:solidFill>
                  <a:schemeClr val="tx1"/>
                </a:solidFill>
              </a:rPr>
              <a:t>Covered Benefits:</a:t>
            </a:r>
          </a:p>
          <a:p>
            <a:pPr lvl="1"/>
            <a:r>
              <a:rPr lang="en-US" kern="0" dirty="0">
                <a:solidFill>
                  <a:schemeClr val="tx1"/>
                </a:solidFill>
                <a:latin typeface="Arial" panose="020B0604020202020204" pitchFamily="34" charset="0"/>
                <a:ea typeface="Geneva" charset="0"/>
                <a:cs typeface="Arial" panose="020B0604020202020204" pitchFamily="34" charset="0"/>
              </a:rPr>
              <a:t>Life Insurance</a:t>
            </a:r>
          </a:p>
          <a:p>
            <a:pPr lvl="1"/>
            <a:r>
              <a:rPr lang="en-US" kern="0" dirty="0">
                <a:solidFill>
                  <a:schemeClr val="tx1"/>
                </a:solidFill>
                <a:latin typeface="Arial" panose="020B0604020202020204" pitchFamily="34" charset="0"/>
                <a:ea typeface="Geneva" charset="0"/>
                <a:cs typeface="Arial" panose="020B0604020202020204" pitchFamily="34" charset="0"/>
              </a:rPr>
              <a:t>Health/Dental/Vision</a:t>
            </a:r>
          </a:p>
          <a:p>
            <a:pPr lvl="1"/>
            <a:r>
              <a:rPr lang="en-US" kern="0" dirty="0">
                <a:solidFill>
                  <a:schemeClr val="tx1"/>
                </a:solidFill>
                <a:latin typeface="Arial" panose="020B0604020202020204" pitchFamily="34" charset="0"/>
                <a:ea typeface="Geneva" charset="0"/>
                <a:cs typeface="Arial" panose="020B0604020202020204" pitchFamily="34" charset="0"/>
              </a:rPr>
              <a:t>Disability Insurance</a:t>
            </a:r>
          </a:p>
          <a:p>
            <a:pPr lvl="1"/>
            <a:r>
              <a:rPr lang="en-US" kern="0" dirty="0">
                <a:solidFill>
                  <a:schemeClr val="tx1"/>
                </a:solidFill>
                <a:latin typeface="Arial" panose="020B0604020202020204" pitchFamily="34" charset="0"/>
                <a:ea typeface="Geneva" charset="0"/>
                <a:cs typeface="Arial" panose="020B0604020202020204" pitchFamily="34" charset="0"/>
              </a:rPr>
              <a:t>Employer contribution to 401(k)</a:t>
            </a:r>
          </a:p>
          <a:p>
            <a:pPr lvl="1"/>
            <a:r>
              <a:rPr lang="en-US" kern="0" dirty="0">
                <a:solidFill>
                  <a:schemeClr val="tx1"/>
                </a:solidFill>
                <a:latin typeface="Arial" panose="020B0604020202020204" pitchFamily="34" charset="0"/>
                <a:ea typeface="Geneva" charset="0"/>
                <a:cs typeface="Arial" panose="020B0604020202020204" pitchFamily="34" charset="0"/>
              </a:rPr>
              <a:t>Sick leave</a:t>
            </a:r>
          </a:p>
          <a:p>
            <a:pPr lvl="1"/>
            <a:r>
              <a:rPr lang="en-US" kern="0" dirty="0">
                <a:solidFill>
                  <a:schemeClr val="tx1"/>
                </a:solidFill>
                <a:latin typeface="Arial" panose="020B0604020202020204" pitchFamily="34" charset="0"/>
                <a:ea typeface="Geneva" charset="0"/>
                <a:cs typeface="Arial" panose="020B0604020202020204" pitchFamily="34" charset="0"/>
              </a:rPr>
              <a:t>Paid time off provided in excess of WD requirements</a:t>
            </a:r>
            <a:endParaRPr lang="en-US" dirty="0">
              <a:solidFill>
                <a:schemeClr val="tx1"/>
              </a:solidFill>
              <a:latin typeface="Arial" panose="020B0604020202020204" pitchFamily="34" charset="0"/>
              <a:cs typeface="Arial" panose="020B0604020202020204" pitchFamily="34" charset="0"/>
            </a:endParaRPr>
          </a:p>
          <a:p>
            <a:pPr lvl="1"/>
            <a:endParaRPr lang="en-US" dirty="0" smtClean="0">
              <a:solidFill>
                <a:schemeClr val="tx1"/>
              </a:solidFill>
              <a:latin typeface="Arial" panose="020B0604020202020204" pitchFamily="34" charset="0"/>
              <a:cs typeface="Arial" panose="020B0604020202020204" pitchFamily="34" charset="0"/>
            </a:endParaRPr>
          </a:p>
          <a:p>
            <a:r>
              <a:rPr lang="en-US" dirty="0">
                <a:solidFill>
                  <a:schemeClr val="tx1"/>
                </a:solidFill>
              </a:rPr>
              <a:t>Benefits provided for the convenience of the company are not H&amp;W </a:t>
            </a:r>
            <a:r>
              <a:rPr lang="en-US" dirty="0" smtClean="0">
                <a:solidFill>
                  <a:schemeClr val="tx1"/>
                </a:solidFill>
              </a:rPr>
              <a:t>benefits</a:t>
            </a:r>
          </a:p>
          <a:p>
            <a:pPr lvl="1"/>
            <a:r>
              <a:rPr lang="en-US" dirty="0">
                <a:solidFill>
                  <a:schemeClr val="tx1"/>
                </a:solidFill>
                <a:latin typeface="Arial" panose="020B0604020202020204" pitchFamily="34" charset="0"/>
                <a:cs typeface="Arial" panose="020B0604020202020204" pitchFamily="34" charset="0"/>
              </a:rPr>
              <a:t>Relocation, incentive awards, uniforms, administrative handling costs, paid leave holiday and vacation pay within WD requirements</a:t>
            </a:r>
          </a:p>
          <a:p>
            <a:pPr lvl="1"/>
            <a:endParaRPr lang="en-US" dirty="0">
              <a:latin typeface="Lucida Grande"/>
            </a:endParaRPr>
          </a:p>
          <a:p>
            <a:endParaRPr lang="en-US" dirty="0" smtClean="0">
              <a:latin typeface="Lucida Grande"/>
            </a:endParaRPr>
          </a:p>
          <a:p>
            <a:pPr marL="0" indent="0">
              <a:buNone/>
            </a:pPr>
            <a:endParaRPr lang="en-US" dirty="0">
              <a:latin typeface="Lucida Grande"/>
            </a:endParaRPr>
          </a:p>
          <a:p>
            <a:pPr marL="0" indent="0">
              <a:buNone/>
            </a:pPr>
            <a:endParaRPr lang="en-US" dirty="0">
              <a:latin typeface="Lucida Grande"/>
            </a:endParaRPr>
          </a:p>
        </p:txBody>
      </p:sp>
    </p:spTree>
    <p:extLst>
      <p:ext uri="{BB962C8B-B14F-4D97-AF65-F5344CB8AC3E}">
        <p14:creationId xmlns:p14="http://schemas.microsoft.com/office/powerpoint/2010/main" val="26581773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Vacation Time and Pay I</a:t>
            </a:r>
            <a:endParaRPr lang="en-US" sz="360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dirty="0">
                <a:solidFill>
                  <a:schemeClr val="tx1"/>
                </a:solidFill>
              </a:rPr>
              <a:t>Generally vests after the SCA employee’s anniversary date.  “Continuous service” determines eligibility and is determined by</a:t>
            </a:r>
            <a:r>
              <a:rPr lang="en-US" dirty="0" smtClean="0">
                <a:solidFill>
                  <a:schemeClr val="tx1"/>
                </a:solidFill>
              </a:rPr>
              <a:t>:</a:t>
            </a:r>
          </a:p>
          <a:p>
            <a:pPr lvl="1"/>
            <a:r>
              <a:rPr lang="en-US" dirty="0">
                <a:solidFill>
                  <a:schemeClr val="tx1"/>
                </a:solidFill>
                <a:latin typeface="Arial" panose="020B0604020202020204" pitchFamily="34" charset="0"/>
                <a:cs typeface="Arial" panose="020B0604020202020204" pitchFamily="34" charset="0"/>
              </a:rPr>
              <a:t>Time with current employer in any capacity OR</a:t>
            </a:r>
          </a:p>
          <a:p>
            <a:pPr lvl="1"/>
            <a:r>
              <a:rPr lang="en-US" dirty="0">
                <a:solidFill>
                  <a:schemeClr val="tx1"/>
                </a:solidFill>
                <a:latin typeface="Arial" panose="020B0604020202020204" pitchFamily="34" charset="0"/>
                <a:cs typeface="Arial" panose="020B0604020202020204" pitchFamily="34" charset="0"/>
              </a:rPr>
              <a:t>Working for predecessor contractors on similar services at same </a:t>
            </a:r>
            <a:r>
              <a:rPr lang="en-US" dirty="0" smtClean="0">
                <a:solidFill>
                  <a:schemeClr val="tx1"/>
                </a:solidFill>
                <a:latin typeface="Arial" panose="020B0604020202020204" pitchFamily="34" charset="0"/>
                <a:cs typeface="Arial" panose="020B0604020202020204" pitchFamily="34" charset="0"/>
              </a:rPr>
              <a:t>facility</a:t>
            </a:r>
          </a:p>
          <a:p>
            <a:pPr lvl="2"/>
            <a:r>
              <a:rPr lang="en-US" dirty="0">
                <a:solidFill>
                  <a:schemeClr val="tx1"/>
                </a:solidFill>
                <a:latin typeface="Arial" panose="020B0604020202020204" pitchFamily="34" charset="0"/>
                <a:cs typeface="Arial" panose="020B0604020202020204" pitchFamily="34" charset="0"/>
              </a:rPr>
              <a:t>If you win the contract and hire the employee, you inherit his or her time in service.</a:t>
            </a:r>
          </a:p>
          <a:p>
            <a:pPr marL="457200" lvl="1" indent="0">
              <a:buNone/>
            </a:pPr>
            <a:endParaRPr lang="en-US" dirty="0" smtClean="0">
              <a:solidFill>
                <a:schemeClr val="tx1"/>
              </a:solidFill>
              <a:latin typeface="Arial" panose="020B0604020202020204" pitchFamily="34" charset="0"/>
              <a:cs typeface="Arial" panose="020B0604020202020204" pitchFamily="34" charset="0"/>
            </a:endParaRPr>
          </a:p>
          <a:p>
            <a:r>
              <a:rPr lang="en-US" dirty="0">
                <a:solidFill>
                  <a:schemeClr val="tx1"/>
                </a:solidFill>
              </a:rPr>
              <a:t>Need not be used or paid until earlier of </a:t>
            </a:r>
            <a:endParaRPr lang="en-US" dirty="0" smtClean="0">
              <a:solidFill>
                <a:schemeClr val="tx1"/>
              </a:solidFill>
            </a:endParaRPr>
          </a:p>
          <a:p>
            <a:pPr lvl="1"/>
            <a:r>
              <a:rPr lang="en-US" dirty="0">
                <a:solidFill>
                  <a:schemeClr val="tx1"/>
                </a:solidFill>
                <a:latin typeface="Arial" panose="020B0604020202020204" pitchFamily="34" charset="0"/>
                <a:cs typeface="Arial" panose="020B0604020202020204" pitchFamily="34" charset="0"/>
              </a:rPr>
              <a:t>Employee’s next anniversary date</a:t>
            </a:r>
          </a:p>
          <a:p>
            <a:pPr lvl="1"/>
            <a:r>
              <a:rPr lang="en-US" dirty="0">
                <a:solidFill>
                  <a:schemeClr val="tx1"/>
                </a:solidFill>
                <a:latin typeface="Arial" panose="020B0604020202020204" pitchFamily="34" charset="0"/>
                <a:cs typeface="Arial" panose="020B0604020202020204" pitchFamily="34" charset="0"/>
              </a:rPr>
              <a:t>Date of contract completion </a:t>
            </a:r>
          </a:p>
          <a:p>
            <a:pPr lvl="1"/>
            <a:r>
              <a:rPr lang="en-US" dirty="0">
                <a:solidFill>
                  <a:schemeClr val="tx1"/>
                </a:solidFill>
                <a:latin typeface="Arial" panose="020B0604020202020204" pitchFamily="34" charset="0"/>
                <a:cs typeface="Arial" panose="020B0604020202020204" pitchFamily="34" charset="0"/>
              </a:rPr>
              <a:t>Termination by employee of employment</a:t>
            </a:r>
          </a:p>
          <a:p>
            <a:pPr lvl="1"/>
            <a:endParaRPr lang="en-US" b="0" dirty="0">
              <a:solidFill>
                <a:schemeClr val="tx1"/>
              </a:solidFill>
              <a:latin typeface="Arial" panose="020B0604020202020204" pitchFamily="34" charset="0"/>
              <a:cs typeface="Arial" panose="020B0604020202020204" pitchFamily="34" charset="0"/>
            </a:endParaRPr>
          </a:p>
          <a:p>
            <a:endParaRPr lang="en-US" b="0" dirty="0">
              <a:solidFill>
                <a:schemeClr val="tx1"/>
              </a:solidFill>
            </a:endParaRPr>
          </a:p>
          <a:p>
            <a:endParaRPr lang="en-US" b="0" dirty="0">
              <a:solidFill>
                <a:schemeClr val="tx1"/>
              </a:solidFill>
            </a:endParaRPr>
          </a:p>
        </p:txBody>
      </p:sp>
    </p:spTree>
    <p:extLst>
      <p:ext uri="{BB962C8B-B14F-4D97-AF65-F5344CB8AC3E}">
        <p14:creationId xmlns:p14="http://schemas.microsoft.com/office/powerpoint/2010/main" val="780675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Vacation Time and Pay II</a:t>
            </a:r>
            <a:endParaRPr lang="en-US" sz="3600" dirty="0">
              <a:solidFill>
                <a:schemeClr val="tx1"/>
              </a:solidFill>
            </a:endParaRPr>
          </a:p>
        </p:txBody>
      </p:sp>
      <p:sp>
        <p:nvSpPr>
          <p:cNvPr id="3" name="Content Placeholder 2"/>
          <p:cNvSpPr>
            <a:spLocks noGrp="1"/>
          </p:cNvSpPr>
          <p:nvPr>
            <p:ph idx="1"/>
          </p:nvPr>
        </p:nvSpPr>
        <p:spPr>
          <a:xfrm>
            <a:off x="685800" y="1752600"/>
            <a:ext cx="7772400" cy="4343400"/>
          </a:xfrm>
        </p:spPr>
        <p:txBody>
          <a:bodyPr/>
          <a:lstStyle/>
          <a:p>
            <a:r>
              <a:rPr lang="en-US" dirty="0" smtClean="0">
                <a:solidFill>
                  <a:schemeClr val="tx1"/>
                </a:solidFill>
              </a:rPr>
              <a:t>The SCA doesn’t provide for carryover of vacation</a:t>
            </a:r>
          </a:p>
          <a:p>
            <a:endParaRPr lang="en-US" dirty="0">
              <a:solidFill>
                <a:schemeClr val="tx1"/>
              </a:solidFill>
            </a:endParaRPr>
          </a:p>
          <a:p>
            <a:r>
              <a:rPr lang="en-US" dirty="0" smtClean="0">
                <a:solidFill>
                  <a:schemeClr val="tx1"/>
                </a:solidFill>
              </a:rPr>
              <a:t>Vacation is determined based on anniversary date of employee, not calendar year of employer’s fiscal year</a:t>
            </a:r>
          </a:p>
          <a:p>
            <a:endParaRPr lang="en-US" dirty="0">
              <a:solidFill>
                <a:schemeClr val="tx1"/>
              </a:solidFill>
            </a:endParaRPr>
          </a:p>
          <a:p>
            <a:r>
              <a:rPr lang="en-US" dirty="0" smtClean="0">
                <a:solidFill>
                  <a:schemeClr val="tx1"/>
                </a:solidFill>
              </a:rPr>
              <a:t>Part-time employees are entitled to pro-rata vacation; temps and independent contractors must also receive vacation or cash equivalent</a:t>
            </a:r>
            <a:endParaRPr lang="en-US" dirty="0">
              <a:solidFill>
                <a:schemeClr val="tx1"/>
              </a:solidFill>
            </a:endParaRPr>
          </a:p>
        </p:txBody>
      </p:sp>
    </p:spTree>
    <p:extLst>
      <p:ext uri="{BB962C8B-B14F-4D97-AF65-F5344CB8AC3E}">
        <p14:creationId xmlns:p14="http://schemas.microsoft.com/office/powerpoint/2010/main" val="42156848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914400"/>
          </a:xfrm>
        </p:spPr>
        <p:txBody>
          <a:bodyPr/>
          <a:lstStyle/>
          <a:p>
            <a:r>
              <a:rPr lang="en-US" sz="3600" dirty="0" smtClean="0">
                <a:solidFill>
                  <a:schemeClr val="tx1"/>
                </a:solidFill>
              </a:rPr>
              <a:t>Holiday Benefits</a:t>
            </a:r>
            <a:endParaRPr lang="en-US" sz="3600" dirty="0">
              <a:solidFill>
                <a:schemeClr val="tx1"/>
              </a:solidFill>
            </a:endParaRPr>
          </a:p>
        </p:txBody>
      </p:sp>
      <p:sp>
        <p:nvSpPr>
          <p:cNvPr id="3" name="Content Placeholder 2"/>
          <p:cNvSpPr>
            <a:spLocks noGrp="1"/>
          </p:cNvSpPr>
          <p:nvPr>
            <p:ph idx="1"/>
          </p:nvPr>
        </p:nvSpPr>
        <p:spPr>
          <a:xfrm>
            <a:off x="685800" y="1524000"/>
            <a:ext cx="7772400" cy="4572000"/>
          </a:xfrm>
        </p:spPr>
        <p:txBody>
          <a:bodyPr/>
          <a:lstStyle/>
          <a:p>
            <a:pPr>
              <a:spcBef>
                <a:spcPts val="600"/>
              </a:spcBef>
            </a:pPr>
            <a:r>
              <a:rPr lang="en-US" sz="1600" dirty="0" smtClean="0">
                <a:solidFill>
                  <a:schemeClr val="tx1"/>
                </a:solidFill>
              </a:rPr>
              <a:t>Listed on WD</a:t>
            </a:r>
          </a:p>
          <a:p>
            <a:pPr>
              <a:spcBef>
                <a:spcPts val="600"/>
              </a:spcBef>
            </a:pPr>
            <a:r>
              <a:rPr lang="en-US" sz="1600" dirty="0" smtClean="0">
                <a:solidFill>
                  <a:schemeClr val="tx1"/>
                </a:solidFill>
              </a:rPr>
              <a:t>Employee entitled to holiday pay if works any time during the holiday workweek</a:t>
            </a:r>
          </a:p>
          <a:p>
            <a:pPr>
              <a:spcBef>
                <a:spcPts val="600"/>
              </a:spcBef>
            </a:pPr>
            <a:r>
              <a:rPr lang="en-US" sz="1600" dirty="0" smtClean="0">
                <a:solidFill>
                  <a:schemeClr val="tx1"/>
                </a:solidFill>
              </a:rPr>
              <a:t>Employee entitled to holiday pay if he/she is on paid vacation of sick leave during holiday workweek</a:t>
            </a:r>
          </a:p>
          <a:p>
            <a:r>
              <a:rPr lang="en-US" sz="1600" dirty="0" smtClean="0">
                <a:solidFill>
                  <a:schemeClr val="tx1"/>
                </a:solidFill>
              </a:rPr>
              <a:t>Must be provided regardless of:</a:t>
            </a:r>
          </a:p>
          <a:p>
            <a:pPr lvl="1"/>
            <a:r>
              <a:rPr lang="en-US" sz="1400" dirty="0" smtClean="0">
                <a:solidFill>
                  <a:schemeClr val="tx1"/>
                </a:solidFill>
                <a:latin typeface="Arial" panose="020B0604020202020204" pitchFamily="34" charset="0"/>
                <a:cs typeface="Arial" panose="020B0604020202020204" pitchFamily="34" charset="0"/>
              </a:rPr>
              <a:t>The length of time the employee has worked for the employer at the time a holiday occurs and </a:t>
            </a:r>
          </a:p>
          <a:p>
            <a:pPr lvl="1"/>
            <a:r>
              <a:rPr lang="en-US" sz="1400" dirty="0" smtClean="0">
                <a:solidFill>
                  <a:schemeClr val="tx1"/>
                </a:solidFill>
                <a:latin typeface="Arial" panose="020B0604020202020204" pitchFamily="34" charset="0"/>
                <a:cs typeface="Arial" panose="020B0604020202020204" pitchFamily="34" charset="0"/>
              </a:rPr>
              <a:t>Whether he or she works the day before or after the holiday</a:t>
            </a:r>
          </a:p>
          <a:p>
            <a:pPr>
              <a:spcBef>
                <a:spcPts val="600"/>
              </a:spcBef>
            </a:pPr>
            <a:r>
              <a:rPr lang="en-US" sz="1600" dirty="0" smtClean="0">
                <a:solidFill>
                  <a:schemeClr val="tx1"/>
                </a:solidFill>
              </a:rPr>
              <a:t>Can pay holiday pay if employee must work on holiday and is not provided alternative holiday</a:t>
            </a:r>
          </a:p>
          <a:p>
            <a:pPr>
              <a:spcBef>
                <a:spcPts val="600"/>
              </a:spcBef>
            </a:pPr>
            <a:r>
              <a:rPr lang="en-US" sz="1600" dirty="0" smtClean="0">
                <a:solidFill>
                  <a:schemeClr val="tx1"/>
                </a:solidFill>
              </a:rPr>
              <a:t>Part-time employees are entitled to pro-rata vacation; temps and independent contractors must also receive holidays or cash equivalent. </a:t>
            </a:r>
          </a:p>
        </p:txBody>
      </p:sp>
    </p:spTree>
    <p:extLst>
      <p:ext uri="{BB962C8B-B14F-4D97-AF65-F5344CB8AC3E}">
        <p14:creationId xmlns:p14="http://schemas.microsoft.com/office/powerpoint/2010/main" val="3864771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How Do I Find These Authorities?</a:t>
            </a:r>
            <a:endParaRPr lang="en-US" sz="3600" dirty="0">
              <a:solidFill>
                <a:schemeClr val="tx1"/>
              </a:solidFill>
            </a:endParaRPr>
          </a:p>
        </p:txBody>
      </p:sp>
      <p:sp>
        <p:nvSpPr>
          <p:cNvPr id="3" name="Content Placeholder 2"/>
          <p:cNvSpPr>
            <a:spLocks noGrp="1"/>
          </p:cNvSpPr>
          <p:nvPr>
            <p:ph idx="1"/>
          </p:nvPr>
        </p:nvSpPr>
        <p:spPr>
          <a:xfrm>
            <a:off x="685800" y="1447800"/>
            <a:ext cx="7772400" cy="4114800"/>
          </a:xfrm>
        </p:spPr>
        <p:txBody>
          <a:bodyPr/>
          <a:lstStyle/>
          <a:p>
            <a:r>
              <a:rPr lang="en-US" sz="2400" dirty="0">
                <a:solidFill>
                  <a:schemeClr val="tx1"/>
                </a:solidFill>
              </a:rPr>
              <a:t>Statutes:  </a:t>
            </a:r>
            <a:endParaRPr lang="en-US" sz="2400" dirty="0" smtClean="0">
              <a:solidFill>
                <a:schemeClr val="tx1"/>
              </a:solidFill>
            </a:endParaRPr>
          </a:p>
          <a:p>
            <a:pPr lvl="1"/>
            <a:r>
              <a:rPr lang="en-US" sz="1800" dirty="0" smtClean="0">
                <a:solidFill>
                  <a:schemeClr val="tx1"/>
                </a:solidFill>
                <a:latin typeface="Arial" panose="020B0604020202020204" pitchFamily="34" charset="0"/>
                <a:cs typeface="Arial" panose="020B0604020202020204" pitchFamily="34" charset="0"/>
              </a:rPr>
              <a:t>http</a:t>
            </a:r>
            <a:r>
              <a:rPr lang="en-US" sz="1800" dirty="0">
                <a:solidFill>
                  <a:schemeClr val="tx1"/>
                </a:solidFill>
                <a:latin typeface="Arial" panose="020B0604020202020204" pitchFamily="34" charset="0"/>
                <a:cs typeface="Arial" panose="020B0604020202020204" pitchFamily="34" charset="0"/>
              </a:rPr>
              <a:t>://uscode.house.gov</a:t>
            </a:r>
            <a:r>
              <a:rPr lang="en-US" sz="1800" dirty="0" smtClean="0">
                <a:solidFill>
                  <a:schemeClr val="tx1"/>
                </a:solidFill>
                <a:latin typeface="Arial" panose="020B0604020202020204" pitchFamily="34" charset="0"/>
                <a:cs typeface="Arial" panose="020B0604020202020204" pitchFamily="34" charset="0"/>
              </a:rPr>
              <a:t>/</a:t>
            </a:r>
          </a:p>
          <a:p>
            <a:endParaRPr lang="en-US" dirty="0" smtClean="0">
              <a:solidFill>
                <a:schemeClr val="tx1"/>
              </a:solidFill>
            </a:endParaRPr>
          </a:p>
          <a:p>
            <a:r>
              <a:rPr lang="en-US" sz="2400" dirty="0" smtClean="0">
                <a:solidFill>
                  <a:schemeClr val="tx1"/>
                </a:solidFill>
              </a:rPr>
              <a:t>Regulations:</a:t>
            </a:r>
          </a:p>
          <a:p>
            <a:pPr lvl="1"/>
            <a:endParaRPr lang="en-US" sz="1800" dirty="0" smtClean="0">
              <a:solidFill>
                <a:schemeClr val="tx1"/>
              </a:solidFill>
              <a:latin typeface="Arial" panose="020B0604020202020204" pitchFamily="34" charset="0"/>
              <a:cs typeface="Arial" panose="020B0604020202020204" pitchFamily="34" charset="0"/>
            </a:endParaRPr>
          </a:p>
          <a:p>
            <a:pPr lvl="1"/>
            <a:r>
              <a:rPr lang="en-US" sz="1800" dirty="0" smtClean="0">
                <a:solidFill>
                  <a:schemeClr val="tx1"/>
                </a:solidFill>
                <a:latin typeface="Arial" panose="020B0604020202020204" pitchFamily="34" charset="0"/>
                <a:cs typeface="Arial" panose="020B0604020202020204" pitchFamily="34" charset="0"/>
              </a:rPr>
              <a:t>http</a:t>
            </a:r>
            <a:r>
              <a:rPr lang="en-US" sz="1800" dirty="0">
                <a:solidFill>
                  <a:schemeClr val="tx1"/>
                </a:solidFill>
                <a:latin typeface="Arial" panose="020B0604020202020204" pitchFamily="34" charset="0"/>
                <a:cs typeface="Arial" panose="020B0604020202020204" pitchFamily="34" charset="0"/>
              </a:rPr>
              <a:t>://</a:t>
            </a:r>
            <a:r>
              <a:rPr lang="en-US" sz="1800" dirty="0" smtClean="0">
                <a:solidFill>
                  <a:schemeClr val="tx1"/>
                </a:solidFill>
                <a:latin typeface="Arial" panose="020B0604020202020204" pitchFamily="34" charset="0"/>
                <a:cs typeface="Arial" panose="020B0604020202020204" pitchFamily="34" charset="0"/>
              </a:rPr>
              <a:t>www.ecfr.gov (this is the most up-to-date listing)</a:t>
            </a:r>
          </a:p>
          <a:p>
            <a:pPr lvl="2"/>
            <a:r>
              <a:rPr lang="en-US" sz="1800" dirty="0" smtClean="0">
                <a:solidFill>
                  <a:schemeClr val="tx1"/>
                </a:solidFill>
                <a:latin typeface="Arial" panose="020B0604020202020204" pitchFamily="34" charset="0"/>
                <a:cs typeface="Arial" panose="020B0604020202020204" pitchFamily="34" charset="0"/>
              </a:rPr>
              <a:t>Title 29: Department of Labor</a:t>
            </a:r>
          </a:p>
          <a:p>
            <a:pPr lvl="2"/>
            <a:r>
              <a:rPr lang="en-US" sz="1800" dirty="0" smtClean="0">
                <a:solidFill>
                  <a:schemeClr val="tx1"/>
                </a:solidFill>
                <a:latin typeface="Arial" panose="020B0604020202020204" pitchFamily="34" charset="0"/>
                <a:cs typeface="Arial" panose="020B0604020202020204" pitchFamily="34" charset="0"/>
              </a:rPr>
              <a:t>Title 48:  Federal Acquisition Regulation</a:t>
            </a:r>
          </a:p>
          <a:p>
            <a:pPr lvl="3"/>
            <a:r>
              <a:rPr lang="en-US" sz="1600" dirty="0" smtClean="0">
                <a:solidFill>
                  <a:schemeClr val="tx1"/>
                </a:solidFill>
                <a:latin typeface="Arial" panose="020B0604020202020204" pitchFamily="34" charset="0"/>
                <a:cs typeface="Arial" panose="020B0604020202020204" pitchFamily="34" charset="0"/>
              </a:rPr>
              <a:t>FAR: 1-99</a:t>
            </a:r>
          </a:p>
          <a:p>
            <a:pPr lvl="3"/>
            <a:r>
              <a:rPr lang="en-US" sz="1600" dirty="0" smtClean="0">
                <a:solidFill>
                  <a:schemeClr val="tx1"/>
                </a:solidFill>
                <a:latin typeface="Arial" panose="020B0604020202020204" pitchFamily="34" charset="0"/>
                <a:cs typeface="Arial" panose="020B0604020202020204" pitchFamily="34" charset="0"/>
              </a:rPr>
              <a:t>DFARS 200-299</a:t>
            </a:r>
          </a:p>
          <a:p>
            <a:pPr lvl="1"/>
            <a:r>
              <a:rPr lang="en-US" sz="2000" dirty="0" smtClean="0">
                <a:solidFill>
                  <a:schemeClr val="tx1"/>
                </a:solidFill>
                <a:latin typeface="Arial" panose="020B0604020202020204" pitchFamily="34" charset="0"/>
                <a:cs typeface="Arial" panose="020B0604020202020204" pitchFamily="34" charset="0"/>
              </a:rPr>
              <a:t>https</a:t>
            </a:r>
            <a:r>
              <a:rPr lang="en-US" sz="2000" dirty="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www.acquisition.gov</a:t>
            </a:r>
          </a:p>
          <a:p>
            <a:pPr lvl="1"/>
            <a:endParaRPr lang="en-US"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50984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Part-Time and Temporary Employees </a:t>
            </a:r>
            <a:endParaRPr lang="en-US" sz="3600" dirty="0">
              <a:solidFill>
                <a:schemeClr val="tx1"/>
              </a:solidFill>
            </a:endParaRPr>
          </a:p>
        </p:txBody>
      </p:sp>
      <p:sp>
        <p:nvSpPr>
          <p:cNvPr id="3" name="Content Placeholder 2"/>
          <p:cNvSpPr>
            <a:spLocks noGrp="1"/>
          </p:cNvSpPr>
          <p:nvPr>
            <p:ph idx="1"/>
          </p:nvPr>
        </p:nvSpPr>
        <p:spPr>
          <a:xfrm>
            <a:off x="685800" y="1828800"/>
            <a:ext cx="7772400" cy="4648200"/>
          </a:xfrm>
        </p:spPr>
        <p:txBody>
          <a:bodyPr/>
          <a:lstStyle/>
          <a:p>
            <a:r>
              <a:rPr lang="en-US" dirty="0" smtClean="0">
                <a:solidFill>
                  <a:schemeClr val="tx1"/>
                </a:solidFill>
              </a:rPr>
              <a:t>General Rule: They are covered too!</a:t>
            </a:r>
          </a:p>
          <a:p>
            <a:pPr marL="0" indent="0">
              <a:buNone/>
            </a:pPr>
            <a:endParaRPr lang="en-US" dirty="0" smtClean="0">
              <a:solidFill>
                <a:schemeClr val="tx1"/>
              </a:solidFill>
            </a:endParaRPr>
          </a:p>
          <a:p>
            <a:r>
              <a:rPr lang="en-US" dirty="0">
                <a:solidFill>
                  <a:schemeClr val="tx1"/>
                </a:solidFill>
              </a:rPr>
              <a:t>H&amp;W:  Must be paid a proportionate amount at same hourly </a:t>
            </a:r>
            <a:r>
              <a:rPr lang="en-US" dirty="0" smtClean="0">
                <a:solidFill>
                  <a:schemeClr val="tx1"/>
                </a:solidFill>
              </a:rPr>
              <a:t>rate</a:t>
            </a:r>
          </a:p>
          <a:p>
            <a:endParaRPr lang="en-US" dirty="0">
              <a:solidFill>
                <a:schemeClr val="tx1"/>
              </a:solidFill>
            </a:endParaRPr>
          </a:p>
          <a:p>
            <a:r>
              <a:rPr lang="en-US" dirty="0">
                <a:solidFill>
                  <a:schemeClr val="tx1"/>
                </a:solidFill>
              </a:rPr>
              <a:t>Entitled to proportionate amount of vacation </a:t>
            </a:r>
            <a:r>
              <a:rPr lang="en-US" dirty="0" smtClean="0">
                <a:solidFill>
                  <a:schemeClr val="tx1"/>
                </a:solidFill>
              </a:rPr>
              <a:t>time/pay</a:t>
            </a:r>
          </a:p>
          <a:p>
            <a:pPr marL="0" indent="0">
              <a:buNone/>
            </a:pPr>
            <a:endParaRPr lang="en-US" dirty="0" smtClean="0">
              <a:solidFill>
                <a:schemeClr val="tx1"/>
              </a:solidFill>
            </a:endParaRPr>
          </a:p>
          <a:p>
            <a:r>
              <a:rPr lang="en-US" dirty="0">
                <a:solidFill>
                  <a:schemeClr val="tx1"/>
                </a:solidFill>
              </a:rPr>
              <a:t>Entitled to holiday pay proportionate to the number of hours worked in the week prior to the holiday</a:t>
            </a:r>
          </a:p>
          <a:p>
            <a:endParaRPr lang="en-US" dirty="0"/>
          </a:p>
          <a:p>
            <a:endParaRPr lang="en-US" dirty="0"/>
          </a:p>
          <a:p>
            <a:endParaRPr lang="en-US" dirty="0"/>
          </a:p>
        </p:txBody>
      </p:sp>
    </p:spTree>
    <p:extLst>
      <p:ext uri="{BB962C8B-B14F-4D97-AF65-F5344CB8AC3E}">
        <p14:creationId xmlns:p14="http://schemas.microsoft.com/office/powerpoint/2010/main" val="18998878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Overtime</a:t>
            </a:r>
            <a:endParaRPr lang="en-US" sz="3600" dirty="0">
              <a:solidFill>
                <a:schemeClr val="tx1"/>
              </a:solidFill>
            </a:endParaRPr>
          </a:p>
        </p:txBody>
      </p:sp>
      <p:sp>
        <p:nvSpPr>
          <p:cNvPr id="3" name="Content Placeholder 2"/>
          <p:cNvSpPr>
            <a:spLocks noGrp="1"/>
          </p:cNvSpPr>
          <p:nvPr>
            <p:ph idx="1"/>
          </p:nvPr>
        </p:nvSpPr>
        <p:spPr>
          <a:xfrm>
            <a:off x="685800" y="1676400"/>
            <a:ext cx="7772400" cy="4419600"/>
          </a:xfrm>
        </p:spPr>
        <p:txBody>
          <a:bodyPr/>
          <a:lstStyle/>
          <a:p>
            <a:r>
              <a:rPr lang="en-US" dirty="0">
                <a:solidFill>
                  <a:schemeClr val="tx1"/>
                </a:solidFill>
              </a:rPr>
              <a:t>Not addressed in SCA, but recognizes other federal laws that do.  </a:t>
            </a:r>
            <a:endParaRPr lang="en-US" dirty="0" smtClean="0">
              <a:solidFill>
                <a:schemeClr val="tx1"/>
              </a:solidFill>
            </a:endParaRPr>
          </a:p>
          <a:p>
            <a:pPr lvl="1"/>
            <a:endParaRPr lang="en-US" dirty="0">
              <a:solidFill>
                <a:schemeClr val="tx1"/>
              </a:solidFill>
              <a:latin typeface="Arial" panose="020B0604020202020204" pitchFamily="34" charset="0"/>
              <a:cs typeface="Arial" panose="020B0604020202020204" pitchFamily="34" charset="0"/>
            </a:endParaRPr>
          </a:p>
          <a:p>
            <a:pPr lvl="1"/>
            <a:r>
              <a:rPr lang="en-US" dirty="0">
                <a:solidFill>
                  <a:schemeClr val="tx1"/>
                </a:solidFill>
                <a:latin typeface="Arial" panose="020B0604020202020204" pitchFamily="34" charset="0"/>
                <a:cs typeface="Arial" panose="020B0604020202020204" pitchFamily="34" charset="0"/>
              </a:rPr>
              <a:t>FLSA and Contract Work Hours and Safety Standards Act (applies to contracts in excess of $100,000 that employ “laborers” and “mechanics”) both require 1.5 times rate of base rate for all hours worked over 40 in a workweek </a:t>
            </a:r>
          </a:p>
          <a:p>
            <a:pPr lvl="1"/>
            <a:endParaRPr lang="en-US" dirty="0">
              <a:latin typeface="Lucida Grande"/>
            </a:endParaRPr>
          </a:p>
          <a:p>
            <a:endParaRPr lang="en-US" dirty="0"/>
          </a:p>
        </p:txBody>
      </p:sp>
    </p:spTree>
    <p:extLst>
      <p:ext uri="{BB962C8B-B14F-4D97-AF65-F5344CB8AC3E}">
        <p14:creationId xmlns:p14="http://schemas.microsoft.com/office/powerpoint/2010/main" val="42345565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391546" y="531074"/>
            <a:ext cx="2362200" cy="566822"/>
          </a:xfrm>
          <a:prstGeom prst="rect">
            <a:avLst/>
          </a:prstGeom>
        </p:spPr>
        <p:txBody>
          <a:bodyPr vert="horz" wrap="square" lIns="0" tIns="12700" rIns="0" bIns="0" rtlCol="0">
            <a:spAutoFit/>
          </a:bodyPr>
          <a:lstStyle/>
          <a:p>
            <a:pPr marL="12700" algn="ctr">
              <a:lnSpc>
                <a:spcPct val="100000"/>
              </a:lnSpc>
              <a:spcBef>
                <a:spcPts val="100"/>
              </a:spcBef>
            </a:pPr>
            <a:r>
              <a:rPr sz="3600" b="1" spc="-190" dirty="0">
                <a:latin typeface="Arial"/>
                <a:cs typeface="Arial"/>
              </a:rPr>
              <a:t>A</a:t>
            </a:r>
            <a:r>
              <a:rPr sz="3600" b="1" spc="-30" dirty="0">
                <a:latin typeface="Arial"/>
                <a:cs typeface="Arial"/>
              </a:rPr>
              <a:t>C</a:t>
            </a:r>
            <a:r>
              <a:rPr sz="3600" b="1" spc="-5" dirty="0">
                <a:latin typeface="Arial"/>
                <a:cs typeface="Arial"/>
              </a:rPr>
              <a:t>A</a:t>
            </a:r>
            <a:endParaRPr sz="2800" dirty="0">
              <a:latin typeface="Arial"/>
              <a:cs typeface="Arial"/>
            </a:endParaRPr>
          </a:p>
        </p:txBody>
      </p:sp>
      <p:sp>
        <p:nvSpPr>
          <p:cNvPr id="3" name="object 3"/>
          <p:cNvSpPr txBox="1">
            <a:spLocks noGrp="1"/>
          </p:cNvSpPr>
          <p:nvPr>
            <p:ph type="title"/>
          </p:nvPr>
        </p:nvSpPr>
        <p:spPr>
          <a:xfrm>
            <a:off x="685800" y="1295400"/>
            <a:ext cx="5701030" cy="288541"/>
          </a:xfrm>
          <a:prstGeom prst="rect">
            <a:avLst/>
          </a:prstGeom>
        </p:spPr>
        <p:txBody>
          <a:bodyPr vert="horz" wrap="square" lIns="0" tIns="11430" rIns="0" bIns="0" rtlCol="0">
            <a:spAutoFit/>
          </a:bodyPr>
          <a:lstStyle/>
          <a:p>
            <a:pPr marL="12700">
              <a:lnSpc>
                <a:spcPct val="100000"/>
              </a:lnSpc>
              <a:spcBef>
                <a:spcPts val="90"/>
              </a:spcBef>
            </a:pPr>
            <a:r>
              <a:rPr sz="1800" b="0" spc="0" dirty="0">
                <a:solidFill>
                  <a:srgbClr val="C00000"/>
                </a:solidFill>
                <a:latin typeface="Arial"/>
                <a:cs typeface="Arial"/>
              </a:rPr>
              <a:t>▼</a:t>
            </a:r>
            <a:r>
              <a:rPr sz="1800" spc="0" dirty="0">
                <a:solidFill>
                  <a:schemeClr val="tx1"/>
                </a:solidFill>
              </a:rPr>
              <a:t>ACA</a:t>
            </a:r>
            <a:r>
              <a:rPr sz="1800" spc="-225" dirty="0">
                <a:solidFill>
                  <a:schemeClr val="tx1"/>
                </a:solidFill>
              </a:rPr>
              <a:t> </a:t>
            </a:r>
            <a:r>
              <a:rPr sz="1800" spc="15" dirty="0">
                <a:solidFill>
                  <a:schemeClr val="tx1"/>
                </a:solidFill>
              </a:rPr>
              <a:t>was</a:t>
            </a:r>
            <a:r>
              <a:rPr sz="1800" spc="-160" dirty="0">
                <a:solidFill>
                  <a:schemeClr val="tx1"/>
                </a:solidFill>
              </a:rPr>
              <a:t> </a:t>
            </a:r>
            <a:r>
              <a:rPr sz="1800" spc="0" dirty="0">
                <a:solidFill>
                  <a:schemeClr val="tx1"/>
                </a:solidFill>
              </a:rPr>
              <a:t>written</a:t>
            </a:r>
            <a:r>
              <a:rPr sz="1800" spc="-180" dirty="0">
                <a:solidFill>
                  <a:schemeClr val="tx1"/>
                </a:solidFill>
              </a:rPr>
              <a:t> </a:t>
            </a:r>
            <a:r>
              <a:rPr sz="1800" spc="10" dirty="0">
                <a:solidFill>
                  <a:schemeClr val="tx1"/>
                </a:solidFill>
              </a:rPr>
              <a:t>in</a:t>
            </a:r>
            <a:r>
              <a:rPr sz="1800" spc="-100" dirty="0">
                <a:solidFill>
                  <a:schemeClr val="tx1"/>
                </a:solidFill>
              </a:rPr>
              <a:t> </a:t>
            </a:r>
            <a:r>
              <a:rPr sz="1800" spc="-10" dirty="0">
                <a:solidFill>
                  <a:schemeClr val="tx1"/>
                </a:solidFill>
              </a:rPr>
              <a:t>a</a:t>
            </a:r>
            <a:r>
              <a:rPr sz="1800" spc="-80" dirty="0">
                <a:solidFill>
                  <a:schemeClr val="tx1"/>
                </a:solidFill>
              </a:rPr>
              <a:t> </a:t>
            </a:r>
            <a:r>
              <a:rPr sz="1800" spc="-10" dirty="0">
                <a:solidFill>
                  <a:schemeClr val="tx1"/>
                </a:solidFill>
              </a:rPr>
              <a:t>vacuum,</a:t>
            </a:r>
            <a:r>
              <a:rPr sz="1800" spc="-210" dirty="0">
                <a:solidFill>
                  <a:schemeClr val="tx1"/>
                </a:solidFill>
              </a:rPr>
              <a:t> </a:t>
            </a:r>
            <a:r>
              <a:rPr sz="1800" spc="-5" dirty="0">
                <a:solidFill>
                  <a:schemeClr val="tx1"/>
                </a:solidFill>
              </a:rPr>
              <a:t>thoughtless</a:t>
            </a:r>
            <a:r>
              <a:rPr sz="1800" spc="-160" dirty="0">
                <a:solidFill>
                  <a:schemeClr val="tx1"/>
                </a:solidFill>
              </a:rPr>
              <a:t> </a:t>
            </a:r>
            <a:r>
              <a:rPr sz="1800" spc="-10" dirty="0">
                <a:solidFill>
                  <a:schemeClr val="tx1"/>
                </a:solidFill>
              </a:rPr>
              <a:t>of</a:t>
            </a:r>
            <a:r>
              <a:rPr sz="1800" spc="-70" dirty="0">
                <a:solidFill>
                  <a:schemeClr val="tx1"/>
                </a:solidFill>
              </a:rPr>
              <a:t> </a:t>
            </a:r>
            <a:r>
              <a:rPr sz="1800" spc="-10" dirty="0">
                <a:solidFill>
                  <a:schemeClr val="tx1"/>
                </a:solidFill>
              </a:rPr>
              <a:t>SCA</a:t>
            </a:r>
            <a:endParaRPr sz="1800" dirty="0">
              <a:solidFill>
                <a:schemeClr val="tx1"/>
              </a:solidFill>
              <a:latin typeface="Arial"/>
              <a:cs typeface="Arial"/>
            </a:endParaRPr>
          </a:p>
        </p:txBody>
      </p:sp>
      <p:sp>
        <p:nvSpPr>
          <p:cNvPr id="4" name="object 4"/>
          <p:cNvSpPr txBox="1">
            <a:spLocks noGrp="1"/>
          </p:cNvSpPr>
          <p:nvPr>
            <p:ph type="body" idx="1"/>
          </p:nvPr>
        </p:nvSpPr>
        <p:spPr>
          <a:xfrm>
            <a:off x="685800" y="1981200"/>
            <a:ext cx="7772400" cy="3040576"/>
          </a:xfrm>
          <a:prstGeom prst="rect">
            <a:avLst/>
          </a:prstGeom>
        </p:spPr>
        <p:txBody>
          <a:bodyPr vert="horz" wrap="square" lIns="0" tIns="26670" rIns="0" bIns="0" rtlCol="0">
            <a:spAutoFit/>
          </a:bodyPr>
          <a:lstStyle/>
          <a:p>
            <a:pPr marL="330200" marR="5080" indent="-233679">
              <a:lnSpc>
                <a:spcPts val="2160"/>
              </a:lnSpc>
              <a:spcBef>
                <a:spcPts val="210"/>
              </a:spcBef>
            </a:pPr>
            <a:r>
              <a:rPr sz="1600" spc="15" dirty="0" smtClean="0">
                <a:solidFill>
                  <a:schemeClr val="tx1"/>
                </a:solidFill>
              </a:rPr>
              <a:t>Applicable</a:t>
            </a:r>
            <a:r>
              <a:rPr sz="1600" spc="-150" dirty="0" smtClean="0">
                <a:solidFill>
                  <a:schemeClr val="tx1"/>
                </a:solidFill>
              </a:rPr>
              <a:t> </a:t>
            </a:r>
            <a:r>
              <a:rPr sz="1600" spc="25" dirty="0">
                <a:solidFill>
                  <a:schemeClr val="tx1"/>
                </a:solidFill>
              </a:rPr>
              <a:t>large</a:t>
            </a:r>
            <a:r>
              <a:rPr sz="1600" spc="-150" dirty="0">
                <a:solidFill>
                  <a:schemeClr val="tx1"/>
                </a:solidFill>
              </a:rPr>
              <a:t> </a:t>
            </a:r>
            <a:r>
              <a:rPr sz="1600" spc="-5" dirty="0">
                <a:solidFill>
                  <a:schemeClr val="tx1"/>
                </a:solidFill>
              </a:rPr>
              <a:t>employers</a:t>
            </a:r>
            <a:r>
              <a:rPr sz="1600" spc="-70" dirty="0">
                <a:solidFill>
                  <a:schemeClr val="tx1"/>
                </a:solidFill>
              </a:rPr>
              <a:t> </a:t>
            </a:r>
            <a:r>
              <a:rPr sz="1600" spc="25" dirty="0">
                <a:solidFill>
                  <a:schemeClr val="tx1"/>
                </a:solidFill>
              </a:rPr>
              <a:t>(50</a:t>
            </a:r>
            <a:r>
              <a:rPr sz="1600" spc="-150" dirty="0">
                <a:solidFill>
                  <a:schemeClr val="tx1"/>
                </a:solidFill>
              </a:rPr>
              <a:t> </a:t>
            </a:r>
            <a:r>
              <a:rPr sz="1600" spc="50" dirty="0">
                <a:solidFill>
                  <a:schemeClr val="tx1"/>
                </a:solidFill>
              </a:rPr>
              <a:t>full</a:t>
            </a:r>
            <a:r>
              <a:rPr sz="1600" spc="-120" dirty="0">
                <a:solidFill>
                  <a:schemeClr val="tx1"/>
                </a:solidFill>
              </a:rPr>
              <a:t> </a:t>
            </a:r>
            <a:r>
              <a:rPr sz="1600" spc="0" dirty="0">
                <a:solidFill>
                  <a:schemeClr val="tx1"/>
                </a:solidFill>
              </a:rPr>
              <a:t>time</a:t>
            </a:r>
            <a:r>
              <a:rPr sz="1600" spc="-70" dirty="0">
                <a:solidFill>
                  <a:schemeClr val="tx1"/>
                </a:solidFill>
              </a:rPr>
              <a:t> </a:t>
            </a:r>
            <a:r>
              <a:rPr sz="1600" spc="10" dirty="0">
                <a:solidFill>
                  <a:schemeClr val="tx1"/>
                </a:solidFill>
              </a:rPr>
              <a:t>equivalents</a:t>
            </a:r>
            <a:r>
              <a:rPr sz="1600" spc="-150" dirty="0">
                <a:solidFill>
                  <a:schemeClr val="tx1"/>
                </a:solidFill>
              </a:rPr>
              <a:t> </a:t>
            </a:r>
            <a:r>
              <a:rPr sz="1600" spc="10" dirty="0">
                <a:solidFill>
                  <a:schemeClr val="tx1"/>
                </a:solidFill>
              </a:rPr>
              <a:t>or</a:t>
            </a:r>
            <a:r>
              <a:rPr sz="1600" spc="-85" dirty="0">
                <a:solidFill>
                  <a:schemeClr val="tx1"/>
                </a:solidFill>
              </a:rPr>
              <a:t> </a:t>
            </a:r>
            <a:r>
              <a:rPr sz="1600" spc="-5" dirty="0">
                <a:solidFill>
                  <a:schemeClr val="tx1"/>
                </a:solidFill>
              </a:rPr>
              <a:t>more)</a:t>
            </a:r>
            <a:r>
              <a:rPr sz="1600" spc="-60" dirty="0">
                <a:solidFill>
                  <a:schemeClr val="tx1"/>
                </a:solidFill>
              </a:rPr>
              <a:t> </a:t>
            </a:r>
            <a:r>
              <a:rPr sz="1600" spc="10" dirty="0">
                <a:solidFill>
                  <a:schemeClr val="tx1"/>
                </a:solidFill>
              </a:rPr>
              <a:t>must  </a:t>
            </a:r>
            <a:r>
              <a:rPr sz="1600" spc="0" dirty="0">
                <a:solidFill>
                  <a:schemeClr val="tx1"/>
                </a:solidFill>
              </a:rPr>
              <a:t>offer </a:t>
            </a:r>
            <a:r>
              <a:rPr sz="1600" spc="25" dirty="0">
                <a:solidFill>
                  <a:schemeClr val="tx1"/>
                </a:solidFill>
              </a:rPr>
              <a:t>full </a:t>
            </a:r>
            <a:r>
              <a:rPr sz="1600" spc="-20" dirty="0">
                <a:solidFill>
                  <a:schemeClr val="tx1"/>
                </a:solidFill>
              </a:rPr>
              <a:t>time </a:t>
            </a:r>
            <a:r>
              <a:rPr sz="1600" spc="-30" dirty="0">
                <a:solidFill>
                  <a:schemeClr val="tx1"/>
                </a:solidFill>
              </a:rPr>
              <a:t>employees </a:t>
            </a:r>
            <a:r>
              <a:rPr sz="1600" dirty="0">
                <a:solidFill>
                  <a:schemeClr val="tx1"/>
                </a:solidFill>
              </a:rPr>
              <a:t>(working </a:t>
            </a:r>
            <a:r>
              <a:rPr sz="1600" spc="-5" dirty="0">
                <a:solidFill>
                  <a:schemeClr val="tx1"/>
                </a:solidFill>
              </a:rPr>
              <a:t>30 </a:t>
            </a:r>
            <a:r>
              <a:rPr sz="1600" spc="15" dirty="0">
                <a:solidFill>
                  <a:schemeClr val="tx1"/>
                </a:solidFill>
              </a:rPr>
              <a:t>hours </a:t>
            </a:r>
            <a:r>
              <a:rPr sz="1600" spc="-5" dirty="0">
                <a:solidFill>
                  <a:schemeClr val="tx1"/>
                </a:solidFill>
              </a:rPr>
              <a:t>per </a:t>
            </a:r>
            <a:r>
              <a:rPr sz="1600" spc="10" dirty="0">
                <a:solidFill>
                  <a:schemeClr val="tx1"/>
                </a:solidFill>
              </a:rPr>
              <a:t>week </a:t>
            </a:r>
            <a:r>
              <a:rPr sz="1600" spc="-10" dirty="0">
                <a:solidFill>
                  <a:schemeClr val="tx1"/>
                </a:solidFill>
              </a:rPr>
              <a:t>or </a:t>
            </a:r>
            <a:r>
              <a:rPr sz="1600" spc="-40" dirty="0">
                <a:solidFill>
                  <a:schemeClr val="tx1"/>
                </a:solidFill>
              </a:rPr>
              <a:t>more </a:t>
            </a:r>
            <a:r>
              <a:rPr sz="1600" spc="-10" dirty="0">
                <a:solidFill>
                  <a:schemeClr val="tx1"/>
                </a:solidFill>
              </a:rPr>
              <a:t>on  </a:t>
            </a:r>
            <a:r>
              <a:rPr sz="1600" dirty="0">
                <a:solidFill>
                  <a:schemeClr val="tx1"/>
                </a:solidFill>
              </a:rPr>
              <a:t>average) </a:t>
            </a:r>
            <a:r>
              <a:rPr sz="1600" spc="-20" dirty="0">
                <a:solidFill>
                  <a:schemeClr val="tx1"/>
                </a:solidFill>
              </a:rPr>
              <a:t>minimum </a:t>
            </a:r>
            <a:r>
              <a:rPr sz="1600" spc="-5" dirty="0">
                <a:solidFill>
                  <a:schemeClr val="tx1"/>
                </a:solidFill>
              </a:rPr>
              <a:t>essential coverage </a:t>
            </a:r>
            <a:r>
              <a:rPr sz="1600" spc="15" dirty="0">
                <a:solidFill>
                  <a:schemeClr val="tx1"/>
                </a:solidFill>
              </a:rPr>
              <a:t>that </a:t>
            </a:r>
            <a:r>
              <a:rPr sz="1600" spc="-25" dirty="0">
                <a:solidFill>
                  <a:schemeClr val="tx1"/>
                </a:solidFill>
              </a:rPr>
              <a:t>meets </a:t>
            </a:r>
            <a:r>
              <a:rPr sz="1600" spc="-10" dirty="0">
                <a:solidFill>
                  <a:schemeClr val="tx1"/>
                </a:solidFill>
              </a:rPr>
              <a:t>affordability </a:t>
            </a:r>
            <a:r>
              <a:rPr sz="1600" spc="-10" dirty="0" smtClean="0">
                <a:solidFill>
                  <a:schemeClr val="tx1"/>
                </a:solidFill>
              </a:rPr>
              <a:t>r</a:t>
            </a:r>
            <a:r>
              <a:rPr sz="1600" spc="10" dirty="0" smtClean="0">
                <a:solidFill>
                  <a:schemeClr val="tx1"/>
                </a:solidFill>
              </a:rPr>
              <a:t>equirements </a:t>
            </a:r>
            <a:r>
              <a:rPr sz="1600" spc="-15" dirty="0">
                <a:solidFill>
                  <a:schemeClr val="tx1"/>
                </a:solidFill>
              </a:rPr>
              <a:t>(employee’s </a:t>
            </a:r>
            <a:r>
              <a:rPr sz="1600" spc="35" dirty="0">
                <a:solidFill>
                  <a:schemeClr val="tx1"/>
                </a:solidFill>
              </a:rPr>
              <a:t>share </a:t>
            </a:r>
            <a:r>
              <a:rPr sz="1600" spc="10" dirty="0">
                <a:solidFill>
                  <a:schemeClr val="tx1"/>
                </a:solidFill>
              </a:rPr>
              <a:t>of </a:t>
            </a:r>
            <a:r>
              <a:rPr sz="1600" spc="25" dirty="0">
                <a:solidFill>
                  <a:schemeClr val="tx1"/>
                </a:solidFill>
              </a:rPr>
              <a:t>lowest </a:t>
            </a:r>
            <a:r>
              <a:rPr sz="1600" spc="15" dirty="0">
                <a:solidFill>
                  <a:schemeClr val="tx1"/>
                </a:solidFill>
              </a:rPr>
              <a:t>cost </a:t>
            </a:r>
            <a:r>
              <a:rPr sz="1600" spc="25" dirty="0">
                <a:solidFill>
                  <a:schemeClr val="tx1"/>
                </a:solidFill>
              </a:rPr>
              <a:t>tier </a:t>
            </a:r>
            <a:r>
              <a:rPr sz="1600" spc="10" dirty="0">
                <a:solidFill>
                  <a:schemeClr val="tx1"/>
                </a:solidFill>
              </a:rPr>
              <a:t>of </a:t>
            </a:r>
            <a:r>
              <a:rPr sz="1600" spc="15" dirty="0" smtClean="0">
                <a:solidFill>
                  <a:schemeClr val="tx1"/>
                </a:solidFill>
              </a:rPr>
              <a:t>individual-</a:t>
            </a:r>
            <a:r>
              <a:rPr sz="1600" spc="40" dirty="0" smtClean="0">
                <a:solidFill>
                  <a:schemeClr val="tx1"/>
                </a:solidFill>
              </a:rPr>
              <a:t>only</a:t>
            </a:r>
            <a:r>
              <a:rPr sz="1600" spc="-245" dirty="0" smtClean="0">
                <a:solidFill>
                  <a:schemeClr val="tx1"/>
                </a:solidFill>
              </a:rPr>
              <a:t> </a:t>
            </a:r>
            <a:r>
              <a:rPr sz="1600" spc="25" dirty="0">
                <a:solidFill>
                  <a:schemeClr val="tx1"/>
                </a:solidFill>
              </a:rPr>
              <a:t>coverage</a:t>
            </a:r>
            <a:r>
              <a:rPr sz="1600" spc="-160" dirty="0">
                <a:solidFill>
                  <a:schemeClr val="tx1"/>
                </a:solidFill>
              </a:rPr>
              <a:t> </a:t>
            </a:r>
            <a:r>
              <a:rPr sz="1600" spc="25" dirty="0">
                <a:solidFill>
                  <a:schemeClr val="tx1"/>
                </a:solidFill>
              </a:rPr>
              <a:t>costs</a:t>
            </a:r>
            <a:r>
              <a:rPr sz="1600" spc="-160" dirty="0">
                <a:solidFill>
                  <a:schemeClr val="tx1"/>
                </a:solidFill>
              </a:rPr>
              <a:t> </a:t>
            </a:r>
            <a:r>
              <a:rPr sz="1600" spc="55" dirty="0">
                <a:solidFill>
                  <a:schemeClr val="tx1"/>
                </a:solidFill>
              </a:rPr>
              <a:t>him</a:t>
            </a:r>
            <a:r>
              <a:rPr sz="1600" spc="-215" dirty="0">
                <a:solidFill>
                  <a:schemeClr val="tx1"/>
                </a:solidFill>
              </a:rPr>
              <a:t> </a:t>
            </a:r>
            <a:r>
              <a:rPr sz="1600" spc="25" dirty="0">
                <a:solidFill>
                  <a:schemeClr val="tx1"/>
                </a:solidFill>
              </a:rPr>
              <a:t>less</a:t>
            </a:r>
            <a:r>
              <a:rPr sz="1600" spc="-160" dirty="0">
                <a:solidFill>
                  <a:schemeClr val="tx1"/>
                </a:solidFill>
              </a:rPr>
              <a:t> </a:t>
            </a:r>
            <a:r>
              <a:rPr sz="1600" spc="40" dirty="0">
                <a:solidFill>
                  <a:schemeClr val="tx1"/>
                </a:solidFill>
              </a:rPr>
              <a:t>than</a:t>
            </a:r>
            <a:r>
              <a:rPr sz="1600" spc="-180" dirty="0">
                <a:solidFill>
                  <a:schemeClr val="tx1"/>
                </a:solidFill>
              </a:rPr>
              <a:t> </a:t>
            </a:r>
            <a:r>
              <a:rPr sz="1600" spc="15" dirty="0" smtClean="0">
                <a:solidFill>
                  <a:schemeClr val="tx1"/>
                </a:solidFill>
              </a:rPr>
              <a:t>9.56</a:t>
            </a:r>
            <a:r>
              <a:rPr sz="1600" spc="15" dirty="0">
                <a:solidFill>
                  <a:schemeClr val="tx1"/>
                </a:solidFill>
              </a:rPr>
              <a:t>%</a:t>
            </a:r>
            <a:r>
              <a:rPr sz="1600" spc="-215" dirty="0">
                <a:solidFill>
                  <a:schemeClr val="tx1"/>
                </a:solidFill>
              </a:rPr>
              <a:t> </a:t>
            </a:r>
            <a:r>
              <a:rPr sz="1600" spc="10" dirty="0">
                <a:solidFill>
                  <a:schemeClr val="tx1"/>
                </a:solidFill>
              </a:rPr>
              <a:t>of</a:t>
            </a:r>
            <a:r>
              <a:rPr sz="1600" spc="5" dirty="0">
                <a:solidFill>
                  <a:schemeClr val="tx1"/>
                </a:solidFill>
              </a:rPr>
              <a:t> </a:t>
            </a:r>
            <a:r>
              <a:rPr sz="1600" spc="50" dirty="0">
                <a:solidFill>
                  <a:schemeClr val="tx1"/>
                </a:solidFill>
              </a:rPr>
              <a:t>his</a:t>
            </a:r>
            <a:r>
              <a:rPr sz="1600" spc="-160" dirty="0">
                <a:solidFill>
                  <a:schemeClr val="tx1"/>
                </a:solidFill>
              </a:rPr>
              <a:t> </a:t>
            </a:r>
            <a:r>
              <a:rPr sz="1600" spc="15" dirty="0">
                <a:solidFill>
                  <a:schemeClr val="tx1"/>
                </a:solidFill>
              </a:rPr>
              <a:t>box</a:t>
            </a:r>
            <a:r>
              <a:rPr sz="1600" spc="-80" dirty="0">
                <a:solidFill>
                  <a:schemeClr val="tx1"/>
                </a:solidFill>
              </a:rPr>
              <a:t> </a:t>
            </a:r>
            <a:r>
              <a:rPr sz="1600" spc="15" dirty="0">
                <a:solidFill>
                  <a:schemeClr val="tx1"/>
                </a:solidFill>
              </a:rPr>
              <a:t>1</a:t>
            </a:r>
            <a:r>
              <a:rPr sz="1600" dirty="0">
                <a:solidFill>
                  <a:schemeClr val="tx1"/>
                </a:solidFill>
              </a:rPr>
              <a:t> </a:t>
            </a:r>
            <a:r>
              <a:rPr sz="1600" spc="5" dirty="0">
                <a:solidFill>
                  <a:schemeClr val="tx1"/>
                </a:solidFill>
              </a:rPr>
              <a:t>W-2</a:t>
            </a:r>
            <a:r>
              <a:rPr sz="1600" spc="-80" dirty="0">
                <a:solidFill>
                  <a:schemeClr val="tx1"/>
                </a:solidFill>
              </a:rPr>
              <a:t> </a:t>
            </a:r>
            <a:r>
              <a:rPr sz="1600" spc="40" dirty="0">
                <a:solidFill>
                  <a:schemeClr val="tx1"/>
                </a:solidFill>
              </a:rPr>
              <a:t>wages  </a:t>
            </a:r>
            <a:r>
              <a:rPr sz="1600" dirty="0">
                <a:solidFill>
                  <a:schemeClr val="tx1"/>
                </a:solidFill>
              </a:rPr>
              <a:t>for</a:t>
            </a:r>
            <a:r>
              <a:rPr sz="1600" spc="-100" dirty="0">
                <a:solidFill>
                  <a:schemeClr val="tx1"/>
                </a:solidFill>
              </a:rPr>
              <a:t> </a:t>
            </a:r>
            <a:r>
              <a:rPr sz="1600" dirty="0" smtClean="0">
                <a:solidFill>
                  <a:schemeClr val="tx1"/>
                </a:solidFill>
              </a:rPr>
              <a:t>2018, down from 9.69% in 2017)</a:t>
            </a:r>
            <a:r>
              <a:rPr sz="1600" spc="-155" dirty="0" smtClean="0">
                <a:solidFill>
                  <a:schemeClr val="tx1"/>
                </a:solidFill>
              </a:rPr>
              <a:t> </a:t>
            </a:r>
            <a:r>
              <a:rPr sz="1600" spc="-10" dirty="0">
                <a:solidFill>
                  <a:schemeClr val="tx1"/>
                </a:solidFill>
              </a:rPr>
              <a:t>or</a:t>
            </a:r>
            <a:r>
              <a:rPr sz="1600" spc="-20" dirty="0">
                <a:solidFill>
                  <a:schemeClr val="tx1"/>
                </a:solidFill>
              </a:rPr>
              <a:t> </a:t>
            </a:r>
            <a:r>
              <a:rPr sz="1600" spc="5" dirty="0">
                <a:solidFill>
                  <a:schemeClr val="tx1"/>
                </a:solidFill>
              </a:rPr>
              <a:t>else</a:t>
            </a:r>
            <a:r>
              <a:rPr sz="1600" spc="-165" dirty="0">
                <a:solidFill>
                  <a:schemeClr val="tx1"/>
                </a:solidFill>
              </a:rPr>
              <a:t> </a:t>
            </a:r>
            <a:r>
              <a:rPr sz="1600" spc="-5" dirty="0">
                <a:solidFill>
                  <a:schemeClr val="tx1"/>
                </a:solidFill>
              </a:rPr>
              <a:t>pay</a:t>
            </a:r>
            <a:r>
              <a:rPr sz="1600" spc="-85" dirty="0">
                <a:solidFill>
                  <a:schemeClr val="tx1"/>
                </a:solidFill>
              </a:rPr>
              <a:t> </a:t>
            </a:r>
            <a:r>
              <a:rPr sz="1600" spc="-10" dirty="0">
                <a:solidFill>
                  <a:schemeClr val="tx1"/>
                </a:solidFill>
              </a:rPr>
              <a:t>a</a:t>
            </a:r>
            <a:r>
              <a:rPr sz="1600" spc="-85" dirty="0">
                <a:solidFill>
                  <a:schemeClr val="tx1"/>
                </a:solidFill>
              </a:rPr>
              <a:t> </a:t>
            </a:r>
            <a:r>
              <a:rPr sz="1600" spc="-5" dirty="0">
                <a:solidFill>
                  <a:schemeClr val="tx1"/>
                </a:solidFill>
              </a:rPr>
              <a:t>penalty:</a:t>
            </a:r>
          </a:p>
          <a:p>
            <a:pPr marL="838200" marR="129539" indent="-284480">
              <a:lnSpc>
                <a:spcPct val="100000"/>
              </a:lnSpc>
              <a:spcBef>
                <a:spcPts val="285"/>
              </a:spcBef>
            </a:pPr>
            <a:r>
              <a:rPr sz="1600" spc="-5" dirty="0" smtClean="0">
                <a:solidFill>
                  <a:schemeClr val="tx1"/>
                </a:solidFill>
              </a:rPr>
              <a:t>$2,320 </a:t>
            </a:r>
            <a:r>
              <a:rPr sz="1600" spc="-15" dirty="0" smtClean="0">
                <a:solidFill>
                  <a:schemeClr val="tx1"/>
                </a:solidFill>
              </a:rPr>
              <a:t>per </a:t>
            </a:r>
            <a:r>
              <a:rPr sz="1600" spc="-10" dirty="0">
                <a:solidFill>
                  <a:schemeClr val="tx1"/>
                </a:solidFill>
              </a:rPr>
              <a:t>year </a:t>
            </a:r>
            <a:r>
              <a:rPr sz="1600" spc="-10" dirty="0" smtClean="0">
                <a:solidFill>
                  <a:schemeClr val="tx1"/>
                </a:solidFill>
              </a:rPr>
              <a:t>(in 2018) </a:t>
            </a:r>
            <a:r>
              <a:rPr sz="1600" spc="-15" dirty="0" smtClean="0">
                <a:solidFill>
                  <a:schemeClr val="tx1"/>
                </a:solidFill>
              </a:rPr>
              <a:t>per </a:t>
            </a:r>
            <a:r>
              <a:rPr sz="1600" spc="-10" dirty="0">
                <a:solidFill>
                  <a:schemeClr val="tx1"/>
                </a:solidFill>
              </a:rPr>
              <a:t>full </a:t>
            </a:r>
            <a:r>
              <a:rPr sz="1600" spc="-25" dirty="0">
                <a:solidFill>
                  <a:schemeClr val="tx1"/>
                </a:solidFill>
              </a:rPr>
              <a:t>time employee </a:t>
            </a:r>
            <a:r>
              <a:rPr sz="1600" dirty="0">
                <a:solidFill>
                  <a:schemeClr val="tx1"/>
                </a:solidFill>
              </a:rPr>
              <a:t>for </a:t>
            </a:r>
            <a:r>
              <a:rPr sz="1600" spc="-20" dirty="0">
                <a:solidFill>
                  <a:schemeClr val="tx1"/>
                </a:solidFill>
              </a:rPr>
              <a:t>failing </a:t>
            </a:r>
            <a:r>
              <a:rPr sz="1600" spc="5" dirty="0">
                <a:solidFill>
                  <a:schemeClr val="tx1"/>
                </a:solidFill>
              </a:rPr>
              <a:t>to </a:t>
            </a:r>
            <a:r>
              <a:rPr sz="1600" dirty="0">
                <a:solidFill>
                  <a:schemeClr val="tx1"/>
                </a:solidFill>
              </a:rPr>
              <a:t>offer </a:t>
            </a:r>
            <a:r>
              <a:rPr sz="1600" spc="-10" dirty="0">
                <a:solidFill>
                  <a:schemeClr val="tx1"/>
                </a:solidFill>
              </a:rPr>
              <a:t>coverage </a:t>
            </a:r>
            <a:r>
              <a:rPr sz="1600" spc="-15" dirty="0">
                <a:solidFill>
                  <a:schemeClr val="tx1"/>
                </a:solidFill>
              </a:rPr>
              <a:t>at  </a:t>
            </a:r>
            <a:r>
              <a:rPr sz="1600" spc="-25" dirty="0">
                <a:solidFill>
                  <a:schemeClr val="tx1"/>
                </a:solidFill>
              </a:rPr>
              <a:t>all;</a:t>
            </a:r>
            <a:r>
              <a:rPr sz="1600" spc="35" dirty="0">
                <a:solidFill>
                  <a:schemeClr val="tx1"/>
                </a:solidFill>
              </a:rPr>
              <a:t> </a:t>
            </a:r>
            <a:r>
              <a:rPr sz="1600" spc="-10" dirty="0">
                <a:solidFill>
                  <a:schemeClr val="tx1"/>
                </a:solidFill>
              </a:rPr>
              <a:t>or</a:t>
            </a:r>
            <a:endParaRPr sz="1600" dirty="0">
              <a:solidFill>
                <a:schemeClr val="tx1"/>
              </a:solidFill>
              <a:latin typeface="Arial"/>
              <a:cs typeface="Arial"/>
            </a:endParaRPr>
          </a:p>
          <a:p>
            <a:pPr marL="838200" marR="278130" indent="-284480">
              <a:lnSpc>
                <a:spcPct val="100000"/>
              </a:lnSpc>
              <a:spcBef>
                <a:spcPts val="400"/>
              </a:spcBef>
            </a:pPr>
            <a:r>
              <a:rPr sz="1600" spc="-5" dirty="0" smtClean="0">
                <a:solidFill>
                  <a:schemeClr val="tx1"/>
                </a:solidFill>
              </a:rPr>
              <a:t>$3,480 </a:t>
            </a:r>
            <a:r>
              <a:rPr sz="1600" spc="-15" dirty="0" smtClean="0">
                <a:solidFill>
                  <a:schemeClr val="tx1"/>
                </a:solidFill>
              </a:rPr>
              <a:t>per </a:t>
            </a:r>
            <a:r>
              <a:rPr sz="1600" spc="-10" dirty="0">
                <a:solidFill>
                  <a:schemeClr val="tx1"/>
                </a:solidFill>
              </a:rPr>
              <a:t>year </a:t>
            </a:r>
            <a:r>
              <a:rPr sz="1600" spc="-10" dirty="0" smtClean="0">
                <a:solidFill>
                  <a:schemeClr val="tx1"/>
                </a:solidFill>
              </a:rPr>
              <a:t>(in 2018) </a:t>
            </a:r>
            <a:r>
              <a:rPr sz="1600" dirty="0" smtClean="0">
                <a:solidFill>
                  <a:schemeClr val="tx1"/>
                </a:solidFill>
              </a:rPr>
              <a:t>for </a:t>
            </a:r>
            <a:r>
              <a:rPr sz="1600" spc="-10" dirty="0">
                <a:solidFill>
                  <a:schemeClr val="tx1"/>
                </a:solidFill>
              </a:rPr>
              <a:t>each </a:t>
            </a:r>
            <a:r>
              <a:rPr sz="1600" spc="-25" dirty="0">
                <a:solidFill>
                  <a:schemeClr val="tx1"/>
                </a:solidFill>
              </a:rPr>
              <a:t>employee who </a:t>
            </a:r>
            <a:r>
              <a:rPr sz="1600" spc="-20" dirty="0">
                <a:solidFill>
                  <a:schemeClr val="tx1"/>
                </a:solidFill>
              </a:rPr>
              <a:t>was </a:t>
            </a:r>
            <a:r>
              <a:rPr sz="1600" spc="-15" dirty="0">
                <a:solidFill>
                  <a:schemeClr val="tx1"/>
                </a:solidFill>
              </a:rPr>
              <a:t>not </a:t>
            </a:r>
            <a:r>
              <a:rPr sz="1600" dirty="0">
                <a:solidFill>
                  <a:schemeClr val="tx1"/>
                </a:solidFill>
              </a:rPr>
              <a:t>offered </a:t>
            </a:r>
            <a:r>
              <a:rPr sz="1600" spc="-10" dirty="0">
                <a:solidFill>
                  <a:schemeClr val="tx1"/>
                </a:solidFill>
              </a:rPr>
              <a:t>affordable  coverage and </a:t>
            </a:r>
            <a:r>
              <a:rPr sz="1600" spc="-20" dirty="0">
                <a:solidFill>
                  <a:schemeClr val="tx1"/>
                </a:solidFill>
              </a:rPr>
              <a:t>went </a:t>
            </a:r>
            <a:r>
              <a:rPr sz="1600" spc="-10" dirty="0">
                <a:solidFill>
                  <a:schemeClr val="tx1"/>
                </a:solidFill>
              </a:rPr>
              <a:t>on </a:t>
            </a:r>
            <a:r>
              <a:rPr sz="1600" spc="5" dirty="0">
                <a:solidFill>
                  <a:schemeClr val="tx1"/>
                </a:solidFill>
              </a:rPr>
              <a:t>to </a:t>
            </a:r>
            <a:r>
              <a:rPr sz="1600" spc="-15" dirty="0">
                <a:solidFill>
                  <a:schemeClr val="tx1"/>
                </a:solidFill>
              </a:rPr>
              <a:t>purchase </a:t>
            </a:r>
            <a:r>
              <a:rPr sz="1600" spc="-5" dirty="0">
                <a:solidFill>
                  <a:schemeClr val="tx1"/>
                </a:solidFill>
              </a:rPr>
              <a:t>a </a:t>
            </a:r>
            <a:r>
              <a:rPr sz="1600" spc="-20" dirty="0">
                <a:solidFill>
                  <a:schemeClr val="tx1"/>
                </a:solidFill>
              </a:rPr>
              <a:t>subsidized </a:t>
            </a:r>
            <a:r>
              <a:rPr sz="1600" spc="-25" dirty="0">
                <a:solidFill>
                  <a:schemeClr val="tx1"/>
                </a:solidFill>
              </a:rPr>
              <a:t>policy </a:t>
            </a:r>
            <a:r>
              <a:rPr sz="1600" spc="-10" dirty="0">
                <a:solidFill>
                  <a:schemeClr val="tx1"/>
                </a:solidFill>
              </a:rPr>
              <a:t>through </a:t>
            </a:r>
            <a:r>
              <a:rPr sz="1600" spc="-5" dirty="0">
                <a:solidFill>
                  <a:schemeClr val="tx1"/>
                </a:solidFill>
              </a:rPr>
              <a:t>the  </a:t>
            </a:r>
            <a:r>
              <a:rPr sz="1600" spc="-10" dirty="0">
                <a:solidFill>
                  <a:schemeClr val="tx1"/>
                </a:solidFill>
              </a:rPr>
              <a:t>Marketplace</a:t>
            </a:r>
            <a:r>
              <a:rPr sz="1600" spc="-15" dirty="0">
                <a:solidFill>
                  <a:schemeClr val="tx1"/>
                </a:solidFill>
              </a:rPr>
              <a:t> </a:t>
            </a:r>
            <a:r>
              <a:rPr sz="1600" spc="-10" dirty="0">
                <a:solidFill>
                  <a:schemeClr val="tx1"/>
                </a:solidFill>
              </a:rPr>
              <a:t>(exchange)</a:t>
            </a:r>
            <a:endParaRPr sz="1600" dirty="0">
              <a:solidFill>
                <a:schemeClr val="tx1"/>
              </a:solidFill>
              <a:latin typeface="Arial"/>
              <a:cs typeface="Arial"/>
            </a:endParaRPr>
          </a:p>
        </p:txBody>
      </p:sp>
    </p:spTree>
    <p:extLst>
      <p:ext uri="{BB962C8B-B14F-4D97-AF65-F5344CB8AC3E}">
        <p14:creationId xmlns:p14="http://schemas.microsoft.com/office/powerpoint/2010/main" val="41438801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43200" y="510540"/>
            <a:ext cx="3733800" cy="566822"/>
          </a:xfrm>
          <a:prstGeom prst="rect">
            <a:avLst/>
          </a:prstGeom>
        </p:spPr>
        <p:txBody>
          <a:bodyPr vert="horz" wrap="square" lIns="0" tIns="12700" rIns="0" bIns="0" rtlCol="0">
            <a:spAutoFit/>
          </a:bodyPr>
          <a:lstStyle/>
          <a:p>
            <a:pPr marL="12700">
              <a:lnSpc>
                <a:spcPct val="100000"/>
              </a:lnSpc>
              <a:spcBef>
                <a:spcPts val="100"/>
              </a:spcBef>
            </a:pPr>
            <a:r>
              <a:rPr sz="3600" spc="-80" dirty="0">
                <a:solidFill>
                  <a:schemeClr val="tx1"/>
                </a:solidFill>
              </a:rPr>
              <a:t>ACA’s</a:t>
            </a:r>
            <a:r>
              <a:rPr sz="3600" spc="325" dirty="0">
                <a:solidFill>
                  <a:schemeClr val="tx1"/>
                </a:solidFill>
              </a:rPr>
              <a:t> </a:t>
            </a:r>
            <a:r>
              <a:rPr sz="3600" spc="-40" dirty="0">
                <a:solidFill>
                  <a:schemeClr val="tx1"/>
                </a:solidFill>
              </a:rPr>
              <a:t>Results</a:t>
            </a:r>
            <a:endParaRPr sz="3600" dirty="0">
              <a:solidFill>
                <a:schemeClr val="tx1"/>
              </a:solidFill>
            </a:endParaRPr>
          </a:p>
        </p:txBody>
      </p:sp>
      <p:sp>
        <p:nvSpPr>
          <p:cNvPr id="3" name="object 3"/>
          <p:cNvSpPr txBox="1"/>
          <p:nvPr/>
        </p:nvSpPr>
        <p:spPr>
          <a:xfrm>
            <a:off x="688340" y="1089660"/>
            <a:ext cx="7520940" cy="4964179"/>
          </a:xfrm>
          <a:prstGeom prst="rect">
            <a:avLst/>
          </a:prstGeom>
        </p:spPr>
        <p:txBody>
          <a:bodyPr vert="horz" wrap="square" lIns="0" tIns="26670" rIns="0" bIns="0" rtlCol="0">
            <a:spAutoFit/>
          </a:bodyPr>
          <a:lstStyle/>
          <a:p>
            <a:pPr marL="245745" marR="146685" indent="-233679">
              <a:lnSpc>
                <a:spcPts val="2160"/>
              </a:lnSpc>
              <a:spcBef>
                <a:spcPts val="210"/>
              </a:spcBef>
            </a:pPr>
            <a:r>
              <a:rPr sz="1800" spc="10" dirty="0">
                <a:solidFill>
                  <a:srgbClr val="C00000"/>
                </a:solidFill>
                <a:latin typeface="Arial"/>
                <a:cs typeface="Arial"/>
              </a:rPr>
              <a:t>▼</a:t>
            </a:r>
            <a:r>
              <a:rPr sz="1800" b="1" spc="10" dirty="0">
                <a:latin typeface="Arial"/>
                <a:cs typeface="Arial"/>
              </a:rPr>
              <a:t>Only </a:t>
            </a:r>
            <a:r>
              <a:rPr sz="1800" b="1" spc="0" dirty="0">
                <a:latin typeface="Arial"/>
                <a:cs typeface="Arial"/>
              </a:rPr>
              <a:t>about </a:t>
            </a:r>
            <a:r>
              <a:rPr sz="1800" b="1" spc="-5" dirty="0">
                <a:latin typeface="Arial"/>
                <a:cs typeface="Arial"/>
              </a:rPr>
              <a:t>10% </a:t>
            </a:r>
            <a:r>
              <a:rPr sz="1800" b="1" spc="-10" dirty="0">
                <a:latin typeface="Arial"/>
                <a:cs typeface="Arial"/>
              </a:rPr>
              <a:t>of </a:t>
            </a:r>
            <a:r>
              <a:rPr sz="1800" b="1" spc="-5" dirty="0">
                <a:latin typeface="Arial"/>
                <a:cs typeface="Arial"/>
              </a:rPr>
              <a:t>previously </a:t>
            </a:r>
            <a:r>
              <a:rPr sz="1800" b="1" dirty="0">
                <a:latin typeface="Arial"/>
                <a:cs typeface="Arial"/>
              </a:rPr>
              <a:t>uninsured </a:t>
            </a:r>
            <a:r>
              <a:rPr sz="1800" b="1" spc="0" dirty="0">
                <a:latin typeface="Arial"/>
                <a:cs typeface="Arial"/>
              </a:rPr>
              <a:t>adults </a:t>
            </a:r>
            <a:r>
              <a:rPr sz="1800" b="1" spc="-5" dirty="0">
                <a:latin typeface="Arial"/>
                <a:cs typeface="Arial"/>
              </a:rPr>
              <a:t>are </a:t>
            </a:r>
            <a:r>
              <a:rPr sz="1800" b="1" spc="-30" dirty="0">
                <a:latin typeface="Arial"/>
                <a:cs typeface="Arial"/>
              </a:rPr>
              <a:t>new buyers </a:t>
            </a:r>
            <a:r>
              <a:rPr sz="1800" b="1" spc="-10" dirty="0">
                <a:latin typeface="Arial"/>
                <a:cs typeface="Arial"/>
              </a:rPr>
              <a:t>of  </a:t>
            </a:r>
            <a:r>
              <a:rPr sz="1800" b="1" spc="0" dirty="0">
                <a:latin typeface="Arial"/>
                <a:cs typeface="Arial"/>
              </a:rPr>
              <a:t>health</a:t>
            </a:r>
            <a:r>
              <a:rPr sz="1800" b="1" spc="-210" dirty="0">
                <a:latin typeface="Arial"/>
                <a:cs typeface="Arial"/>
              </a:rPr>
              <a:t> </a:t>
            </a:r>
            <a:r>
              <a:rPr sz="1800" b="1" spc="-10" dirty="0">
                <a:latin typeface="Arial"/>
                <a:cs typeface="Arial"/>
              </a:rPr>
              <a:t>insurance</a:t>
            </a:r>
            <a:endParaRPr sz="1800" dirty="0">
              <a:latin typeface="Arial"/>
              <a:cs typeface="Arial"/>
            </a:endParaRPr>
          </a:p>
          <a:p>
            <a:pPr marL="469900">
              <a:lnSpc>
                <a:spcPct val="100000"/>
              </a:lnSpc>
              <a:spcBef>
                <a:spcPts val="285"/>
              </a:spcBef>
            </a:pPr>
            <a:r>
              <a:rPr sz="1200" dirty="0">
                <a:solidFill>
                  <a:srgbClr val="808080"/>
                </a:solidFill>
                <a:latin typeface="Arial"/>
                <a:cs typeface="Arial"/>
              </a:rPr>
              <a:t>▼  </a:t>
            </a:r>
            <a:r>
              <a:rPr sz="1600" b="1" spc="-10" dirty="0">
                <a:latin typeface="Arial"/>
                <a:cs typeface="Arial"/>
              </a:rPr>
              <a:t>Who </a:t>
            </a:r>
            <a:r>
              <a:rPr sz="1600" b="1" spc="-5" dirty="0">
                <a:latin typeface="Arial"/>
                <a:cs typeface="Arial"/>
              </a:rPr>
              <a:t>are</a:t>
            </a:r>
            <a:r>
              <a:rPr sz="1600" b="1" spc="100" dirty="0">
                <a:latin typeface="Arial"/>
                <a:cs typeface="Arial"/>
              </a:rPr>
              <a:t> </a:t>
            </a:r>
            <a:r>
              <a:rPr sz="1600" b="1" spc="-5" dirty="0">
                <a:latin typeface="Arial"/>
                <a:cs typeface="Arial"/>
              </a:rPr>
              <a:t>they?</a:t>
            </a:r>
            <a:endParaRPr sz="1600" dirty="0">
              <a:latin typeface="Arial"/>
              <a:cs typeface="Arial"/>
            </a:endParaRPr>
          </a:p>
          <a:p>
            <a:pPr>
              <a:lnSpc>
                <a:spcPct val="100000"/>
              </a:lnSpc>
              <a:spcBef>
                <a:spcPts val="55"/>
              </a:spcBef>
            </a:pPr>
            <a:endParaRPr sz="2350" dirty="0">
              <a:latin typeface="Times New Roman"/>
              <a:cs typeface="Times New Roman"/>
            </a:endParaRPr>
          </a:p>
          <a:p>
            <a:pPr marL="12700">
              <a:lnSpc>
                <a:spcPct val="100000"/>
              </a:lnSpc>
            </a:pPr>
            <a:r>
              <a:rPr sz="1800" spc="40" dirty="0">
                <a:solidFill>
                  <a:srgbClr val="C00000"/>
                </a:solidFill>
                <a:latin typeface="Arial"/>
                <a:cs typeface="Arial"/>
              </a:rPr>
              <a:t>▼</a:t>
            </a:r>
            <a:r>
              <a:rPr sz="1800" b="1" spc="40" dirty="0" err="1" smtClean="0">
                <a:latin typeface="Arial"/>
                <a:cs typeface="Arial"/>
              </a:rPr>
              <a:t>Majorityof</a:t>
            </a:r>
            <a:r>
              <a:rPr lang="en-US" sz="1800" b="1" spc="30" dirty="0">
                <a:latin typeface="Arial"/>
                <a:cs typeface="Arial"/>
              </a:rPr>
              <a:t> </a:t>
            </a:r>
            <a:r>
              <a:rPr sz="1800" b="1" spc="25" dirty="0" smtClean="0">
                <a:latin typeface="Arial"/>
                <a:cs typeface="Arial"/>
              </a:rPr>
              <a:t>states</a:t>
            </a:r>
            <a:r>
              <a:rPr sz="1800" b="1" spc="-145" dirty="0" smtClean="0">
                <a:latin typeface="Arial"/>
                <a:cs typeface="Arial"/>
              </a:rPr>
              <a:t> </a:t>
            </a:r>
            <a:r>
              <a:rPr sz="1800" b="1" spc="40" dirty="0">
                <a:latin typeface="Arial"/>
                <a:cs typeface="Arial"/>
              </a:rPr>
              <a:t>have</a:t>
            </a:r>
            <a:r>
              <a:rPr sz="1800" b="1" spc="-65" dirty="0">
                <a:latin typeface="Arial"/>
                <a:cs typeface="Arial"/>
              </a:rPr>
              <a:t> </a:t>
            </a:r>
            <a:r>
              <a:rPr sz="1800" b="1" spc="0" dirty="0">
                <a:latin typeface="Arial"/>
                <a:cs typeface="Arial"/>
              </a:rPr>
              <a:t>defaulted</a:t>
            </a:r>
            <a:r>
              <a:rPr sz="1800" b="1" spc="-170" dirty="0">
                <a:latin typeface="Arial"/>
                <a:cs typeface="Arial"/>
              </a:rPr>
              <a:t> </a:t>
            </a:r>
            <a:r>
              <a:rPr sz="1800" b="1" spc="25" dirty="0">
                <a:latin typeface="Arial"/>
                <a:cs typeface="Arial"/>
              </a:rPr>
              <a:t>to</a:t>
            </a:r>
            <a:r>
              <a:rPr sz="1800" b="1" spc="-170" dirty="0">
                <a:latin typeface="Arial"/>
                <a:cs typeface="Arial"/>
              </a:rPr>
              <a:t> </a:t>
            </a:r>
            <a:r>
              <a:rPr sz="1800" b="1" spc="15" dirty="0">
                <a:latin typeface="Arial"/>
                <a:cs typeface="Arial"/>
              </a:rPr>
              <a:t>federally</a:t>
            </a:r>
            <a:r>
              <a:rPr sz="1800" b="1" spc="-229" dirty="0">
                <a:latin typeface="Arial"/>
                <a:cs typeface="Arial"/>
              </a:rPr>
              <a:t> </a:t>
            </a:r>
            <a:r>
              <a:rPr sz="1800" b="1" spc="15" dirty="0">
                <a:latin typeface="Arial"/>
                <a:cs typeface="Arial"/>
              </a:rPr>
              <a:t>facilitate</a:t>
            </a:r>
            <a:r>
              <a:rPr sz="1800" b="1" spc="-65" dirty="0">
                <a:latin typeface="Arial"/>
                <a:cs typeface="Arial"/>
              </a:rPr>
              <a:t> </a:t>
            </a:r>
            <a:r>
              <a:rPr sz="1800" b="1" dirty="0">
                <a:latin typeface="Arial"/>
                <a:cs typeface="Arial"/>
              </a:rPr>
              <a:t>Marketplace</a:t>
            </a:r>
            <a:endParaRPr sz="1800" dirty="0">
              <a:latin typeface="Arial"/>
              <a:cs typeface="Arial"/>
            </a:endParaRPr>
          </a:p>
          <a:p>
            <a:pPr marL="469900">
              <a:lnSpc>
                <a:spcPct val="100000"/>
              </a:lnSpc>
              <a:spcBef>
                <a:spcPts val="355"/>
              </a:spcBef>
            </a:pPr>
            <a:r>
              <a:rPr sz="1200" dirty="0">
                <a:solidFill>
                  <a:srgbClr val="808080"/>
                </a:solidFill>
                <a:latin typeface="Arial"/>
                <a:cs typeface="Arial"/>
              </a:rPr>
              <a:t>▼  </a:t>
            </a:r>
            <a:r>
              <a:rPr sz="1600" b="1" spc="-25" dirty="0">
                <a:latin typeface="Arial"/>
                <a:cs typeface="Arial"/>
              </a:rPr>
              <a:t>Limited</a:t>
            </a:r>
            <a:r>
              <a:rPr sz="1600" b="1" spc="225" dirty="0">
                <a:latin typeface="Arial"/>
                <a:cs typeface="Arial"/>
              </a:rPr>
              <a:t> </a:t>
            </a:r>
            <a:r>
              <a:rPr sz="1600" b="1" spc="-20" dirty="0">
                <a:latin typeface="Arial"/>
                <a:cs typeface="Arial"/>
              </a:rPr>
              <a:t>options</a:t>
            </a:r>
            <a:endParaRPr sz="1600" dirty="0">
              <a:latin typeface="Arial"/>
              <a:cs typeface="Arial"/>
            </a:endParaRPr>
          </a:p>
          <a:p>
            <a:pPr marL="469900">
              <a:lnSpc>
                <a:spcPct val="100000"/>
              </a:lnSpc>
              <a:spcBef>
                <a:spcPts val="395"/>
              </a:spcBef>
            </a:pPr>
            <a:r>
              <a:rPr sz="1200" dirty="0">
                <a:solidFill>
                  <a:srgbClr val="808080"/>
                </a:solidFill>
                <a:latin typeface="Arial"/>
                <a:cs typeface="Arial"/>
              </a:rPr>
              <a:t>▼   </a:t>
            </a:r>
            <a:r>
              <a:rPr sz="1600" b="1" spc="-15" dirty="0">
                <a:latin typeface="Arial"/>
                <a:cs typeface="Arial"/>
              </a:rPr>
              <a:t>Coverage </a:t>
            </a:r>
            <a:r>
              <a:rPr sz="1600" b="1" spc="-25" dirty="0">
                <a:latin typeface="Arial"/>
                <a:cs typeface="Arial"/>
              </a:rPr>
              <a:t>is </a:t>
            </a:r>
            <a:r>
              <a:rPr sz="1600" b="1" spc="-20" dirty="0">
                <a:latin typeface="Arial"/>
                <a:cs typeface="Arial"/>
              </a:rPr>
              <a:t>expensive  </a:t>
            </a:r>
            <a:r>
              <a:rPr sz="1600" b="1" spc="-10" dirty="0">
                <a:latin typeface="Arial"/>
                <a:cs typeface="Arial"/>
              </a:rPr>
              <a:t>or </a:t>
            </a:r>
            <a:r>
              <a:rPr sz="1600" b="1" spc="-15" dirty="0">
                <a:latin typeface="Arial"/>
                <a:cs typeface="Arial"/>
              </a:rPr>
              <a:t>provides little </a:t>
            </a:r>
            <a:r>
              <a:rPr sz="1600" b="1" spc="-30" dirty="0">
                <a:latin typeface="Arial"/>
                <a:cs typeface="Arial"/>
              </a:rPr>
              <a:t>immediate</a:t>
            </a:r>
            <a:r>
              <a:rPr sz="1600" b="1" spc="185" dirty="0">
                <a:latin typeface="Arial"/>
                <a:cs typeface="Arial"/>
              </a:rPr>
              <a:t> </a:t>
            </a:r>
            <a:r>
              <a:rPr sz="1600" b="1" spc="-15" dirty="0">
                <a:latin typeface="Arial"/>
                <a:cs typeface="Arial"/>
              </a:rPr>
              <a:t>benefit</a:t>
            </a:r>
            <a:endParaRPr sz="1600" dirty="0">
              <a:latin typeface="Arial"/>
              <a:cs typeface="Arial"/>
            </a:endParaRPr>
          </a:p>
          <a:p>
            <a:pPr marL="469900">
              <a:lnSpc>
                <a:spcPct val="100000"/>
              </a:lnSpc>
              <a:spcBef>
                <a:spcPts val="395"/>
              </a:spcBef>
            </a:pPr>
            <a:r>
              <a:rPr sz="1200" dirty="0">
                <a:solidFill>
                  <a:srgbClr val="808080"/>
                </a:solidFill>
                <a:latin typeface="Arial"/>
                <a:cs typeface="Arial"/>
              </a:rPr>
              <a:t>▼  </a:t>
            </a:r>
            <a:r>
              <a:rPr sz="1600" b="1" spc="-25" dirty="0">
                <a:latin typeface="Arial"/>
                <a:cs typeface="Arial"/>
              </a:rPr>
              <a:t>Dealing  </a:t>
            </a:r>
            <a:r>
              <a:rPr sz="1600" b="1" spc="-20" dirty="0">
                <a:latin typeface="Arial"/>
                <a:cs typeface="Arial"/>
              </a:rPr>
              <a:t>with government  </a:t>
            </a:r>
            <a:r>
              <a:rPr sz="1600" b="1" spc="-25" dirty="0">
                <a:latin typeface="Arial"/>
                <a:cs typeface="Arial"/>
              </a:rPr>
              <a:t>is</a:t>
            </a:r>
            <a:r>
              <a:rPr sz="1600" b="1" spc="-229" dirty="0">
                <a:latin typeface="Arial"/>
                <a:cs typeface="Arial"/>
              </a:rPr>
              <a:t> </a:t>
            </a:r>
            <a:r>
              <a:rPr sz="1600" b="1" spc="-20" dirty="0">
                <a:latin typeface="Arial"/>
                <a:cs typeface="Arial"/>
              </a:rPr>
              <a:t>burdensome</a:t>
            </a:r>
            <a:endParaRPr sz="1600" dirty="0">
              <a:latin typeface="Arial"/>
              <a:cs typeface="Arial"/>
            </a:endParaRPr>
          </a:p>
          <a:p>
            <a:pPr>
              <a:lnSpc>
                <a:spcPct val="100000"/>
              </a:lnSpc>
              <a:spcBef>
                <a:spcPts val="30"/>
              </a:spcBef>
            </a:pPr>
            <a:endParaRPr sz="2300" dirty="0">
              <a:latin typeface="Times New Roman"/>
              <a:cs typeface="Times New Roman"/>
            </a:endParaRPr>
          </a:p>
          <a:p>
            <a:pPr marL="12700">
              <a:lnSpc>
                <a:spcPct val="100000"/>
              </a:lnSpc>
            </a:pPr>
            <a:r>
              <a:rPr sz="1800" spc="40" dirty="0">
                <a:solidFill>
                  <a:srgbClr val="C00000"/>
                </a:solidFill>
                <a:latin typeface="Arial"/>
                <a:cs typeface="Arial"/>
              </a:rPr>
              <a:t>▼</a:t>
            </a:r>
            <a:r>
              <a:rPr sz="1800" b="1" spc="40" dirty="0">
                <a:latin typeface="Arial"/>
                <a:cs typeface="Arial"/>
              </a:rPr>
              <a:t>Majorityof</a:t>
            </a:r>
            <a:r>
              <a:rPr sz="1800" b="1" spc="15" dirty="0">
                <a:latin typeface="Arial"/>
                <a:cs typeface="Arial"/>
              </a:rPr>
              <a:t> </a:t>
            </a:r>
            <a:r>
              <a:rPr sz="1800" b="1" spc="25" dirty="0">
                <a:latin typeface="Arial"/>
                <a:cs typeface="Arial"/>
              </a:rPr>
              <a:t>states</a:t>
            </a:r>
            <a:r>
              <a:rPr sz="1800" b="1" spc="-155" dirty="0">
                <a:latin typeface="Arial"/>
                <a:cs typeface="Arial"/>
              </a:rPr>
              <a:t> </a:t>
            </a:r>
            <a:r>
              <a:rPr sz="1800" b="1" spc="40" dirty="0">
                <a:latin typeface="Arial"/>
                <a:cs typeface="Arial"/>
              </a:rPr>
              <a:t>have</a:t>
            </a:r>
            <a:r>
              <a:rPr sz="1800" b="1" spc="-75" dirty="0">
                <a:latin typeface="Arial"/>
                <a:cs typeface="Arial"/>
              </a:rPr>
              <a:t> </a:t>
            </a:r>
            <a:r>
              <a:rPr sz="1800" b="1" spc="10" dirty="0">
                <a:latin typeface="Arial"/>
                <a:cs typeface="Arial"/>
              </a:rPr>
              <a:t>not</a:t>
            </a:r>
            <a:r>
              <a:rPr sz="1800" b="1" spc="-145" dirty="0">
                <a:latin typeface="Arial"/>
                <a:cs typeface="Arial"/>
              </a:rPr>
              <a:t> </a:t>
            </a:r>
            <a:r>
              <a:rPr sz="1800" b="1" spc="10" dirty="0">
                <a:latin typeface="Arial"/>
                <a:cs typeface="Arial"/>
              </a:rPr>
              <a:t>expanded</a:t>
            </a:r>
            <a:r>
              <a:rPr sz="1800" b="1" spc="-175" dirty="0">
                <a:latin typeface="Arial"/>
                <a:cs typeface="Arial"/>
              </a:rPr>
              <a:t> </a:t>
            </a:r>
            <a:r>
              <a:rPr sz="1800" b="1" spc="15" dirty="0">
                <a:latin typeface="Arial"/>
                <a:cs typeface="Arial"/>
              </a:rPr>
              <a:t>Medicaid</a:t>
            </a:r>
            <a:r>
              <a:rPr sz="1800" b="1" spc="-95" dirty="0">
                <a:latin typeface="Arial"/>
                <a:cs typeface="Arial"/>
              </a:rPr>
              <a:t> </a:t>
            </a:r>
            <a:r>
              <a:rPr sz="1800" b="1" spc="25" dirty="0">
                <a:latin typeface="Arial"/>
                <a:cs typeface="Arial"/>
              </a:rPr>
              <a:t>as</a:t>
            </a:r>
            <a:r>
              <a:rPr sz="1800" b="1" spc="-240" dirty="0">
                <a:latin typeface="Arial"/>
                <a:cs typeface="Arial"/>
              </a:rPr>
              <a:t> </a:t>
            </a:r>
            <a:r>
              <a:rPr sz="1800" b="1" spc="40" dirty="0">
                <a:latin typeface="Arial"/>
                <a:cs typeface="Arial"/>
              </a:rPr>
              <a:t>ACA</a:t>
            </a:r>
            <a:r>
              <a:rPr sz="1800" b="1" spc="-225" dirty="0">
                <a:latin typeface="Arial"/>
                <a:cs typeface="Arial"/>
              </a:rPr>
              <a:t> </a:t>
            </a:r>
            <a:r>
              <a:rPr sz="1800" b="1" spc="15" dirty="0">
                <a:latin typeface="Arial"/>
                <a:cs typeface="Arial"/>
              </a:rPr>
              <a:t>intended</a:t>
            </a:r>
            <a:endParaRPr sz="1800" dirty="0">
              <a:latin typeface="Arial"/>
              <a:cs typeface="Arial"/>
            </a:endParaRPr>
          </a:p>
          <a:p>
            <a:pPr>
              <a:lnSpc>
                <a:spcPct val="100000"/>
              </a:lnSpc>
              <a:spcBef>
                <a:spcPts val="55"/>
              </a:spcBef>
            </a:pPr>
            <a:endParaRPr sz="2550" dirty="0">
              <a:latin typeface="Times New Roman"/>
              <a:cs typeface="Times New Roman"/>
            </a:endParaRPr>
          </a:p>
          <a:p>
            <a:pPr marL="246379" marR="5080" indent="-233679">
              <a:lnSpc>
                <a:spcPct val="100000"/>
              </a:lnSpc>
            </a:pPr>
            <a:r>
              <a:rPr sz="1800" spc="25" dirty="0">
                <a:solidFill>
                  <a:srgbClr val="C00000"/>
                </a:solidFill>
                <a:latin typeface="Arial"/>
                <a:cs typeface="Arial"/>
              </a:rPr>
              <a:t>▼</a:t>
            </a:r>
            <a:r>
              <a:rPr sz="1800" b="1" spc="25" dirty="0">
                <a:latin typeface="Arial"/>
                <a:cs typeface="Arial"/>
              </a:rPr>
              <a:t>The </a:t>
            </a:r>
            <a:r>
              <a:rPr sz="1800" b="1" spc="-20" dirty="0">
                <a:latin typeface="Arial"/>
                <a:cs typeface="Arial"/>
              </a:rPr>
              <a:t>small </a:t>
            </a:r>
            <a:r>
              <a:rPr sz="1800" b="1" spc="0" dirty="0">
                <a:latin typeface="Arial"/>
                <a:cs typeface="Arial"/>
              </a:rPr>
              <a:t>group health </a:t>
            </a:r>
            <a:r>
              <a:rPr sz="1800" b="1" spc="-10" dirty="0">
                <a:latin typeface="Arial"/>
                <a:cs typeface="Arial"/>
              </a:rPr>
              <a:t>insurance </a:t>
            </a:r>
            <a:r>
              <a:rPr sz="1800" b="1" spc="-25" dirty="0">
                <a:latin typeface="Arial"/>
                <a:cs typeface="Arial"/>
              </a:rPr>
              <a:t>market </a:t>
            </a:r>
            <a:r>
              <a:rPr sz="1800" b="1" spc="5" dirty="0">
                <a:latin typeface="Arial"/>
                <a:cs typeface="Arial"/>
              </a:rPr>
              <a:t>(under </a:t>
            </a:r>
            <a:r>
              <a:rPr sz="1800" b="1" dirty="0">
                <a:latin typeface="Arial"/>
                <a:cs typeface="Arial"/>
              </a:rPr>
              <a:t>100 </a:t>
            </a:r>
            <a:r>
              <a:rPr sz="1800" b="1" spc="-25" dirty="0">
                <a:latin typeface="Arial"/>
                <a:cs typeface="Arial"/>
              </a:rPr>
              <a:t>employees) </a:t>
            </a:r>
            <a:r>
              <a:rPr sz="1800" b="1" spc="10" dirty="0">
                <a:latin typeface="Arial"/>
                <a:cs typeface="Arial"/>
              </a:rPr>
              <a:t>is  </a:t>
            </a:r>
            <a:r>
              <a:rPr sz="1800" b="1" spc="50" dirty="0">
                <a:latin typeface="Arial"/>
                <a:cs typeface="Arial"/>
              </a:rPr>
              <a:t>now </a:t>
            </a:r>
            <a:r>
              <a:rPr sz="1800" b="1" spc="15" dirty="0">
                <a:latin typeface="Arial"/>
                <a:cs typeface="Arial"/>
              </a:rPr>
              <a:t>combined </a:t>
            </a:r>
            <a:r>
              <a:rPr sz="1800" b="1" spc="10" dirty="0">
                <a:latin typeface="Arial"/>
                <a:cs typeface="Arial"/>
              </a:rPr>
              <a:t>with </a:t>
            </a:r>
            <a:r>
              <a:rPr sz="1800" b="1" spc="50" dirty="0">
                <a:latin typeface="Arial"/>
                <a:cs typeface="Arial"/>
              </a:rPr>
              <a:t>the </a:t>
            </a:r>
            <a:r>
              <a:rPr sz="1800" b="1" spc="10" dirty="0">
                <a:latin typeface="Arial"/>
                <a:cs typeface="Arial"/>
              </a:rPr>
              <a:t>individual </a:t>
            </a:r>
            <a:r>
              <a:rPr sz="1800" b="1" spc="25" dirty="0">
                <a:latin typeface="Arial"/>
                <a:cs typeface="Arial"/>
              </a:rPr>
              <a:t>policy </a:t>
            </a:r>
            <a:r>
              <a:rPr sz="1800" b="1" spc="0" dirty="0">
                <a:latin typeface="Arial"/>
                <a:cs typeface="Arial"/>
              </a:rPr>
              <a:t>market </a:t>
            </a:r>
            <a:r>
              <a:rPr sz="1800" b="1" spc="15" dirty="0">
                <a:latin typeface="Arial"/>
                <a:cs typeface="Arial"/>
              </a:rPr>
              <a:t>for premium  </a:t>
            </a:r>
            <a:r>
              <a:rPr sz="1800" b="1" spc="25" dirty="0">
                <a:latin typeface="Arial"/>
                <a:cs typeface="Arial"/>
              </a:rPr>
              <a:t>pricing</a:t>
            </a:r>
            <a:r>
              <a:rPr sz="1800" b="1" spc="-240" dirty="0">
                <a:latin typeface="Arial"/>
                <a:cs typeface="Arial"/>
              </a:rPr>
              <a:t> </a:t>
            </a:r>
            <a:r>
              <a:rPr sz="1800" b="1" spc="15" dirty="0">
                <a:latin typeface="Arial"/>
                <a:cs typeface="Arial"/>
              </a:rPr>
              <a:t>purposes</a:t>
            </a:r>
            <a:endParaRPr sz="1800" dirty="0">
              <a:latin typeface="Arial"/>
              <a:cs typeface="Arial"/>
            </a:endParaRPr>
          </a:p>
          <a:p>
            <a:pPr>
              <a:lnSpc>
                <a:spcPct val="100000"/>
              </a:lnSpc>
              <a:spcBef>
                <a:spcPts val="45"/>
              </a:spcBef>
            </a:pPr>
            <a:endParaRPr sz="2600" dirty="0">
              <a:latin typeface="Times New Roman"/>
              <a:cs typeface="Times New Roman"/>
            </a:endParaRPr>
          </a:p>
          <a:p>
            <a:pPr marL="12700">
              <a:lnSpc>
                <a:spcPct val="100000"/>
              </a:lnSpc>
              <a:spcBef>
                <a:spcPts val="5"/>
              </a:spcBef>
            </a:pPr>
            <a:r>
              <a:rPr sz="1800" spc="5" dirty="0">
                <a:solidFill>
                  <a:srgbClr val="C00000"/>
                </a:solidFill>
                <a:latin typeface="Arial"/>
                <a:cs typeface="Arial"/>
              </a:rPr>
              <a:t>▼</a:t>
            </a:r>
            <a:r>
              <a:rPr sz="1800" b="1" spc="5" dirty="0">
                <a:latin typeface="Arial"/>
                <a:cs typeface="Arial"/>
              </a:rPr>
              <a:t>Premiums</a:t>
            </a:r>
            <a:r>
              <a:rPr sz="1800" b="1" spc="-80" dirty="0">
                <a:latin typeface="Arial"/>
                <a:cs typeface="Arial"/>
              </a:rPr>
              <a:t> </a:t>
            </a:r>
            <a:r>
              <a:rPr sz="1800" b="1" spc="40" dirty="0">
                <a:latin typeface="Arial"/>
                <a:cs typeface="Arial"/>
              </a:rPr>
              <a:t>have</a:t>
            </a:r>
            <a:r>
              <a:rPr sz="1800" b="1" spc="-160" dirty="0">
                <a:latin typeface="Arial"/>
                <a:cs typeface="Arial"/>
              </a:rPr>
              <a:t> </a:t>
            </a:r>
            <a:r>
              <a:rPr sz="1800" b="1" spc="10" dirty="0">
                <a:latin typeface="Arial"/>
                <a:cs typeface="Arial"/>
              </a:rPr>
              <a:t>skyrocketed</a:t>
            </a:r>
            <a:r>
              <a:rPr sz="1800" b="1" spc="-180" dirty="0">
                <a:latin typeface="Arial"/>
                <a:cs typeface="Arial"/>
              </a:rPr>
              <a:t> </a:t>
            </a:r>
            <a:r>
              <a:rPr sz="1800" b="1" spc="30" dirty="0">
                <a:latin typeface="Arial"/>
                <a:cs typeface="Arial"/>
              </a:rPr>
              <a:t>with</a:t>
            </a:r>
            <a:r>
              <a:rPr sz="1800" b="1" spc="-180" dirty="0">
                <a:latin typeface="Arial"/>
                <a:cs typeface="Arial"/>
              </a:rPr>
              <a:t> </a:t>
            </a:r>
            <a:r>
              <a:rPr sz="1800" b="1" spc="25" dirty="0">
                <a:latin typeface="Arial"/>
                <a:cs typeface="Arial"/>
              </a:rPr>
              <a:t>nothing</a:t>
            </a:r>
            <a:r>
              <a:rPr sz="1800" b="1" spc="-180" dirty="0">
                <a:latin typeface="Arial"/>
                <a:cs typeface="Arial"/>
              </a:rPr>
              <a:t> </a:t>
            </a:r>
            <a:r>
              <a:rPr sz="1800" b="1" spc="30" dirty="0">
                <a:latin typeface="Arial"/>
                <a:cs typeface="Arial"/>
              </a:rPr>
              <a:t>in</a:t>
            </a:r>
            <a:r>
              <a:rPr sz="1800" b="1" spc="-180" dirty="0">
                <a:latin typeface="Arial"/>
                <a:cs typeface="Arial"/>
              </a:rPr>
              <a:t> </a:t>
            </a:r>
            <a:r>
              <a:rPr sz="1800" b="1" spc="40" dirty="0">
                <a:latin typeface="Arial"/>
                <a:cs typeface="Arial"/>
              </a:rPr>
              <a:t>ACA</a:t>
            </a:r>
            <a:r>
              <a:rPr sz="1800" b="1" spc="-225" dirty="0">
                <a:latin typeface="Arial"/>
                <a:cs typeface="Arial"/>
              </a:rPr>
              <a:t> </a:t>
            </a:r>
            <a:r>
              <a:rPr sz="1800" b="1" spc="25" dirty="0">
                <a:latin typeface="Arial"/>
                <a:cs typeface="Arial"/>
              </a:rPr>
              <a:t>to</a:t>
            </a:r>
            <a:r>
              <a:rPr sz="1800" b="1" spc="-100" dirty="0">
                <a:latin typeface="Arial"/>
                <a:cs typeface="Arial"/>
              </a:rPr>
              <a:t> </a:t>
            </a:r>
            <a:r>
              <a:rPr sz="1800" b="1" spc="25" dirty="0">
                <a:latin typeface="Arial"/>
                <a:cs typeface="Arial"/>
              </a:rPr>
              <a:t>control</a:t>
            </a:r>
            <a:r>
              <a:rPr sz="1800" b="1" spc="-45" dirty="0">
                <a:latin typeface="Arial"/>
                <a:cs typeface="Arial"/>
              </a:rPr>
              <a:t> </a:t>
            </a:r>
            <a:r>
              <a:rPr sz="1800" b="1" spc="5" dirty="0">
                <a:latin typeface="Arial"/>
                <a:cs typeface="Arial"/>
              </a:rPr>
              <a:t>them</a:t>
            </a:r>
            <a:endParaRPr sz="1800" dirty="0">
              <a:latin typeface="Arial"/>
              <a:cs typeface="Arial"/>
            </a:endParaRPr>
          </a:p>
        </p:txBody>
      </p:sp>
    </p:spTree>
    <p:extLst>
      <p:ext uri="{BB962C8B-B14F-4D97-AF65-F5344CB8AC3E}">
        <p14:creationId xmlns:p14="http://schemas.microsoft.com/office/powerpoint/2010/main" val="18885997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0" y="510540"/>
            <a:ext cx="2971799" cy="566822"/>
          </a:xfrm>
          <a:prstGeom prst="rect">
            <a:avLst/>
          </a:prstGeom>
        </p:spPr>
        <p:txBody>
          <a:bodyPr vert="horz" wrap="square" lIns="0" tIns="12700" rIns="0" bIns="0" rtlCol="0">
            <a:spAutoFit/>
          </a:bodyPr>
          <a:lstStyle/>
          <a:p>
            <a:pPr marL="12700">
              <a:lnSpc>
                <a:spcPct val="100000"/>
              </a:lnSpc>
              <a:spcBef>
                <a:spcPts val="100"/>
              </a:spcBef>
            </a:pPr>
            <a:r>
              <a:rPr sz="3600" spc="-75" dirty="0">
                <a:solidFill>
                  <a:schemeClr val="tx1"/>
                </a:solidFill>
              </a:rPr>
              <a:t>ACA </a:t>
            </a:r>
            <a:r>
              <a:rPr sz="3600" spc="-5" dirty="0" smtClean="0">
                <a:solidFill>
                  <a:schemeClr val="tx1"/>
                </a:solidFill>
              </a:rPr>
              <a:t>&amp;</a:t>
            </a:r>
            <a:r>
              <a:rPr sz="3600" spc="-465" dirty="0" smtClean="0">
                <a:solidFill>
                  <a:schemeClr val="tx1"/>
                </a:solidFill>
              </a:rPr>
              <a:t> </a:t>
            </a:r>
            <a:r>
              <a:rPr sz="3600" spc="-30" dirty="0">
                <a:solidFill>
                  <a:schemeClr val="tx1"/>
                </a:solidFill>
              </a:rPr>
              <a:t>SCA</a:t>
            </a:r>
            <a:endParaRPr sz="3600" dirty="0">
              <a:solidFill>
                <a:schemeClr val="tx1"/>
              </a:solidFill>
            </a:endParaRPr>
          </a:p>
        </p:txBody>
      </p:sp>
      <p:sp>
        <p:nvSpPr>
          <p:cNvPr id="3" name="object 3"/>
          <p:cNvSpPr txBox="1"/>
          <p:nvPr/>
        </p:nvSpPr>
        <p:spPr>
          <a:xfrm>
            <a:off x="840739" y="1165860"/>
            <a:ext cx="7503159" cy="2886688"/>
          </a:xfrm>
          <a:prstGeom prst="rect">
            <a:avLst/>
          </a:prstGeom>
        </p:spPr>
        <p:txBody>
          <a:bodyPr vert="horz" wrap="square" lIns="0" tIns="26670" rIns="0" bIns="0" rtlCol="0">
            <a:spAutoFit/>
          </a:bodyPr>
          <a:lstStyle/>
          <a:p>
            <a:pPr marL="245745" marR="27940" indent="-233679">
              <a:lnSpc>
                <a:spcPts val="2160"/>
              </a:lnSpc>
              <a:spcBef>
                <a:spcPts val="210"/>
              </a:spcBef>
            </a:pPr>
            <a:r>
              <a:rPr sz="1800" dirty="0">
                <a:solidFill>
                  <a:srgbClr val="C00000"/>
                </a:solidFill>
                <a:latin typeface="Arial"/>
                <a:cs typeface="Arial"/>
              </a:rPr>
              <a:t>▼</a:t>
            </a:r>
            <a:r>
              <a:rPr sz="1800" b="1" dirty="0">
                <a:latin typeface="Arial"/>
                <a:cs typeface="Arial"/>
              </a:rPr>
              <a:t>An </a:t>
            </a:r>
            <a:r>
              <a:rPr sz="1800" b="1" spc="-35" dirty="0">
                <a:latin typeface="Arial"/>
                <a:cs typeface="Arial"/>
              </a:rPr>
              <a:t>employer </a:t>
            </a:r>
            <a:r>
              <a:rPr sz="1800" b="1" spc="10" dirty="0">
                <a:latin typeface="Arial"/>
                <a:cs typeface="Arial"/>
              </a:rPr>
              <a:t>subject </a:t>
            </a:r>
            <a:r>
              <a:rPr sz="1800" b="1" spc="0" dirty="0">
                <a:latin typeface="Arial"/>
                <a:cs typeface="Arial"/>
              </a:rPr>
              <a:t>to </a:t>
            </a:r>
            <a:r>
              <a:rPr sz="1800" b="1" spc="25" dirty="0">
                <a:latin typeface="Arial"/>
                <a:cs typeface="Arial"/>
              </a:rPr>
              <a:t>the </a:t>
            </a:r>
            <a:r>
              <a:rPr sz="1800" b="1" spc="-10" dirty="0">
                <a:latin typeface="Arial"/>
                <a:cs typeface="Arial"/>
              </a:rPr>
              <a:t>SCA </a:t>
            </a:r>
            <a:r>
              <a:rPr sz="1800" b="1" spc="-15" dirty="0">
                <a:latin typeface="Arial"/>
                <a:cs typeface="Arial"/>
              </a:rPr>
              <a:t>must </a:t>
            </a:r>
            <a:r>
              <a:rPr sz="1800" b="1" spc="5" dirty="0">
                <a:latin typeface="Arial"/>
                <a:cs typeface="Arial"/>
              </a:rPr>
              <a:t>also </a:t>
            </a:r>
            <a:r>
              <a:rPr sz="1800" b="1" spc="-20" dirty="0">
                <a:latin typeface="Arial"/>
                <a:cs typeface="Arial"/>
              </a:rPr>
              <a:t>comply </a:t>
            </a:r>
            <a:r>
              <a:rPr sz="1800" b="1" spc="25" dirty="0">
                <a:latin typeface="Arial"/>
                <a:cs typeface="Arial"/>
              </a:rPr>
              <a:t>with </a:t>
            </a:r>
            <a:r>
              <a:rPr sz="1800" b="1" spc="-20" dirty="0">
                <a:latin typeface="Arial"/>
                <a:cs typeface="Arial"/>
              </a:rPr>
              <a:t>ACA </a:t>
            </a:r>
            <a:r>
              <a:rPr sz="1800" b="1" spc="10" dirty="0">
                <a:latin typeface="Arial"/>
                <a:cs typeface="Arial"/>
              </a:rPr>
              <a:t>if it is  </a:t>
            </a:r>
            <a:r>
              <a:rPr sz="1800" b="1" spc="-5" dirty="0">
                <a:latin typeface="Arial"/>
                <a:cs typeface="Arial"/>
              </a:rPr>
              <a:t>an </a:t>
            </a:r>
            <a:r>
              <a:rPr sz="1800" b="1" dirty="0">
                <a:latin typeface="Arial"/>
                <a:cs typeface="Arial"/>
              </a:rPr>
              <a:t>applicable </a:t>
            </a:r>
            <a:r>
              <a:rPr sz="1800" b="1" spc="-15" dirty="0">
                <a:latin typeface="Arial"/>
                <a:cs typeface="Arial"/>
              </a:rPr>
              <a:t>large</a:t>
            </a:r>
            <a:r>
              <a:rPr sz="1800" b="1" spc="-260" dirty="0">
                <a:latin typeface="Arial"/>
                <a:cs typeface="Arial"/>
              </a:rPr>
              <a:t> </a:t>
            </a:r>
            <a:r>
              <a:rPr sz="1800" b="1" spc="-35" dirty="0">
                <a:latin typeface="Arial"/>
                <a:cs typeface="Arial"/>
              </a:rPr>
              <a:t>employer</a:t>
            </a:r>
            <a:endParaRPr sz="1800" dirty="0">
              <a:latin typeface="Arial"/>
              <a:cs typeface="Arial"/>
            </a:endParaRPr>
          </a:p>
          <a:p>
            <a:pPr marL="469900">
              <a:lnSpc>
                <a:spcPct val="100000"/>
              </a:lnSpc>
              <a:spcBef>
                <a:spcPts val="285"/>
              </a:spcBef>
            </a:pPr>
            <a:r>
              <a:rPr sz="1200" dirty="0">
                <a:solidFill>
                  <a:srgbClr val="808080"/>
                </a:solidFill>
                <a:latin typeface="Arial"/>
                <a:cs typeface="Arial"/>
              </a:rPr>
              <a:t>▼   </a:t>
            </a:r>
            <a:r>
              <a:rPr sz="1600" b="1" spc="5" dirty="0">
                <a:latin typeface="Arial"/>
                <a:cs typeface="Arial"/>
              </a:rPr>
              <a:t>Offers </a:t>
            </a:r>
            <a:r>
              <a:rPr sz="1600" b="1" spc="-10" dirty="0">
                <a:latin typeface="Arial"/>
                <a:cs typeface="Arial"/>
              </a:rPr>
              <a:t>of </a:t>
            </a:r>
            <a:r>
              <a:rPr sz="1600" b="1" spc="-40" dirty="0">
                <a:latin typeface="Arial"/>
                <a:cs typeface="Arial"/>
              </a:rPr>
              <a:t>minimum  </a:t>
            </a:r>
            <a:r>
              <a:rPr sz="1600" b="1" spc="-15" dirty="0">
                <a:latin typeface="Arial"/>
                <a:cs typeface="Arial"/>
              </a:rPr>
              <a:t>essential </a:t>
            </a:r>
            <a:r>
              <a:rPr sz="1600" b="1" spc="-10" dirty="0">
                <a:latin typeface="Arial"/>
                <a:cs typeface="Arial"/>
              </a:rPr>
              <a:t>coverage </a:t>
            </a:r>
            <a:r>
              <a:rPr sz="1600" b="1" dirty="0">
                <a:latin typeface="Arial"/>
                <a:cs typeface="Arial"/>
              </a:rPr>
              <a:t>(at </a:t>
            </a:r>
            <a:r>
              <a:rPr sz="1600" b="1" spc="-20" dirty="0">
                <a:latin typeface="Arial"/>
                <a:cs typeface="Arial"/>
              </a:rPr>
              <a:t>least</a:t>
            </a:r>
            <a:r>
              <a:rPr sz="1600" b="1" spc="-40" dirty="0">
                <a:latin typeface="Arial"/>
                <a:cs typeface="Arial"/>
              </a:rPr>
              <a:t> </a:t>
            </a:r>
            <a:r>
              <a:rPr sz="1600" b="1" spc="-25" dirty="0">
                <a:latin typeface="Arial"/>
                <a:cs typeface="Arial"/>
              </a:rPr>
              <a:t>annually)</a:t>
            </a:r>
            <a:endParaRPr sz="1600" dirty="0">
              <a:latin typeface="Arial"/>
              <a:cs typeface="Arial"/>
            </a:endParaRPr>
          </a:p>
          <a:p>
            <a:pPr marL="469900">
              <a:lnSpc>
                <a:spcPct val="100000"/>
              </a:lnSpc>
              <a:spcBef>
                <a:spcPts val="400"/>
              </a:spcBef>
            </a:pPr>
            <a:r>
              <a:rPr sz="1200" dirty="0">
                <a:solidFill>
                  <a:srgbClr val="808080"/>
                </a:solidFill>
                <a:latin typeface="Arial"/>
                <a:cs typeface="Arial"/>
              </a:rPr>
              <a:t>▼ </a:t>
            </a:r>
            <a:r>
              <a:rPr sz="1200" spc="40" dirty="0">
                <a:solidFill>
                  <a:srgbClr val="808080"/>
                </a:solidFill>
                <a:latin typeface="Arial"/>
                <a:cs typeface="Arial"/>
              </a:rPr>
              <a:t> </a:t>
            </a:r>
            <a:r>
              <a:rPr lang="en-US" sz="1200" spc="40" dirty="0" smtClean="0">
                <a:solidFill>
                  <a:srgbClr val="808080"/>
                </a:solidFill>
                <a:latin typeface="Arial"/>
                <a:cs typeface="Arial"/>
              </a:rPr>
              <a:t> </a:t>
            </a:r>
            <a:r>
              <a:rPr sz="1600" b="1" spc="-20" dirty="0" smtClean="0">
                <a:latin typeface="Arial"/>
                <a:cs typeface="Arial"/>
              </a:rPr>
              <a:t>Affordability</a:t>
            </a:r>
            <a:endParaRPr sz="1600" dirty="0">
              <a:latin typeface="Arial"/>
              <a:cs typeface="Arial"/>
            </a:endParaRPr>
          </a:p>
          <a:p>
            <a:pPr>
              <a:lnSpc>
                <a:spcPct val="100000"/>
              </a:lnSpc>
            </a:pPr>
            <a:endParaRPr sz="2400" dirty="0">
              <a:latin typeface="Times New Roman"/>
              <a:cs typeface="Times New Roman"/>
            </a:endParaRPr>
          </a:p>
          <a:p>
            <a:pPr marL="245745" marR="546100" indent="-233679">
              <a:lnSpc>
                <a:spcPct val="100000"/>
              </a:lnSpc>
            </a:pPr>
            <a:r>
              <a:rPr sz="1800" dirty="0">
                <a:solidFill>
                  <a:srgbClr val="C00000"/>
                </a:solidFill>
                <a:latin typeface="Arial"/>
                <a:cs typeface="Arial"/>
              </a:rPr>
              <a:t>▼</a:t>
            </a:r>
            <a:r>
              <a:rPr sz="1800" b="1" dirty="0">
                <a:latin typeface="Arial"/>
                <a:cs typeface="Arial"/>
              </a:rPr>
              <a:t>Some</a:t>
            </a:r>
            <a:r>
              <a:rPr sz="1800" b="1" spc="0" dirty="0">
                <a:latin typeface="Arial"/>
                <a:cs typeface="Arial"/>
              </a:rPr>
              <a:t> </a:t>
            </a:r>
            <a:r>
              <a:rPr sz="1800" b="1" spc="25" dirty="0">
                <a:latin typeface="Arial"/>
                <a:cs typeface="Arial"/>
              </a:rPr>
              <a:t>SCA</a:t>
            </a:r>
            <a:r>
              <a:rPr sz="1800" b="1" spc="-140" dirty="0">
                <a:latin typeface="Arial"/>
                <a:cs typeface="Arial"/>
              </a:rPr>
              <a:t> </a:t>
            </a:r>
            <a:r>
              <a:rPr sz="1800" b="1" spc="25" dirty="0">
                <a:latin typeface="Arial"/>
                <a:cs typeface="Arial"/>
              </a:rPr>
              <a:t>compliance</a:t>
            </a:r>
            <a:r>
              <a:rPr sz="1800" b="1" spc="-240" dirty="0">
                <a:latin typeface="Arial"/>
                <a:cs typeface="Arial"/>
              </a:rPr>
              <a:t> </a:t>
            </a:r>
            <a:r>
              <a:rPr sz="1800" b="1" spc="10" dirty="0">
                <a:latin typeface="Arial"/>
                <a:cs typeface="Arial"/>
              </a:rPr>
              <a:t>procedures</a:t>
            </a:r>
            <a:r>
              <a:rPr sz="1800" b="1" spc="-160" dirty="0">
                <a:latin typeface="Arial"/>
                <a:cs typeface="Arial"/>
              </a:rPr>
              <a:t> </a:t>
            </a:r>
            <a:r>
              <a:rPr sz="1800" b="1" spc="15" dirty="0">
                <a:latin typeface="Arial"/>
                <a:cs typeface="Arial"/>
              </a:rPr>
              <a:t>are</a:t>
            </a:r>
            <a:r>
              <a:rPr sz="1800" b="1" spc="-160" dirty="0">
                <a:latin typeface="Arial"/>
                <a:cs typeface="Arial"/>
              </a:rPr>
              <a:t> </a:t>
            </a:r>
            <a:r>
              <a:rPr sz="1800" b="1" spc="10" dirty="0">
                <a:latin typeface="Arial"/>
                <a:cs typeface="Arial"/>
              </a:rPr>
              <a:t>inconsistent</a:t>
            </a:r>
            <a:r>
              <a:rPr sz="1800" b="1" spc="-150" dirty="0">
                <a:latin typeface="Arial"/>
                <a:cs typeface="Arial"/>
              </a:rPr>
              <a:t> </a:t>
            </a:r>
            <a:r>
              <a:rPr sz="1800" b="1" spc="30" dirty="0">
                <a:latin typeface="Arial"/>
                <a:cs typeface="Arial"/>
              </a:rPr>
              <a:t>with</a:t>
            </a:r>
            <a:r>
              <a:rPr sz="1800" b="1" spc="-260" dirty="0">
                <a:latin typeface="Arial"/>
                <a:cs typeface="Arial"/>
              </a:rPr>
              <a:t> </a:t>
            </a:r>
            <a:r>
              <a:rPr sz="1800" b="1" spc="40" dirty="0">
                <a:latin typeface="Arial"/>
                <a:cs typeface="Arial"/>
              </a:rPr>
              <a:t>ACA  </a:t>
            </a:r>
            <a:r>
              <a:rPr sz="1800" b="1" spc="5" dirty="0">
                <a:latin typeface="Arial"/>
                <a:cs typeface="Arial"/>
              </a:rPr>
              <a:t>implementing</a:t>
            </a:r>
            <a:r>
              <a:rPr sz="1800" b="1" spc="-180" dirty="0">
                <a:latin typeface="Arial"/>
                <a:cs typeface="Arial"/>
              </a:rPr>
              <a:t> </a:t>
            </a:r>
            <a:r>
              <a:rPr sz="1800" b="1" spc="25" dirty="0">
                <a:latin typeface="Arial"/>
                <a:cs typeface="Arial"/>
              </a:rPr>
              <a:t>guidance</a:t>
            </a:r>
            <a:endParaRPr sz="1800" dirty="0">
              <a:latin typeface="Arial"/>
              <a:cs typeface="Arial"/>
            </a:endParaRPr>
          </a:p>
          <a:p>
            <a:pPr marL="753745" marR="5080" indent="-284480">
              <a:lnSpc>
                <a:spcPct val="100000"/>
              </a:lnSpc>
              <a:spcBef>
                <a:spcPts val="355"/>
              </a:spcBef>
            </a:pPr>
            <a:r>
              <a:rPr sz="1200" dirty="0" smtClean="0">
                <a:solidFill>
                  <a:srgbClr val="808080"/>
                </a:solidFill>
                <a:latin typeface="Arial"/>
                <a:cs typeface="Arial"/>
              </a:rPr>
              <a:t>▼</a:t>
            </a:r>
            <a:r>
              <a:rPr lang="en-US" sz="1200" dirty="0" smtClean="0">
                <a:solidFill>
                  <a:srgbClr val="808080"/>
                </a:solidFill>
                <a:latin typeface="Arial"/>
                <a:cs typeface="Arial"/>
              </a:rPr>
              <a:t>  </a:t>
            </a:r>
            <a:r>
              <a:rPr sz="1200" dirty="0" smtClean="0">
                <a:solidFill>
                  <a:srgbClr val="808080"/>
                </a:solidFill>
                <a:latin typeface="Arial"/>
                <a:cs typeface="Arial"/>
              </a:rPr>
              <a:t> </a:t>
            </a:r>
            <a:r>
              <a:rPr sz="1600" b="1" spc="-55" dirty="0">
                <a:latin typeface="Arial"/>
                <a:cs typeface="Arial"/>
              </a:rPr>
              <a:t>ACA </a:t>
            </a:r>
            <a:r>
              <a:rPr sz="1600" b="1" spc="-10" dirty="0">
                <a:latin typeface="Arial"/>
                <a:cs typeface="Arial"/>
              </a:rPr>
              <a:t>regulators </a:t>
            </a:r>
            <a:r>
              <a:rPr sz="1600" b="1" spc="-5" dirty="0">
                <a:latin typeface="Arial"/>
                <a:cs typeface="Arial"/>
              </a:rPr>
              <a:t>can’t stand </a:t>
            </a:r>
            <a:r>
              <a:rPr sz="1600" b="1" dirty="0">
                <a:latin typeface="Arial"/>
                <a:cs typeface="Arial"/>
              </a:rPr>
              <a:t>the </a:t>
            </a:r>
            <a:r>
              <a:rPr sz="1600" b="1" spc="-20" dirty="0">
                <a:latin typeface="Arial"/>
                <a:cs typeface="Arial"/>
              </a:rPr>
              <a:t>idea </a:t>
            </a:r>
            <a:r>
              <a:rPr sz="1600" b="1" spc="-10" dirty="0">
                <a:latin typeface="Arial"/>
                <a:cs typeface="Arial"/>
              </a:rPr>
              <a:t>of </a:t>
            </a:r>
            <a:r>
              <a:rPr sz="1600" b="1" spc="-20" dirty="0">
                <a:latin typeface="Arial"/>
                <a:cs typeface="Arial"/>
              </a:rPr>
              <a:t>employers paying </a:t>
            </a:r>
            <a:r>
              <a:rPr sz="1600" b="1" spc="-5" dirty="0">
                <a:latin typeface="Arial"/>
                <a:cs typeface="Arial"/>
              </a:rPr>
              <a:t>an </a:t>
            </a:r>
            <a:r>
              <a:rPr sz="1600" b="1" spc="-25" dirty="0">
                <a:latin typeface="Arial"/>
                <a:cs typeface="Arial"/>
              </a:rPr>
              <a:t>employee  </a:t>
            </a:r>
            <a:r>
              <a:rPr sz="1600" b="1" spc="-10" dirty="0">
                <a:latin typeface="Arial"/>
                <a:cs typeface="Arial"/>
              </a:rPr>
              <a:t>cash </a:t>
            </a:r>
            <a:r>
              <a:rPr sz="1600" b="1" spc="-25" dirty="0">
                <a:latin typeface="Arial"/>
                <a:cs typeface="Arial"/>
              </a:rPr>
              <a:t>in lieu </a:t>
            </a:r>
            <a:r>
              <a:rPr sz="1600" b="1" spc="-10" dirty="0">
                <a:latin typeface="Arial"/>
                <a:cs typeface="Arial"/>
              </a:rPr>
              <a:t>of </a:t>
            </a:r>
            <a:r>
              <a:rPr sz="1600" b="1" spc="-20" dirty="0">
                <a:latin typeface="Arial"/>
                <a:cs typeface="Arial"/>
              </a:rPr>
              <a:t>providing </a:t>
            </a:r>
            <a:r>
              <a:rPr sz="1600" b="1" spc="-5" dirty="0">
                <a:latin typeface="Arial"/>
                <a:cs typeface="Arial"/>
              </a:rPr>
              <a:t>them </a:t>
            </a:r>
            <a:r>
              <a:rPr sz="1600" b="1" spc="-20" dirty="0">
                <a:latin typeface="Arial"/>
                <a:cs typeface="Arial"/>
              </a:rPr>
              <a:t>with </a:t>
            </a:r>
            <a:r>
              <a:rPr sz="1600" b="1" spc="-10" dirty="0">
                <a:latin typeface="Arial"/>
                <a:cs typeface="Arial"/>
              </a:rPr>
              <a:t>coverage, yet this </a:t>
            </a:r>
            <a:r>
              <a:rPr sz="1600" b="1" spc="-25" dirty="0">
                <a:latin typeface="Arial"/>
                <a:cs typeface="Arial"/>
              </a:rPr>
              <a:t>is </a:t>
            </a:r>
            <a:r>
              <a:rPr sz="1600" b="1" spc="-10" dirty="0">
                <a:latin typeface="Arial"/>
                <a:cs typeface="Arial"/>
              </a:rPr>
              <a:t>exactly </a:t>
            </a:r>
            <a:r>
              <a:rPr sz="1600" b="1" spc="-25" dirty="0">
                <a:latin typeface="Arial"/>
                <a:cs typeface="Arial"/>
              </a:rPr>
              <a:t>what  SCA</a:t>
            </a:r>
            <a:r>
              <a:rPr sz="1600" b="1" spc="-80" dirty="0">
                <a:latin typeface="Arial"/>
                <a:cs typeface="Arial"/>
              </a:rPr>
              <a:t> </a:t>
            </a:r>
            <a:r>
              <a:rPr sz="1600" b="1" spc="-10" dirty="0">
                <a:latin typeface="Arial"/>
                <a:cs typeface="Arial"/>
              </a:rPr>
              <a:t>authorizes</a:t>
            </a:r>
            <a:endParaRPr sz="1600" dirty="0">
              <a:latin typeface="Arial"/>
              <a:cs typeface="Arial"/>
            </a:endParaRPr>
          </a:p>
        </p:txBody>
      </p:sp>
    </p:spTree>
    <p:extLst>
      <p:ext uri="{BB962C8B-B14F-4D97-AF65-F5344CB8AC3E}">
        <p14:creationId xmlns:p14="http://schemas.microsoft.com/office/powerpoint/2010/main" val="25812114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00401" y="510540"/>
            <a:ext cx="2743199" cy="566822"/>
          </a:xfrm>
          <a:prstGeom prst="rect">
            <a:avLst/>
          </a:prstGeom>
        </p:spPr>
        <p:txBody>
          <a:bodyPr vert="horz" wrap="square" lIns="0" tIns="12700" rIns="0" bIns="0" rtlCol="0">
            <a:spAutoFit/>
          </a:bodyPr>
          <a:lstStyle/>
          <a:p>
            <a:pPr marL="12700">
              <a:lnSpc>
                <a:spcPct val="100000"/>
              </a:lnSpc>
              <a:spcBef>
                <a:spcPts val="100"/>
              </a:spcBef>
            </a:pPr>
            <a:r>
              <a:rPr sz="3600" spc="-75" dirty="0">
                <a:solidFill>
                  <a:schemeClr val="tx1"/>
                </a:solidFill>
              </a:rPr>
              <a:t>ACA </a:t>
            </a:r>
            <a:r>
              <a:rPr sz="3600" spc="-5" dirty="0" smtClean="0">
                <a:solidFill>
                  <a:schemeClr val="tx1"/>
                </a:solidFill>
              </a:rPr>
              <a:t>&amp;</a:t>
            </a:r>
            <a:r>
              <a:rPr sz="3600" spc="-465" dirty="0" smtClean="0">
                <a:solidFill>
                  <a:schemeClr val="tx1"/>
                </a:solidFill>
              </a:rPr>
              <a:t> </a:t>
            </a:r>
            <a:r>
              <a:rPr sz="3600" spc="-30" dirty="0">
                <a:solidFill>
                  <a:schemeClr val="tx1"/>
                </a:solidFill>
              </a:rPr>
              <a:t>SCA</a:t>
            </a:r>
            <a:endParaRPr sz="3600" dirty="0">
              <a:solidFill>
                <a:schemeClr val="tx1"/>
              </a:solidFill>
            </a:endParaRPr>
          </a:p>
        </p:txBody>
      </p:sp>
      <p:sp>
        <p:nvSpPr>
          <p:cNvPr id="3" name="object 3"/>
          <p:cNvSpPr txBox="1"/>
          <p:nvPr/>
        </p:nvSpPr>
        <p:spPr>
          <a:xfrm>
            <a:off x="840739" y="1165860"/>
            <a:ext cx="7459345" cy="3977640"/>
          </a:xfrm>
          <a:prstGeom prst="rect">
            <a:avLst/>
          </a:prstGeom>
        </p:spPr>
        <p:txBody>
          <a:bodyPr vert="horz" wrap="square" lIns="0" tIns="26670" rIns="0" bIns="0" rtlCol="0">
            <a:spAutoFit/>
          </a:bodyPr>
          <a:lstStyle/>
          <a:p>
            <a:pPr marL="245745" marR="31750" indent="-233679">
              <a:lnSpc>
                <a:spcPts val="2160"/>
              </a:lnSpc>
              <a:spcBef>
                <a:spcPts val="210"/>
              </a:spcBef>
            </a:pPr>
            <a:r>
              <a:rPr sz="1800" spc="-30" dirty="0">
                <a:solidFill>
                  <a:srgbClr val="C00000"/>
                </a:solidFill>
                <a:latin typeface="Arial"/>
                <a:cs typeface="Arial"/>
              </a:rPr>
              <a:t>▼</a:t>
            </a:r>
            <a:r>
              <a:rPr sz="1800" b="1" spc="-30" dirty="0">
                <a:latin typeface="Arial"/>
                <a:cs typeface="Arial"/>
              </a:rPr>
              <a:t>IRS </a:t>
            </a:r>
            <a:r>
              <a:rPr sz="1800" b="1" spc="5" dirty="0">
                <a:latin typeface="Arial"/>
                <a:cs typeface="Arial"/>
              </a:rPr>
              <a:t>Notice </a:t>
            </a:r>
            <a:r>
              <a:rPr sz="1800" b="1" spc="-20" dirty="0">
                <a:latin typeface="Arial"/>
                <a:cs typeface="Arial"/>
              </a:rPr>
              <a:t>2015-87 </a:t>
            </a:r>
            <a:r>
              <a:rPr sz="1800" b="1" spc="-5" dirty="0">
                <a:latin typeface="Arial"/>
                <a:cs typeface="Arial"/>
              </a:rPr>
              <a:t>(issued </a:t>
            </a:r>
            <a:r>
              <a:rPr sz="1800" b="1" spc="-10" dirty="0">
                <a:latin typeface="Arial"/>
                <a:cs typeface="Arial"/>
              </a:rPr>
              <a:t>on </a:t>
            </a:r>
            <a:r>
              <a:rPr sz="1800" b="1" spc="-15" dirty="0">
                <a:latin typeface="Arial"/>
                <a:cs typeface="Arial"/>
              </a:rPr>
              <a:t>December </a:t>
            </a:r>
            <a:r>
              <a:rPr sz="1800" b="1" dirty="0">
                <a:latin typeface="Arial"/>
                <a:cs typeface="Arial"/>
              </a:rPr>
              <a:t>16, 2015) </a:t>
            </a:r>
            <a:r>
              <a:rPr sz="1800" b="1" spc="10" dirty="0">
                <a:latin typeface="Arial"/>
                <a:cs typeface="Arial"/>
              </a:rPr>
              <a:t>is </a:t>
            </a:r>
            <a:r>
              <a:rPr sz="1800" b="1" spc="25" dirty="0">
                <a:latin typeface="Arial"/>
                <a:cs typeface="Arial"/>
              </a:rPr>
              <a:t>the </a:t>
            </a:r>
            <a:r>
              <a:rPr sz="1800" b="1" spc="5" dirty="0">
                <a:latin typeface="Arial"/>
                <a:cs typeface="Arial"/>
              </a:rPr>
              <a:t>first </a:t>
            </a:r>
            <a:r>
              <a:rPr sz="1800" b="1" spc="15" dirty="0">
                <a:latin typeface="Arial"/>
                <a:cs typeface="Arial"/>
              </a:rPr>
              <a:t>(and  </a:t>
            </a:r>
            <a:r>
              <a:rPr sz="1800" b="1" spc="-15" dirty="0">
                <a:latin typeface="Arial"/>
                <a:cs typeface="Arial"/>
              </a:rPr>
              <a:t>only) </a:t>
            </a:r>
            <a:r>
              <a:rPr sz="1800" b="1" spc="-40" dirty="0">
                <a:latin typeface="Arial"/>
                <a:cs typeface="Arial"/>
              </a:rPr>
              <a:t>IRS </a:t>
            </a:r>
            <a:r>
              <a:rPr sz="1800" b="1" dirty="0">
                <a:latin typeface="Arial"/>
                <a:cs typeface="Arial"/>
              </a:rPr>
              <a:t>guidance </a:t>
            </a:r>
            <a:r>
              <a:rPr sz="1800" b="1" spc="0" dirty="0">
                <a:latin typeface="Arial"/>
                <a:cs typeface="Arial"/>
              </a:rPr>
              <a:t>to </a:t>
            </a:r>
            <a:r>
              <a:rPr sz="1800" b="1" spc="-5" dirty="0">
                <a:latin typeface="Arial"/>
                <a:cs typeface="Arial"/>
              </a:rPr>
              <a:t>address </a:t>
            </a:r>
            <a:r>
              <a:rPr sz="1800" b="1" dirty="0">
                <a:latin typeface="Arial"/>
                <a:cs typeface="Arial"/>
              </a:rPr>
              <a:t>the </a:t>
            </a:r>
            <a:r>
              <a:rPr sz="1800" b="1" spc="-20" dirty="0">
                <a:latin typeface="Arial"/>
                <a:cs typeface="Arial"/>
              </a:rPr>
              <a:t>conflict </a:t>
            </a:r>
            <a:r>
              <a:rPr sz="1800" b="1" spc="-10" dirty="0">
                <a:latin typeface="Arial"/>
                <a:cs typeface="Arial"/>
              </a:rPr>
              <a:t>between </a:t>
            </a:r>
            <a:r>
              <a:rPr sz="1800" b="1" spc="25" dirty="0">
                <a:latin typeface="Arial"/>
                <a:cs typeface="Arial"/>
              </a:rPr>
              <a:t>the </a:t>
            </a:r>
            <a:r>
              <a:rPr sz="1800" b="1" spc="-10" dirty="0">
                <a:latin typeface="Arial"/>
                <a:cs typeface="Arial"/>
              </a:rPr>
              <a:t>SCA </a:t>
            </a:r>
            <a:r>
              <a:rPr sz="1800" b="1" spc="15" dirty="0">
                <a:latin typeface="Arial"/>
                <a:cs typeface="Arial"/>
              </a:rPr>
              <a:t>and  </a:t>
            </a:r>
            <a:r>
              <a:rPr sz="1800" b="1" spc="50" dirty="0">
                <a:latin typeface="Arial"/>
                <a:cs typeface="Arial"/>
              </a:rPr>
              <a:t>ACA</a:t>
            </a:r>
            <a:endParaRPr sz="1800">
              <a:latin typeface="Arial"/>
              <a:cs typeface="Arial"/>
            </a:endParaRPr>
          </a:p>
          <a:p>
            <a:pPr marL="753745" marR="21590" indent="-284480">
              <a:lnSpc>
                <a:spcPct val="100000"/>
              </a:lnSpc>
              <a:spcBef>
                <a:spcPts val="285"/>
              </a:spcBef>
            </a:pPr>
            <a:r>
              <a:rPr sz="1200" dirty="0">
                <a:solidFill>
                  <a:srgbClr val="808080"/>
                </a:solidFill>
                <a:latin typeface="Arial"/>
                <a:cs typeface="Arial"/>
              </a:rPr>
              <a:t>▼ </a:t>
            </a:r>
            <a:r>
              <a:rPr sz="1600" b="1" spc="-25" dirty="0">
                <a:latin typeface="Arial"/>
                <a:cs typeface="Arial"/>
              </a:rPr>
              <a:t>SCA </a:t>
            </a:r>
            <a:r>
              <a:rPr sz="1600" b="1" spc="-20" dirty="0">
                <a:latin typeface="Arial"/>
                <a:cs typeface="Arial"/>
              </a:rPr>
              <a:t>employers subject </a:t>
            </a:r>
            <a:r>
              <a:rPr sz="1600" b="1" spc="5" dirty="0">
                <a:latin typeface="Arial"/>
                <a:cs typeface="Arial"/>
              </a:rPr>
              <a:t>to </a:t>
            </a:r>
            <a:r>
              <a:rPr sz="1600" b="1" spc="-55" dirty="0">
                <a:latin typeface="Arial"/>
                <a:cs typeface="Arial"/>
              </a:rPr>
              <a:t>ACA </a:t>
            </a:r>
            <a:r>
              <a:rPr sz="1600" b="1" spc="-15" dirty="0">
                <a:latin typeface="Arial"/>
                <a:cs typeface="Arial"/>
              </a:rPr>
              <a:t>still </a:t>
            </a:r>
            <a:r>
              <a:rPr sz="1600" b="1" u="heavy" spc="-25" dirty="0">
                <a:latin typeface="Arial"/>
                <a:cs typeface="Arial"/>
              </a:rPr>
              <a:t>must make </a:t>
            </a:r>
            <a:r>
              <a:rPr sz="1600" b="1" u="heavy" dirty="0">
                <a:latin typeface="Arial"/>
                <a:cs typeface="Arial"/>
              </a:rPr>
              <a:t>offers </a:t>
            </a:r>
            <a:r>
              <a:rPr sz="1600" b="1" u="heavy" spc="-10" dirty="0">
                <a:latin typeface="Arial"/>
                <a:cs typeface="Arial"/>
              </a:rPr>
              <a:t>of </a:t>
            </a:r>
            <a:r>
              <a:rPr sz="1600" b="1" u="heavy" spc="-40" dirty="0">
                <a:latin typeface="Arial"/>
                <a:cs typeface="Arial"/>
              </a:rPr>
              <a:t>minimum </a:t>
            </a:r>
            <a:r>
              <a:rPr sz="1600" b="1" spc="-40" dirty="0">
                <a:latin typeface="Arial"/>
                <a:cs typeface="Arial"/>
              </a:rPr>
              <a:t> </a:t>
            </a:r>
            <a:r>
              <a:rPr sz="1600" b="1" u="heavy" spc="-15" dirty="0">
                <a:latin typeface="Arial"/>
                <a:cs typeface="Arial"/>
              </a:rPr>
              <a:t>essential </a:t>
            </a:r>
            <a:r>
              <a:rPr sz="1600" b="1" u="heavy" spc="-10" dirty="0">
                <a:latin typeface="Arial"/>
                <a:cs typeface="Arial"/>
              </a:rPr>
              <a:t>coverage </a:t>
            </a:r>
            <a:r>
              <a:rPr sz="1600" b="1" u="heavy" spc="5" dirty="0">
                <a:latin typeface="Arial"/>
                <a:cs typeface="Arial"/>
              </a:rPr>
              <a:t>to </a:t>
            </a:r>
            <a:r>
              <a:rPr sz="1600" b="1" u="heavy" spc="-20" dirty="0">
                <a:latin typeface="Arial"/>
                <a:cs typeface="Arial"/>
              </a:rPr>
              <a:t>all </a:t>
            </a:r>
            <a:r>
              <a:rPr sz="1600" b="1" u="heavy" spc="-10" dirty="0">
                <a:latin typeface="Arial"/>
                <a:cs typeface="Arial"/>
              </a:rPr>
              <a:t>full </a:t>
            </a:r>
            <a:r>
              <a:rPr sz="1600" b="1" u="heavy" spc="-25" dirty="0">
                <a:latin typeface="Arial"/>
                <a:cs typeface="Arial"/>
              </a:rPr>
              <a:t>time employees</a:t>
            </a:r>
            <a:r>
              <a:rPr sz="1600" b="1" spc="-25" dirty="0">
                <a:latin typeface="Arial"/>
                <a:cs typeface="Arial"/>
              </a:rPr>
              <a:t> including </a:t>
            </a:r>
            <a:r>
              <a:rPr sz="1600" b="1" spc="-10" dirty="0">
                <a:latin typeface="Arial"/>
                <a:cs typeface="Arial"/>
              </a:rPr>
              <a:t>those </a:t>
            </a:r>
            <a:r>
              <a:rPr sz="1600" b="1" spc="-25" dirty="0">
                <a:latin typeface="Arial"/>
                <a:cs typeface="Arial"/>
              </a:rPr>
              <a:t>working  </a:t>
            </a:r>
            <a:r>
              <a:rPr sz="1600" b="1" spc="-15" dirty="0">
                <a:latin typeface="Arial"/>
                <a:cs typeface="Arial"/>
              </a:rPr>
              <a:t>pursuant </a:t>
            </a:r>
            <a:r>
              <a:rPr sz="1600" b="1" spc="5" dirty="0">
                <a:latin typeface="Arial"/>
                <a:cs typeface="Arial"/>
              </a:rPr>
              <a:t>to </a:t>
            </a:r>
            <a:r>
              <a:rPr sz="1600" b="1" spc="-5" dirty="0">
                <a:latin typeface="Arial"/>
                <a:cs typeface="Arial"/>
              </a:rPr>
              <a:t>an </a:t>
            </a:r>
            <a:r>
              <a:rPr sz="1600" b="1" spc="-25" dirty="0">
                <a:latin typeface="Arial"/>
                <a:cs typeface="Arial"/>
              </a:rPr>
              <a:t>SCA</a:t>
            </a:r>
            <a:r>
              <a:rPr sz="1600" b="1" spc="-30" dirty="0">
                <a:latin typeface="Arial"/>
                <a:cs typeface="Arial"/>
              </a:rPr>
              <a:t> </a:t>
            </a:r>
            <a:r>
              <a:rPr sz="1600" b="1" spc="-5" dirty="0">
                <a:latin typeface="Arial"/>
                <a:cs typeface="Arial"/>
              </a:rPr>
              <a:t>contract</a:t>
            </a:r>
            <a:endParaRPr sz="1600">
              <a:latin typeface="Arial"/>
              <a:cs typeface="Arial"/>
            </a:endParaRPr>
          </a:p>
          <a:p>
            <a:pPr marL="753745" marR="9525" indent="-284480">
              <a:lnSpc>
                <a:spcPct val="100000"/>
              </a:lnSpc>
              <a:spcBef>
                <a:spcPts val="400"/>
              </a:spcBef>
            </a:pPr>
            <a:r>
              <a:rPr sz="1200" dirty="0">
                <a:solidFill>
                  <a:srgbClr val="808080"/>
                </a:solidFill>
                <a:latin typeface="Arial"/>
                <a:cs typeface="Arial"/>
              </a:rPr>
              <a:t>▼ </a:t>
            </a:r>
            <a:r>
              <a:rPr sz="1600" b="1" spc="-25" dirty="0">
                <a:latin typeface="Arial"/>
                <a:cs typeface="Arial"/>
              </a:rPr>
              <a:t>SCA </a:t>
            </a:r>
            <a:r>
              <a:rPr sz="1600" b="1" spc="-20" dirty="0">
                <a:latin typeface="Arial"/>
                <a:cs typeface="Arial"/>
              </a:rPr>
              <a:t>employers subject </a:t>
            </a:r>
            <a:r>
              <a:rPr sz="1600" b="1" spc="5" dirty="0">
                <a:latin typeface="Arial"/>
                <a:cs typeface="Arial"/>
              </a:rPr>
              <a:t>to </a:t>
            </a:r>
            <a:r>
              <a:rPr sz="1600" b="1" spc="-55" dirty="0">
                <a:latin typeface="Arial"/>
                <a:cs typeface="Arial"/>
              </a:rPr>
              <a:t>ACA </a:t>
            </a:r>
            <a:r>
              <a:rPr sz="1600" b="1" u="heavy" spc="-15" dirty="0">
                <a:latin typeface="Arial"/>
                <a:cs typeface="Arial"/>
              </a:rPr>
              <a:t>still </a:t>
            </a:r>
            <a:r>
              <a:rPr sz="1600" b="1" u="heavy" spc="-25" dirty="0">
                <a:latin typeface="Arial"/>
                <a:cs typeface="Arial"/>
              </a:rPr>
              <a:t>must make </a:t>
            </a:r>
            <a:r>
              <a:rPr sz="1600" b="1" u="heavy" spc="-10" dirty="0">
                <a:latin typeface="Arial"/>
                <a:cs typeface="Arial"/>
              </a:rPr>
              <a:t>coverage </a:t>
            </a:r>
            <a:r>
              <a:rPr sz="1600" b="1" u="heavy" spc="-25" dirty="0">
                <a:latin typeface="Arial"/>
                <a:cs typeface="Arial"/>
              </a:rPr>
              <a:t>available </a:t>
            </a:r>
            <a:r>
              <a:rPr sz="1600" b="1" u="heavy" spc="-10" dirty="0">
                <a:latin typeface="Arial"/>
                <a:cs typeface="Arial"/>
              </a:rPr>
              <a:t>on </a:t>
            </a:r>
            <a:r>
              <a:rPr sz="1600" b="1" spc="-10" dirty="0">
                <a:latin typeface="Arial"/>
                <a:cs typeface="Arial"/>
              </a:rPr>
              <a:t> </a:t>
            </a:r>
            <a:r>
              <a:rPr sz="1600" b="1" u="heavy" spc="-5" dirty="0">
                <a:latin typeface="Arial"/>
                <a:cs typeface="Arial"/>
              </a:rPr>
              <a:t>an </a:t>
            </a:r>
            <a:r>
              <a:rPr sz="1600" b="1" u="heavy" spc="-10" dirty="0">
                <a:latin typeface="Arial"/>
                <a:cs typeface="Arial"/>
              </a:rPr>
              <a:t>affordable </a:t>
            </a:r>
            <a:r>
              <a:rPr sz="1600" b="1" u="heavy" spc="-20" dirty="0">
                <a:latin typeface="Arial"/>
                <a:cs typeface="Arial"/>
              </a:rPr>
              <a:t>basis</a:t>
            </a:r>
            <a:r>
              <a:rPr sz="1600" b="1" spc="-20" dirty="0">
                <a:latin typeface="Arial"/>
                <a:cs typeface="Arial"/>
              </a:rPr>
              <a:t> </a:t>
            </a:r>
            <a:r>
              <a:rPr sz="1600" b="1" spc="-25" dirty="0">
                <a:latin typeface="Arial"/>
                <a:cs typeface="Arial"/>
              </a:rPr>
              <a:t>in </a:t>
            </a:r>
            <a:r>
              <a:rPr sz="1600" b="1" spc="-10" dirty="0">
                <a:latin typeface="Arial"/>
                <a:cs typeface="Arial"/>
              </a:rPr>
              <a:t>order </a:t>
            </a:r>
            <a:r>
              <a:rPr sz="1600" b="1" spc="5" dirty="0">
                <a:latin typeface="Arial"/>
                <a:cs typeface="Arial"/>
              </a:rPr>
              <a:t>to </a:t>
            </a:r>
            <a:r>
              <a:rPr sz="1600" b="1" spc="-20" dirty="0">
                <a:latin typeface="Arial"/>
                <a:cs typeface="Arial"/>
              </a:rPr>
              <a:t>avoid </a:t>
            </a:r>
            <a:r>
              <a:rPr sz="1600" b="1" spc="-5" dirty="0">
                <a:latin typeface="Arial"/>
                <a:cs typeface="Arial"/>
              </a:rPr>
              <a:t>a </a:t>
            </a:r>
            <a:r>
              <a:rPr sz="1600" b="1" spc="-10" dirty="0">
                <a:latin typeface="Arial"/>
                <a:cs typeface="Arial"/>
              </a:rPr>
              <a:t>potential </a:t>
            </a:r>
            <a:r>
              <a:rPr sz="1600" b="1" spc="-5" dirty="0">
                <a:latin typeface="Arial"/>
                <a:cs typeface="Arial"/>
              </a:rPr>
              <a:t>$3,240 </a:t>
            </a:r>
            <a:r>
              <a:rPr sz="1600" b="1" spc="-15" dirty="0">
                <a:latin typeface="Arial"/>
                <a:cs typeface="Arial"/>
              </a:rPr>
              <a:t>penalty </a:t>
            </a:r>
            <a:r>
              <a:rPr sz="1600" b="1" dirty="0">
                <a:latin typeface="Arial"/>
                <a:cs typeface="Arial"/>
              </a:rPr>
              <a:t>for  </a:t>
            </a:r>
            <a:r>
              <a:rPr sz="1600" b="1" spc="-25" dirty="0">
                <a:latin typeface="Arial"/>
                <a:cs typeface="Arial"/>
              </a:rPr>
              <a:t>employees  who </a:t>
            </a:r>
            <a:r>
              <a:rPr sz="1600" b="1" spc="-15" dirty="0">
                <a:latin typeface="Arial"/>
                <a:cs typeface="Arial"/>
              </a:rPr>
              <a:t>receive </a:t>
            </a:r>
            <a:r>
              <a:rPr sz="1600" b="1" spc="-5" dirty="0">
                <a:latin typeface="Arial"/>
                <a:cs typeface="Arial"/>
              </a:rPr>
              <a:t>a </a:t>
            </a:r>
            <a:r>
              <a:rPr sz="1600" b="1" spc="-20" dirty="0">
                <a:latin typeface="Arial"/>
                <a:cs typeface="Arial"/>
              </a:rPr>
              <a:t>subsidy </a:t>
            </a:r>
            <a:r>
              <a:rPr sz="1600" b="1" dirty="0">
                <a:latin typeface="Arial"/>
                <a:cs typeface="Arial"/>
              </a:rPr>
              <a:t>from the</a:t>
            </a:r>
            <a:r>
              <a:rPr sz="1600" b="1" spc="165" dirty="0">
                <a:latin typeface="Arial"/>
                <a:cs typeface="Arial"/>
              </a:rPr>
              <a:t> </a:t>
            </a:r>
            <a:r>
              <a:rPr sz="1600" b="1" spc="-10" dirty="0">
                <a:latin typeface="Arial"/>
                <a:cs typeface="Arial"/>
              </a:rPr>
              <a:t>Marketplace</a:t>
            </a:r>
            <a:endParaRPr sz="1600">
              <a:latin typeface="Arial"/>
              <a:cs typeface="Arial"/>
            </a:endParaRPr>
          </a:p>
          <a:p>
            <a:pPr marL="753745" marR="162560" indent="-284480">
              <a:lnSpc>
                <a:spcPct val="100000"/>
              </a:lnSpc>
              <a:spcBef>
                <a:spcPts val="400"/>
              </a:spcBef>
            </a:pPr>
            <a:r>
              <a:rPr sz="1200" dirty="0">
                <a:solidFill>
                  <a:srgbClr val="808080"/>
                </a:solidFill>
                <a:latin typeface="Arial"/>
                <a:cs typeface="Arial"/>
              </a:rPr>
              <a:t>▼ </a:t>
            </a:r>
            <a:r>
              <a:rPr sz="1600" b="1" spc="-25" dirty="0">
                <a:latin typeface="Arial"/>
                <a:cs typeface="Arial"/>
              </a:rPr>
              <a:t>SCA </a:t>
            </a:r>
            <a:r>
              <a:rPr sz="1600" b="1" spc="-20" dirty="0">
                <a:latin typeface="Arial"/>
                <a:cs typeface="Arial"/>
              </a:rPr>
              <a:t>employers </a:t>
            </a:r>
            <a:r>
              <a:rPr sz="1600" b="1" u="heavy" spc="-45" dirty="0">
                <a:latin typeface="Arial"/>
                <a:cs typeface="Arial"/>
              </a:rPr>
              <a:t>may, </a:t>
            </a:r>
            <a:r>
              <a:rPr sz="1600" b="1" u="heavy" spc="-25" dirty="0">
                <a:latin typeface="Arial"/>
                <a:cs typeface="Arial"/>
              </a:rPr>
              <a:t>however, </a:t>
            </a:r>
            <a:r>
              <a:rPr sz="1600" b="1" u="heavy" spc="-15" dirty="0">
                <a:latin typeface="Arial"/>
                <a:cs typeface="Arial"/>
              </a:rPr>
              <a:t>continue </a:t>
            </a:r>
            <a:r>
              <a:rPr sz="1600" b="1" u="heavy" spc="5" dirty="0">
                <a:latin typeface="Arial"/>
                <a:cs typeface="Arial"/>
              </a:rPr>
              <a:t>to </a:t>
            </a:r>
            <a:r>
              <a:rPr sz="1600" b="1" u="heavy" dirty="0">
                <a:latin typeface="Arial"/>
                <a:cs typeface="Arial"/>
              </a:rPr>
              <a:t>offer </a:t>
            </a:r>
            <a:r>
              <a:rPr sz="1600" b="1" u="heavy" spc="-25" dirty="0">
                <a:latin typeface="Arial"/>
                <a:cs typeface="Arial"/>
              </a:rPr>
              <a:t>SCA employees </a:t>
            </a:r>
            <a:r>
              <a:rPr sz="1600" b="1" u="heavy" dirty="0">
                <a:latin typeface="Arial"/>
                <a:cs typeface="Arial"/>
              </a:rPr>
              <a:t>the </a:t>
            </a:r>
            <a:r>
              <a:rPr sz="1600" b="1" dirty="0">
                <a:latin typeface="Arial"/>
                <a:cs typeface="Arial"/>
              </a:rPr>
              <a:t> </a:t>
            </a:r>
            <a:r>
              <a:rPr sz="1600" b="1" u="heavy" spc="-20" dirty="0">
                <a:latin typeface="Arial"/>
                <a:cs typeface="Arial"/>
              </a:rPr>
              <a:t>choice </a:t>
            </a:r>
            <a:r>
              <a:rPr sz="1600" b="1" u="heavy" spc="-10" dirty="0">
                <a:latin typeface="Arial"/>
                <a:cs typeface="Arial"/>
              </a:rPr>
              <a:t>between </a:t>
            </a:r>
            <a:r>
              <a:rPr sz="1600" b="1" u="heavy" spc="-30" dirty="0">
                <a:latin typeface="Arial"/>
                <a:cs typeface="Arial"/>
              </a:rPr>
              <a:t>H&amp;W </a:t>
            </a:r>
            <a:r>
              <a:rPr sz="1600" b="1" u="heavy" spc="-10" dirty="0">
                <a:latin typeface="Arial"/>
                <a:cs typeface="Arial"/>
              </a:rPr>
              <a:t>fringe </a:t>
            </a:r>
            <a:r>
              <a:rPr sz="1600" b="1" u="heavy" spc="-20" dirty="0">
                <a:latin typeface="Arial"/>
                <a:cs typeface="Arial"/>
              </a:rPr>
              <a:t>paid </a:t>
            </a:r>
            <a:r>
              <a:rPr sz="1600" b="1" u="heavy" spc="-10" dirty="0">
                <a:latin typeface="Arial"/>
                <a:cs typeface="Arial"/>
              </a:rPr>
              <a:t>as cash</a:t>
            </a:r>
            <a:r>
              <a:rPr sz="1600" b="1" spc="-10" dirty="0">
                <a:latin typeface="Arial"/>
                <a:cs typeface="Arial"/>
              </a:rPr>
              <a:t> </a:t>
            </a:r>
            <a:r>
              <a:rPr sz="1600" b="1" spc="-25" dirty="0">
                <a:latin typeface="Arial"/>
                <a:cs typeface="Arial"/>
              </a:rPr>
              <a:t>in lieu </a:t>
            </a:r>
            <a:r>
              <a:rPr sz="1600" b="1" spc="-10" dirty="0">
                <a:latin typeface="Arial"/>
                <a:cs typeface="Arial"/>
              </a:rPr>
              <a:t>of </a:t>
            </a:r>
            <a:r>
              <a:rPr sz="1600" b="1" dirty="0">
                <a:latin typeface="Arial"/>
                <a:cs typeface="Arial"/>
              </a:rPr>
              <a:t>the </a:t>
            </a:r>
            <a:r>
              <a:rPr sz="1600" b="1" spc="-25" dirty="0">
                <a:latin typeface="Arial"/>
                <a:cs typeface="Arial"/>
              </a:rPr>
              <a:t>employee’s  </a:t>
            </a:r>
            <a:r>
              <a:rPr sz="1600" b="1" spc="-15" dirty="0">
                <a:latin typeface="Arial"/>
                <a:cs typeface="Arial"/>
              </a:rPr>
              <a:t>participation  </a:t>
            </a:r>
            <a:r>
              <a:rPr sz="1600" b="1" spc="-25" dirty="0">
                <a:latin typeface="Arial"/>
                <a:cs typeface="Arial"/>
              </a:rPr>
              <a:t>in </a:t>
            </a:r>
            <a:r>
              <a:rPr sz="1600" b="1" spc="-5" dirty="0">
                <a:latin typeface="Arial"/>
                <a:cs typeface="Arial"/>
              </a:rPr>
              <a:t>a </a:t>
            </a:r>
            <a:r>
              <a:rPr sz="1600" b="1" spc="-10" dirty="0">
                <a:latin typeface="Arial"/>
                <a:cs typeface="Arial"/>
              </a:rPr>
              <a:t>group health </a:t>
            </a:r>
            <a:r>
              <a:rPr sz="1600" b="1" spc="-15" dirty="0">
                <a:latin typeface="Arial"/>
                <a:cs typeface="Arial"/>
              </a:rPr>
              <a:t>insurance</a:t>
            </a:r>
            <a:r>
              <a:rPr sz="1600" b="1" spc="30" dirty="0">
                <a:latin typeface="Arial"/>
                <a:cs typeface="Arial"/>
              </a:rPr>
              <a:t> </a:t>
            </a:r>
            <a:r>
              <a:rPr sz="1600" b="1" spc="-20" dirty="0">
                <a:latin typeface="Arial"/>
                <a:cs typeface="Arial"/>
              </a:rPr>
              <a:t>plan</a:t>
            </a:r>
            <a:endParaRPr sz="1600">
              <a:latin typeface="Arial"/>
              <a:cs typeface="Arial"/>
            </a:endParaRPr>
          </a:p>
          <a:p>
            <a:pPr marL="753745" marR="5080" indent="-284480">
              <a:lnSpc>
                <a:spcPct val="100000"/>
              </a:lnSpc>
              <a:spcBef>
                <a:spcPts val="400"/>
              </a:spcBef>
            </a:pPr>
            <a:r>
              <a:rPr sz="1200" dirty="0">
                <a:solidFill>
                  <a:srgbClr val="808080"/>
                </a:solidFill>
                <a:latin typeface="Arial"/>
                <a:cs typeface="Arial"/>
              </a:rPr>
              <a:t>▼ </a:t>
            </a:r>
            <a:r>
              <a:rPr sz="1600" b="1" spc="-5" dirty="0">
                <a:latin typeface="Arial"/>
                <a:cs typeface="Arial"/>
              </a:rPr>
              <a:t>This </a:t>
            </a:r>
            <a:r>
              <a:rPr sz="1600" b="1" spc="-15" dirty="0">
                <a:latin typeface="Arial"/>
                <a:cs typeface="Arial"/>
              </a:rPr>
              <a:t>rule </a:t>
            </a:r>
            <a:r>
              <a:rPr sz="1600" b="1" spc="-25" dirty="0">
                <a:latin typeface="Arial"/>
                <a:cs typeface="Arial"/>
              </a:rPr>
              <a:t>applies </a:t>
            </a:r>
            <a:r>
              <a:rPr sz="1600" b="1" u="heavy" spc="-25" dirty="0">
                <a:latin typeface="Arial"/>
                <a:cs typeface="Arial"/>
              </a:rPr>
              <a:t>only </a:t>
            </a:r>
            <a:r>
              <a:rPr sz="1600" b="1" u="heavy" spc="5" dirty="0">
                <a:latin typeface="Arial"/>
                <a:cs typeface="Arial"/>
              </a:rPr>
              <a:t>to </a:t>
            </a:r>
            <a:r>
              <a:rPr sz="1600" b="1" u="heavy" spc="-25" dirty="0">
                <a:latin typeface="Arial"/>
                <a:cs typeface="Arial"/>
              </a:rPr>
              <a:t>SCA </a:t>
            </a:r>
            <a:r>
              <a:rPr sz="1600" b="1" u="heavy" spc="-20" dirty="0">
                <a:latin typeface="Arial"/>
                <a:cs typeface="Arial"/>
              </a:rPr>
              <a:t>employers </a:t>
            </a:r>
            <a:r>
              <a:rPr sz="1600" b="1" u="heavy" spc="-25" dirty="0">
                <a:latin typeface="Arial"/>
                <a:cs typeface="Arial"/>
              </a:rPr>
              <a:t>in </a:t>
            </a:r>
            <a:r>
              <a:rPr sz="1600" b="1" u="heavy" spc="-10" dirty="0">
                <a:latin typeface="Arial"/>
                <a:cs typeface="Arial"/>
              </a:rPr>
              <a:t>their </a:t>
            </a:r>
            <a:r>
              <a:rPr sz="1600" b="1" u="heavy" spc="-15" dirty="0">
                <a:latin typeface="Arial"/>
                <a:cs typeface="Arial"/>
              </a:rPr>
              <a:t>arrangements </a:t>
            </a:r>
            <a:r>
              <a:rPr sz="1600" b="1" u="heavy" spc="-20" dirty="0">
                <a:latin typeface="Arial"/>
                <a:cs typeface="Arial"/>
              </a:rPr>
              <a:t>with </a:t>
            </a:r>
            <a:r>
              <a:rPr sz="1600" b="1" spc="-20" dirty="0">
                <a:latin typeface="Arial"/>
                <a:cs typeface="Arial"/>
              </a:rPr>
              <a:t> </a:t>
            </a:r>
            <a:r>
              <a:rPr sz="1600" b="1" u="heavy" spc="-25" dirty="0">
                <a:latin typeface="Arial"/>
                <a:cs typeface="Arial"/>
              </a:rPr>
              <a:t>SCA employees</a:t>
            </a:r>
            <a:r>
              <a:rPr sz="1600" b="1" spc="-25" dirty="0">
                <a:latin typeface="Arial"/>
                <a:cs typeface="Arial"/>
              </a:rPr>
              <a:t> </a:t>
            </a:r>
            <a:r>
              <a:rPr sz="1600" b="1" spc="-10" dirty="0">
                <a:latin typeface="Arial"/>
                <a:cs typeface="Arial"/>
              </a:rPr>
              <a:t>and </a:t>
            </a:r>
            <a:r>
              <a:rPr sz="1600" b="1" spc="-15" dirty="0">
                <a:latin typeface="Arial"/>
                <a:cs typeface="Arial"/>
              </a:rPr>
              <a:t>does not </a:t>
            </a:r>
            <a:r>
              <a:rPr sz="1600" b="1" spc="-10" dirty="0">
                <a:latin typeface="Arial"/>
                <a:cs typeface="Arial"/>
              </a:rPr>
              <a:t>authorize such </a:t>
            </a:r>
            <a:r>
              <a:rPr sz="1600" b="1" spc="-15" dirty="0">
                <a:latin typeface="Arial"/>
                <a:cs typeface="Arial"/>
              </a:rPr>
              <a:t>arrangements </a:t>
            </a:r>
            <a:r>
              <a:rPr sz="1600" b="1" spc="-20" dirty="0">
                <a:latin typeface="Arial"/>
                <a:cs typeface="Arial"/>
              </a:rPr>
              <a:t>with </a:t>
            </a:r>
            <a:r>
              <a:rPr sz="1600" b="1" spc="-15" dirty="0">
                <a:latin typeface="Arial"/>
                <a:cs typeface="Arial"/>
              </a:rPr>
              <a:t>non-  </a:t>
            </a:r>
            <a:r>
              <a:rPr sz="1600" b="1" spc="-25" dirty="0">
                <a:latin typeface="Arial"/>
                <a:cs typeface="Arial"/>
              </a:rPr>
              <a:t>SCA</a:t>
            </a:r>
            <a:r>
              <a:rPr sz="1600" b="1" spc="-75" dirty="0">
                <a:latin typeface="Arial"/>
                <a:cs typeface="Arial"/>
              </a:rPr>
              <a:t> </a:t>
            </a:r>
            <a:r>
              <a:rPr sz="1600" b="1" spc="-25" dirty="0">
                <a:latin typeface="Arial"/>
                <a:cs typeface="Arial"/>
              </a:rPr>
              <a:t>employees</a:t>
            </a:r>
            <a:endParaRPr sz="1600">
              <a:latin typeface="Arial"/>
              <a:cs typeface="Arial"/>
            </a:endParaRPr>
          </a:p>
        </p:txBody>
      </p:sp>
    </p:spTree>
    <p:extLst>
      <p:ext uri="{BB962C8B-B14F-4D97-AF65-F5344CB8AC3E}">
        <p14:creationId xmlns:p14="http://schemas.microsoft.com/office/powerpoint/2010/main" val="21830008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24201" y="510540"/>
            <a:ext cx="2895599" cy="566822"/>
          </a:xfrm>
          <a:prstGeom prst="rect">
            <a:avLst/>
          </a:prstGeom>
        </p:spPr>
        <p:txBody>
          <a:bodyPr vert="horz" wrap="square" lIns="0" tIns="12700" rIns="0" bIns="0" rtlCol="0">
            <a:spAutoFit/>
          </a:bodyPr>
          <a:lstStyle/>
          <a:p>
            <a:pPr marL="12700">
              <a:lnSpc>
                <a:spcPct val="100000"/>
              </a:lnSpc>
              <a:spcBef>
                <a:spcPts val="100"/>
              </a:spcBef>
            </a:pPr>
            <a:r>
              <a:rPr sz="3600" spc="-75" dirty="0">
                <a:solidFill>
                  <a:schemeClr val="tx1"/>
                </a:solidFill>
              </a:rPr>
              <a:t>ACA </a:t>
            </a:r>
            <a:r>
              <a:rPr sz="3600" spc="-5" dirty="0" smtClean="0">
                <a:solidFill>
                  <a:schemeClr val="tx1"/>
                </a:solidFill>
              </a:rPr>
              <a:t>&amp;</a:t>
            </a:r>
            <a:r>
              <a:rPr sz="3600" spc="-465" dirty="0" smtClean="0">
                <a:solidFill>
                  <a:schemeClr val="tx1"/>
                </a:solidFill>
              </a:rPr>
              <a:t> </a:t>
            </a:r>
            <a:r>
              <a:rPr sz="3600" spc="-30" dirty="0">
                <a:solidFill>
                  <a:schemeClr val="tx1"/>
                </a:solidFill>
              </a:rPr>
              <a:t>SCA</a:t>
            </a:r>
            <a:endParaRPr sz="3600" dirty="0">
              <a:solidFill>
                <a:schemeClr val="tx1"/>
              </a:solidFill>
            </a:endParaRPr>
          </a:p>
        </p:txBody>
      </p:sp>
      <p:sp>
        <p:nvSpPr>
          <p:cNvPr id="3" name="object 3"/>
          <p:cNvSpPr txBox="1"/>
          <p:nvPr/>
        </p:nvSpPr>
        <p:spPr>
          <a:xfrm>
            <a:off x="840739" y="1165860"/>
            <a:ext cx="7612380" cy="4851328"/>
          </a:xfrm>
          <a:prstGeom prst="rect">
            <a:avLst/>
          </a:prstGeom>
        </p:spPr>
        <p:txBody>
          <a:bodyPr vert="horz" wrap="square" lIns="0" tIns="26670" rIns="0" bIns="0" rtlCol="0">
            <a:spAutoFit/>
          </a:bodyPr>
          <a:lstStyle/>
          <a:p>
            <a:pPr marL="245745" marR="5080" indent="-233679">
              <a:lnSpc>
                <a:spcPts val="2160"/>
              </a:lnSpc>
              <a:spcBef>
                <a:spcPts val="210"/>
              </a:spcBef>
            </a:pPr>
            <a:r>
              <a:rPr sz="1800" spc="0" dirty="0">
                <a:solidFill>
                  <a:srgbClr val="C00000"/>
                </a:solidFill>
                <a:latin typeface="Arial"/>
                <a:cs typeface="Arial"/>
              </a:rPr>
              <a:t>▼</a:t>
            </a:r>
            <a:r>
              <a:rPr sz="1800" b="1" spc="0" dirty="0">
                <a:latin typeface="Arial"/>
                <a:cs typeface="Arial"/>
              </a:rPr>
              <a:t>Offering </a:t>
            </a:r>
            <a:r>
              <a:rPr sz="1800" b="1" spc="-20" dirty="0">
                <a:latin typeface="Arial"/>
                <a:cs typeface="Arial"/>
              </a:rPr>
              <a:t>cash </a:t>
            </a:r>
            <a:r>
              <a:rPr sz="1800" b="1" spc="10" dirty="0">
                <a:latin typeface="Arial"/>
                <a:cs typeface="Arial"/>
              </a:rPr>
              <a:t>in lieu </a:t>
            </a:r>
            <a:r>
              <a:rPr sz="1800" b="1" spc="-10" dirty="0">
                <a:latin typeface="Arial"/>
                <a:cs typeface="Arial"/>
              </a:rPr>
              <a:t>of </a:t>
            </a:r>
            <a:r>
              <a:rPr sz="1800" b="1" spc="0" dirty="0">
                <a:latin typeface="Arial"/>
                <a:cs typeface="Arial"/>
              </a:rPr>
              <a:t>benefits </a:t>
            </a:r>
            <a:r>
              <a:rPr sz="1800" b="1" u="heavy" spc="0" dirty="0">
                <a:latin typeface="Arial"/>
                <a:cs typeface="Arial"/>
              </a:rPr>
              <a:t>to </a:t>
            </a:r>
            <a:r>
              <a:rPr sz="1800" b="1" u="heavy" spc="-5" dirty="0">
                <a:latin typeface="Arial"/>
                <a:cs typeface="Arial"/>
              </a:rPr>
              <a:t>an </a:t>
            </a:r>
            <a:r>
              <a:rPr sz="1800" b="1" u="heavy" spc="-10" dirty="0">
                <a:latin typeface="Arial"/>
                <a:cs typeface="Arial"/>
              </a:rPr>
              <a:t>SCA </a:t>
            </a:r>
            <a:r>
              <a:rPr sz="1800" b="1" u="heavy" spc="-35" dirty="0">
                <a:latin typeface="Arial"/>
                <a:cs typeface="Arial"/>
              </a:rPr>
              <a:t>employee </a:t>
            </a:r>
            <a:r>
              <a:rPr sz="1800" b="1" u="heavy" spc="-10" dirty="0">
                <a:latin typeface="Arial"/>
                <a:cs typeface="Arial"/>
              </a:rPr>
              <a:t>does </a:t>
            </a:r>
            <a:r>
              <a:rPr sz="1800" b="1" u="heavy" spc="10" dirty="0">
                <a:latin typeface="Arial"/>
                <a:cs typeface="Arial"/>
              </a:rPr>
              <a:t>not </a:t>
            </a:r>
            <a:r>
              <a:rPr sz="1800" b="1" u="heavy" spc="-15" dirty="0">
                <a:latin typeface="Arial"/>
                <a:cs typeface="Arial"/>
              </a:rPr>
              <a:t>risk </a:t>
            </a:r>
            <a:r>
              <a:rPr sz="1800" b="1" u="heavy" spc="-10" dirty="0">
                <a:latin typeface="Arial"/>
                <a:cs typeface="Arial"/>
              </a:rPr>
              <a:t>a </a:t>
            </a:r>
            <a:r>
              <a:rPr sz="1800" b="1" spc="-10" dirty="0">
                <a:latin typeface="Arial"/>
                <a:cs typeface="Arial"/>
              </a:rPr>
              <a:t> </a:t>
            </a:r>
            <a:r>
              <a:rPr sz="1800" b="1" u="heavy" spc="25" dirty="0">
                <a:latin typeface="Arial"/>
                <a:cs typeface="Arial"/>
              </a:rPr>
              <a:t>penalty</a:t>
            </a:r>
            <a:r>
              <a:rPr sz="1800" b="1" spc="25" dirty="0">
                <a:latin typeface="Arial"/>
                <a:cs typeface="Arial"/>
              </a:rPr>
              <a:t> against </a:t>
            </a:r>
            <a:r>
              <a:rPr sz="1800" b="1" spc="50" dirty="0">
                <a:latin typeface="Arial"/>
                <a:cs typeface="Arial"/>
              </a:rPr>
              <a:t>the </a:t>
            </a:r>
            <a:r>
              <a:rPr sz="1800" b="1" spc="-5" dirty="0">
                <a:latin typeface="Arial"/>
                <a:cs typeface="Arial"/>
              </a:rPr>
              <a:t>employer </a:t>
            </a:r>
            <a:r>
              <a:rPr sz="1800" b="1" spc="15" dirty="0">
                <a:latin typeface="Arial"/>
                <a:cs typeface="Arial"/>
              </a:rPr>
              <a:t>by </a:t>
            </a:r>
            <a:r>
              <a:rPr sz="1800" b="1" spc="25" dirty="0">
                <a:latin typeface="Arial"/>
                <a:cs typeface="Arial"/>
              </a:rPr>
              <a:t>affecting the </a:t>
            </a:r>
            <a:r>
              <a:rPr sz="1800" b="1" dirty="0">
                <a:latin typeface="Arial"/>
                <a:cs typeface="Arial"/>
              </a:rPr>
              <a:t>affordability </a:t>
            </a:r>
            <a:r>
              <a:rPr sz="1800" b="1" spc="10" dirty="0">
                <a:latin typeface="Arial"/>
                <a:cs typeface="Arial"/>
              </a:rPr>
              <a:t>of </a:t>
            </a:r>
            <a:r>
              <a:rPr sz="1800" b="1" spc="50" dirty="0">
                <a:latin typeface="Arial"/>
                <a:cs typeface="Arial"/>
              </a:rPr>
              <a:t>the  </a:t>
            </a:r>
            <a:r>
              <a:rPr sz="1800" b="1" spc="-5" dirty="0">
                <a:latin typeface="Arial"/>
                <a:cs typeface="Arial"/>
              </a:rPr>
              <a:t>employer’s </a:t>
            </a:r>
            <a:r>
              <a:rPr sz="1800" b="1" spc="25" dirty="0">
                <a:latin typeface="Arial"/>
                <a:cs typeface="Arial"/>
              </a:rPr>
              <a:t>offer </a:t>
            </a:r>
            <a:r>
              <a:rPr sz="1800" b="1" spc="10" dirty="0">
                <a:latin typeface="Arial"/>
                <a:cs typeface="Arial"/>
              </a:rPr>
              <a:t>of</a:t>
            </a:r>
            <a:r>
              <a:rPr sz="1800" b="1" spc="-225" dirty="0">
                <a:latin typeface="Arial"/>
                <a:cs typeface="Arial"/>
              </a:rPr>
              <a:t> </a:t>
            </a:r>
            <a:r>
              <a:rPr sz="1800" b="1" spc="25" dirty="0">
                <a:latin typeface="Arial"/>
                <a:cs typeface="Arial"/>
              </a:rPr>
              <a:t>coverage</a:t>
            </a:r>
            <a:endParaRPr sz="1800" dirty="0">
              <a:latin typeface="Arial"/>
              <a:cs typeface="Arial"/>
            </a:endParaRPr>
          </a:p>
          <a:p>
            <a:pPr marL="245745" marR="255270" indent="-233679">
              <a:lnSpc>
                <a:spcPts val="2160"/>
              </a:lnSpc>
              <a:spcBef>
                <a:spcPts val="395"/>
              </a:spcBef>
            </a:pPr>
            <a:r>
              <a:rPr sz="1800" spc="-5" dirty="0">
                <a:solidFill>
                  <a:srgbClr val="C00000"/>
                </a:solidFill>
                <a:latin typeface="Arial"/>
                <a:cs typeface="Arial"/>
              </a:rPr>
              <a:t>▼</a:t>
            </a:r>
            <a:r>
              <a:rPr sz="1800" b="1" spc="-5" dirty="0">
                <a:latin typeface="Arial"/>
                <a:cs typeface="Arial"/>
              </a:rPr>
              <a:t>If, </a:t>
            </a:r>
            <a:r>
              <a:rPr sz="1800" b="1" spc="5" dirty="0">
                <a:latin typeface="Arial"/>
                <a:cs typeface="Arial"/>
              </a:rPr>
              <a:t>however, </a:t>
            </a:r>
            <a:r>
              <a:rPr sz="1800" b="1" spc="25" dirty="0">
                <a:latin typeface="Arial"/>
                <a:cs typeface="Arial"/>
              </a:rPr>
              <a:t>an </a:t>
            </a:r>
            <a:r>
              <a:rPr sz="1800" b="1" spc="-5" dirty="0">
                <a:latin typeface="Arial"/>
                <a:cs typeface="Arial"/>
              </a:rPr>
              <a:t>employer </a:t>
            </a:r>
            <a:r>
              <a:rPr sz="1800" b="1" spc="25" dirty="0">
                <a:latin typeface="Arial"/>
                <a:cs typeface="Arial"/>
              </a:rPr>
              <a:t>offers </a:t>
            </a:r>
            <a:r>
              <a:rPr sz="1800" b="1" u="heavy" spc="25" dirty="0">
                <a:latin typeface="Arial"/>
                <a:cs typeface="Arial"/>
              </a:rPr>
              <a:t>cash </a:t>
            </a:r>
            <a:r>
              <a:rPr sz="1800" b="1" u="heavy" spc="30" dirty="0">
                <a:latin typeface="Arial"/>
                <a:cs typeface="Arial"/>
              </a:rPr>
              <a:t>in lieu </a:t>
            </a:r>
            <a:r>
              <a:rPr sz="1800" b="1" u="heavy" spc="10" dirty="0">
                <a:latin typeface="Arial"/>
                <a:cs typeface="Arial"/>
              </a:rPr>
              <a:t>of </a:t>
            </a:r>
            <a:r>
              <a:rPr sz="1800" b="1" u="heavy" spc="25" dirty="0">
                <a:latin typeface="Arial"/>
                <a:cs typeface="Arial"/>
              </a:rPr>
              <a:t>benefits to </a:t>
            </a:r>
            <a:r>
              <a:rPr sz="1800" b="1" u="heavy" spc="15" dirty="0">
                <a:latin typeface="Arial"/>
                <a:cs typeface="Arial"/>
              </a:rPr>
              <a:t>a </a:t>
            </a:r>
            <a:r>
              <a:rPr sz="1800" b="1" u="heavy" spc="50" dirty="0">
                <a:latin typeface="Arial"/>
                <a:cs typeface="Arial"/>
              </a:rPr>
              <a:t>non- </a:t>
            </a:r>
            <a:r>
              <a:rPr sz="1800" b="1" spc="50" dirty="0">
                <a:latin typeface="Arial"/>
                <a:cs typeface="Arial"/>
              </a:rPr>
              <a:t> </a:t>
            </a:r>
            <a:r>
              <a:rPr sz="1800" b="1" u="heavy" spc="-10" dirty="0">
                <a:latin typeface="Arial"/>
                <a:cs typeface="Arial"/>
              </a:rPr>
              <a:t>SCA </a:t>
            </a:r>
            <a:r>
              <a:rPr sz="1800" b="1" u="heavy" spc="-30" dirty="0">
                <a:latin typeface="Arial"/>
                <a:cs typeface="Arial"/>
              </a:rPr>
              <a:t>employee, </a:t>
            </a:r>
            <a:r>
              <a:rPr sz="1800" b="1" u="heavy" spc="25" dirty="0">
                <a:latin typeface="Arial"/>
                <a:cs typeface="Arial"/>
              </a:rPr>
              <a:t>this </a:t>
            </a:r>
            <a:r>
              <a:rPr sz="1800" b="1" u="heavy" spc="0" dirty="0">
                <a:latin typeface="Arial"/>
                <a:cs typeface="Arial"/>
              </a:rPr>
              <a:t>offer </a:t>
            </a:r>
            <a:r>
              <a:rPr sz="1800" b="1" u="heavy" spc="5" dirty="0">
                <a:latin typeface="Arial"/>
                <a:cs typeface="Arial"/>
              </a:rPr>
              <a:t>affects </a:t>
            </a:r>
            <a:r>
              <a:rPr sz="1800" b="1" u="heavy" spc="25" dirty="0">
                <a:latin typeface="Arial"/>
                <a:cs typeface="Arial"/>
              </a:rPr>
              <a:t>the </a:t>
            </a:r>
            <a:r>
              <a:rPr sz="1800" b="1" u="heavy" spc="0" dirty="0">
                <a:latin typeface="Arial"/>
                <a:cs typeface="Arial"/>
              </a:rPr>
              <a:t>affordability</a:t>
            </a:r>
            <a:r>
              <a:rPr sz="1800" b="1" spc="0" dirty="0">
                <a:latin typeface="Arial"/>
                <a:cs typeface="Arial"/>
              </a:rPr>
              <a:t>of </a:t>
            </a:r>
            <a:r>
              <a:rPr sz="1800" b="1" spc="25" dirty="0">
                <a:latin typeface="Arial"/>
                <a:cs typeface="Arial"/>
              </a:rPr>
              <a:t>the </a:t>
            </a:r>
            <a:r>
              <a:rPr sz="1800" b="1" spc="-5" dirty="0">
                <a:latin typeface="Arial"/>
                <a:cs typeface="Arial"/>
              </a:rPr>
              <a:t>coverage  </a:t>
            </a:r>
            <a:r>
              <a:rPr sz="1800" b="1" dirty="0">
                <a:latin typeface="Arial"/>
                <a:cs typeface="Arial"/>
              </a:rPr>
              <a:t>offered </a:t>
            </a:r>
            <a:r>
              <a:rPr sz="1800" b="1" spc="0" dirty="0">
                <a:latin typeface="Arial"/>
                <a:cs typeface="Arial"/>
              </a:rPr>
              <a:t>to </a:t>
            </a:r>
            <a:r>
              <a:rPr sz="1800" b="1" spc="15" dirty="0">
                <a:latin typeface="Arial"/>
                <a:cs typeface="Arial"/>
              </a:rPr>
              <a:t>that </a:t>
            </a:r>
            <a:r>
              <a:rPr sz="1800" b="1" spc="-35" dirty="0">
                <a:latin typeface="Arial"/>
                <a:cs typeface="Arial"/>
              </a:rPr>
              <a:t>employee </a:t>
            </a:r>
            <a:r>
              <a:rPr sz="1800" b="1" spc="10" dirty="0">
                <a:latin typeface="Arial"/>
                <a:cs typeface="Arial"/>
              </a:rPr>
              <a:t>in </a:t>
            </a:r>
            <a:r>
              <a:rPr sz="1800" b="1" spc="-10" dirty="0">
                <a:latin typeface="Arial"/>
                <a:cs typeface="Arial"/>
              </a:rPr>
              <a:t>a </a:t>
            </a:r>
            <a:r>
              <a:rPr sz="1800" b="1" spc="15" dirty="0">
                <a:latin typeface="Arial"/>
                <a:cs typeface="Arial"/>
              </a:rPr>
              <a:t>way that </a:t>
            </a:r>
            <a:r>
              <a:rPr sz="1800" b="1" spc="10" dirty="0">
                <a:latin typeface="Arial"/>
                <a:cs typeface="Arial"/>
              </a:rPr>
              <a:t>could </a:t>
            </a:r>
            <a:r>
              <a:rPr sz="1800" b="1" spc="-15" dirty="0">
                <a:latin typeface="Arial"/>
                <a:cs typeface="Arial"/>
              </a:rPr>
              <a:t>expose </a:t>
            </a:r>
            <a:r>
              <a:rPr sz="1800" b="1" spc="25" dirty="0">
                <a:latin typeface="Arial"/>
                <a:cs typeface="Arial"/>
              </a:rPr>
              <a:t>the </a:t>
            </a:r>
            <a:r>
              <a:rPr sz="1800" b="1" spc="-35" dirty="0">
                <a:latin typeface="Arial"/>
                <a:cs typeface="Arial"/>
              </a:rPr>
              <a:t>employer  </a:t>
            </a:r>
            <a:r>
              <a:rPr sz="1800" b="1" spc="0" dirty="0">
                <a:latin typeface="Arial"/>
                <a:cs typeface="Arial"/>
              </a:rPr>
              <a:t>to </a:t>
            </a:r>
            <a:r>
              <a:rPr sz="1800" b="1" spc="-10" dirty="0">
                <a:latin typeface="Arial"/>
                <a:cs typeface="Arial"/>
              </a:rPr>
              <a:t>a</a:t>
            </a:r>
            <a:r>
              <a:rPr sz="1800" b="1" spc="-180" dirty="0">
                <a:latin typeface="Arial"/>
                <a:cs typeface="Arial"/>
              </a:rPr>
              <a:t> </a:t>
            </a:r>
            <a:r>
              <a:rPr sz="1800" b="1" spc="-15" dirty="0">
                <a:latin typeface="Arial"/>
                <a:cs typeface="Arial"/>
              </a:rPr>
              <a:t>penalty:</a:t>
            </a:r>
            <a:endParaRPr sz="1800" dirty="0">
              <a:latin typeface="Arial"/>
              <a:cs typeface="Arial"/>
            </a:endParaRPr>
          </a:p>
          <a:p>
            <a:pPr marL="753745" marR="30480" indent="-284480">
              <a:lnSpc>
                <a:spcPct val="100000"/>
              </a:lnSpc>
              <a:spcBef>
                <a:spcPts val="365"/>
              </a:spcBef>
            </a:pPr>
            <a:r>
              <a:rPr sz="1200" dirty="0">
                <a:solidFill>
                  <a:srgbClr val="808080"/>
                </a:solidFill>
                <a:latin typeface="Arial"/>
                <a:cs typeface="Arial"/>
              </a:rPr>
              <a:t>▼ </a:t>
            </a:r>
            <a:r>
              <a:rPr lang="en-US" sz="1200" dirty="0" smtClean="0">
                <a:solidFill>
                  <a:srgbClr val="808080"/>
                </a:solidFill>
                <a:latin typeface="Arial"/>
                <a:cs typeface="Arial"/>
              </a:rPr>
              <a:t> </a:t>
            </a:r>
            <a:r>
              <a:rPr sz="1600" b="1" spc="5" dirty="0" smtClean="0">
                <a:latin typeface="Arial"/>
                <a:cs typeface="Arial"/>
              </a:rPr>
              <a:t>The </a:t>
            </a:r>
            <a:r>
              <a:rPr sz="1600" b="1" dirty="0">
                <a:latin typeface="Arial"/>
                <a:cs typeface="Arial"/>
              </a:rPr>
              <a:t>total </a:t>
            </a:r>
            <a:r>
              <a:rPr sz="1600" b="1" spc="-10" dirty="0">
                <a:latin typeface="Arial"/>
                <a:cs typeface="Arial"/>
              </a:rPr>
              <a:t>cash </a:t>
            </a:r>
            <a:r>
              <a:rPr sz="1600" b="1" dirty="0">
                <a:latin typeface="Arial"/>
                <a:cs typeface="Arial"/>
              </a:rPr>
              <a:t>offered </a:t>
            </a:r>
            <a:r>
              <a:rPr sz="1600" b="1" spc="-25" dirty="0">
                <a:latin typeface="Arial"/>
                <a:cs typeface="Arial"/>
              </a:rPr>
              <a:t>in lieu </a:t>
            </a:r>
            <a:r>
              <a:rPr sz="1600" b="1" spc="-10" dirty="0">
                <a:latin typeface="Arial"/>
                <a:cs typeface="Arial"/>
              </a:rPr>
              <a:t>of benefits </a:t>
            </a:r>
            <a:r>
              <a:rPr sz="1600" b="1" dirty="0">
                <a:latin typeface="Arial"/>
                <a:cs typeface="Arial"/>
              </a:rPr>
              <a:t>for the </a:t>
            </a:r>
            <a:r>
              <a:rPr sz="1600" b="1" spc="-10" dirty="0">
                <a:latin typeface="Arial"/>
                <a:cs typeface="Arial"/>
              </a:rPr>
              <a:t>year </a:t>
            </a:r>
            <a:r>
              <a:rPr sz="1600" b="1" spc="-25" dirty="0">
                <a:latin typeface="Arial"/>
                <a:cs typeface="Arial"/>
              </a:rPr>
              <a:t>is </a:t>
            </a:r>
            <a:r>
              <a:rPr sz="1600" b="1" u="heavy" spc="-15" dirty="0">
                <a:latin typeface="Arial"/>
                <a:cs typeface="Arial"/>
              </a:rPr>
              <a:t>added </a:t>
            </a:r>
            <a:r>
              <a:rPr sz="1600" b="1" u="heavy" spc="5" dirty="0">
                <a:latin typeface="Arial"/>
                <a:cs typeface="Arial"/>
              </a:rPr>
              <a:t>to </a:t>
            </a:r>
            <a:r>
              <a:rPr sz="1600" b="1" u="heavy" spc="-5" dirty="0">
                <a:latin typeface="Arial"/>
                <a:cs typeface="Arial"/>
              </a:rPr>
              <a:t>the </a:t>
            </a:r>
            <a:r>
              <a:rPr sz="1600" b="1" spc="-5" dirty="0">
                <a:latin typeface="Arial"/>
                <a:cs typeface="Arial"/>
              </a:rPr>
              <a:t> </a:t>
            </a:r>
            <a:r>
              <a:rPr sz="1600" b="1" u="heavy" dirty="0">
                <a:latin typeface="Arial"/>
                <a:cs typeface="Arial"/>
              </a:rPr>
              <a:t>total </a:t>
            </a:r>
            <a:r>
              <a:rPr sz="1600" b="1" u="heavy" spc="-25" dirty="0">
                <a:latin typeface="Arial"/>
                <a:cs typeface="Arial"/>
              </a:rPr>
              <a:t>premium </a:t>
            </a:r>
            <a:r>
              <a:rPr sz="1600" b="1" u="heavy" spc="-15" dirty="0">
                <a:latin typeface="Arial"/>
                <a:cs typeface="Arial"/>
              </a:rPr>
              <a:t>contribution</a:t>
            </a:r>
            <a:r>
              <a:rPr sz="1600" b="1" spc="-15" dirty="0">
                <a:latin typeface="Arial"/>
                <a:cs typeface="Arial"/>
              </a:rPr>
              <a:t> required </a:t>
            </a:r>
            <a:r>
              <a:rPr sz="1600" b="1" dirty="0">
                <a:latin typeface="Arial"/>
                <a:cs typeface="Arial"/>
              </a:rPr>
              <a:t>for the </a:t>
            </a:r>
            <a:r>
              <a:rPr sz="1600" b="1" spc="-25" dirty="0">
                <a:latin typeface="Arial"/>
                <a:cs typeface="Arial"/>
              </a:rPr>
              <a:t>employee’s </a:t>
            </a:r>
            <a:r>
              <a:rPr sz="1600" b="1" spc="-15" dirty="0">
                <a:latin typeface="Arial"/>
                <a:cs typeface="Arial"/>
              </a:rPr>
              <a:t>participation </a:t>
            </a:r>
            <a:r>
              <a:rPr sz="1600" b="1" spc="-25" dirty="0">
                <a:latin typeface="Arial"/>
                <a:cs typeface="Arial"/>
              </a:rPr>
              <a:t>in  </a:t>
            </a:r>
            <a:r>
              <a:rPr sz="1600" b="1" dirty="0">
                <a:latin typeface="Arial"/>
                <a:cs typeface="Arial"/>
              </a:rPr>
              <a:t>the </a:t>
            </a:r>
            <a:r>
              <a:rPr sz="1600" b="1" spc="-25" dirty="0">
                <a:latin typeface="Arial"/>
                <a:cs typeface="Arial"/>
              </a:rPr>
              <a:t>lowest </a:t>
            </a:r>
            <a:r>
              <a:rPr sz="1600" b="1" spc="-15" dirty="0">
                <a:latin typeface="Arial"/>
                <a:cs typeface="Arial"/>
              </a:rPr>
              <a:t>cost </a:t>
            </a:r>
            <a:r>
              <a:rPr sz="1600" b="1" spc="-10" dirty="0">
                <a:latin typeface="Arial"/>
                <a:cs typeface="Arial"/>
              </a:rPr>
              <a:t>tier of </a:t>
            </a:r>
            <a:r>
              <a:rPr sz="1600" b="1" spc="-25" dirty="0">
                <a:latin typeface="Arial"/>
                <a:cs typeface="Arial"/>
              </a:rPr>
              <a:t>individual only </a:t>
            </a:r>
            <a:r>
              <a:rPr sz="1600" b="1" spc="-10" dirty="0">
                <a:latin typeface="Arial"/>
                <a:cs typeface="Arial"/>
              </a:rPr>
              <a:t>coverage. </a:t>
            </a:r>
            <a:r>
              <a:rPr sz="1600" b="1" spc="5" dirty="0">
                <a:latin typeface="Arial"/>
                <a:cs typeface="Arial"/>
              </a:rPr>
              <a:t>The </a:t>
            </a:r>
            <a:r>
              <a:rPr sz="1600" b="1" spc="-15" dirty="0">
                <a:latin typeface="Arial"/>
                <a:cs typeface="Arial"/>
              </a:rPr>
              <a:t>sum </a:t>
            </a:r>
            <a:r>
              <a:rPr sz="1600" b="1" spc="-25" dirty="0">
                <a:latin typeface="Arial"/>
                <a:cs typeface="Arial"/>
              </a:rPr>
              <a:t>is </a:t>
            </a:r>
            <a:r>
              <a:rPr sz="1600" b="1" spc="-5" dirty="0">
                <a:latin typeface="Arial"/>
                <a:cs typeface="Arial"/>
              </a:rPr>
              <a:t>then </a:t>
            </a:r>
            <a:r>
              <a:rPr sz="1600" b="1" spc="-15" dirty="0">
                <a:latin typeface="Arial"/>
                <a:cs typeface="Arial"/>
              </a:rPr>
              <a:t>used  </a:t>
            </a:r>
            <a:r>
              <a:rPr sz="1600" b="1" spc="5" dirty="0">
                <a:latin typeface="Arial"/>
                <a:cs typeface="Arial"/>
              </a:rPr>
              <a:t>to </a:t>
            </a:r>
            <a:r>
              <a:rPr sz="1600" b="1" spc="-20" dirty="0">
                <a:latin typeface="Arial"/>
                <a:cs typeface="Arial"/>
              </a:rPr>
              <a:t>determine </a:t>
            </a:r>
            <a:r>
              <a:rPr sz="1600" b="1" u="heavy" spc="-25" dirty="0">
                <a:latin typeface="Arial"/>
                <a:cs typeface="Arial"/>
              </a:rPr>
              <a:t>if </a:t>
            </a:r>
            <a:r>
              <a:rPr sz="1600" b="1" u="heavy" dirty="0">
                <a:latin typeface="Arial"/>
                <a:cs typeface="Arial"/>
              </a:rPr>
              <a:t>the </a:t>
            </a:r>
            <a:r>
              <a:rPr sz="1600" b="1" u="heavy" spc="-25" dirty="0">
                <a:latin typeface="Arial"/>
                <a:cs typeface="Arial"/>
              </a:rPr>
              <a:t>employer </a:t>
            </a:r>
            <a:r>
              <a:rPr sz="1600" b="1" u="heavy" dirty="0">
                <a:latin typeface="Arial"/>
                <a:cs typeface="Arial"/>
              </a:rPr>
              <a:t>offered </a:t>
            </a:r>
            <a:r>
              <a:rPr sz="1600" b="1" u="heavy" spc="-10" dirty="0">
                <a:latin typeface="Arial"/>
                <a:cs typeface="Arial"/>
              </a:rPr>
              <a:t>“affordable” coverage </a:t>
            </a:r>
            <a:r>
              <a:rPr sz="1600" b="1" u="heavy" spc="-25" dirty="0">
                <a:latin typeface="Arial"/>
                <a:cs typeface="Arial"/>
              </a:rPr>
              <a:t>within </a:t>
            </a:r>
            <a:r>
              <a:rPr sz="1600" b="1" u="heavy" dirty="0">
                <a:latin typeface="Arial"/>
                <a:cs typeface="Arial"/>
              </a:rPr>
              <a:t>the </a:t>
            </a:r>
            <a:r>
              <a:rPr sz="1600" b="1" dirty="0">
                <a:latin typeface="Arial"/>
                <a:cs typeface="Arial"/>
              </a:rPr>
              <a:t> </a:t>
            </a:r>
            <a:r>
              <a:rPr sz="1600" b="1" u="heavy" spc="-25" dirty="0">
                <a:latin typeface="Arial"/>
                <a:cs typeface="Arial"/>
              </a:rPr>
              <a:t>meaning </a:t>
            </a:r>
            <a:r>
              <a:rPr sz="1600" b="1" u="heavy" spc="-10" dirty="0">
                <a:latin typeface="Arial"/>
                <a:cs typeface="Arial"/>
              </a:rPr>
              <a:t>of </a:t>
            </a:r>
            <a:r>
              <a:rPr sz="1600" b="1" u="heavy" spc="-55" dirty="0">
                <a:latin typeface="Arial"/>
                <a:cs typeface="Arial"/>
              </a:rPr>
              <a:t>ACA</a:t>
            </a:r>
            <a:r>
              <a:rPr sz="1600" b="1" spc="-55" dirty="0">
                <a:latin typeface="Arial"/>
                <a:cs typeface="Arial"/>
              </a:rPr>
              <a:t> </a:t>
            </a:r>
            <a:r>
              <a:rPr sz="1600" b="1" dirty="0">
                <a:latin typeface="Arial"/>
                <a:cs typeface="Arial"/>
              </a:rPr>
              <a:t>(i.e. </a:t>
            </a:r>
            <a:r>
              <a:rPr sz="1600" b="1" spc="-10" dirty="0">
                <a:latin typeface="Arial"/>
                <a:cs typeface="Arial"/>
              </a:rPr>
              <a:t>coverage </a:t>
            </a:r>
            <a:r>
              <a:rPr sz="1600" b="1" spc="-5" dirty="0">
                <a:latin typeface="Arial"/>
                <a:cs typeface="Arial"/>
              </a:rPr>
              <a:t>that costs </a:t>
            </a:r>
            <a:r>
              <a:rPr sz="1600" b="1" spc="-20" dirty="0">
                <a:latin typeface="Arial"/>
                <a:cs typeface="Arial"/>
              </a:rPr>
              <a:t>less </a:t>
            </a:r>
            <a:r>
              <a:rPr sz="1600" b="1" spc="-5" dirty="0">
                <a:latin typeface="Arial"/>
                <a:cs typeface="Arial"/>
              </a:rPr>
              <a:t>than 9.66% </a:t>
            </a:r>
            <a:r>
              <a:rPr sz="1600" b="1" spc="-10" dirty="0">
                <a:latin typeface="Arial"/>
                <a:cs typeface="Arial"/>
              </a:rPr>
              <a:t>of </a:t>
            </a:r>
            <a:r>
              <a:rPr sz="1600" b="1" dirty="0">
                <a:latin typeface="Arial"/>
                <a:cs typeface="Arial"/>
              </a:rPr>
              <a:t>the  </a:t>
            </a:r>
            <a:r>
              <a:rPr sz="1600" b="1" spc="-25" dirty="0">
                <a:latin typeface="Arial"/>
                <a:cs typeface="Arial"/>
              </a:rPr>
              <a:t>employee’s  </a:t>
            </a:r>
            <a:r>
              <a:rPr sz="1600" b="1" spc="-15" dirty="0">
                <a:latin typeface="Arial"/>
                <a:cs typeface="Arial"/>
              </a:rPr>
              <a:t>box </a:t>
            </a:r>
            <a:r>
              <a:rPr sz="1600" b="1" spc="-5" dirty="0">
                <a:latin typeface="Arial"/>
                <a:cs typeface="Arial"/>
              </a:rPr>
              <a:t>1, </a:t>
            </a:r>
            <a:r>
              <a:rPr sz="1600" b="1" spc="0" dirty="0">
                <a:latin typeface="Arial"/>
                <a:cs typeface="Arial"/>
              </a:rPr>
              <a:t>W-2</a:t>
            </a:r>
            <a:r>
              <a:rPr sz="1600" b="1" spc="-280" dirty="0">
                <a:latin typeface="Arial"/>
                <a:cs typeface="Arial"/>
              </a:rPr>
              <a:t> </a:t>
            </a:r>
            <a:r>
              <a:rPr sz="1600" b="1" spc="-20" dirty="0">
                <a:latin typeface="Arial"/>
                <a:cs typeface="Arial"/>
              </a:rPr>
              <a:t>wages)</a:t>
            </a:r>
            <a:endParaRPr sz="1600" dirty="0">
              <a:latin typeface="Arial"/>
              <a:cs typeface="Arial"/>
            </a:endParaRPr>
          </a:p>
          <a:p>
            <a:pPr marL="753745" marR="118110" indent="-284480">
              <a:lnSpc>
                <a:spcPct val="100000"/>
              </a:lnSpc>
              <a:spcBef>
                <a:spcPts val="320"/>
              </a:spcBef>
            </a:pPr>
            <a:r>
              <a:rPr sz="1200" dirty="0">
                <a:solidFill>
                  <a:srgbClr val="808080"/>
                </a:solidFill>
                <a:latin typeface="Arial"/>
                <a:cs typeface="Arial"/>
              </a:rPr>
              <a:t>▼ </a:t>
            </a:r>
            <a:r>
              <a:rPr lang="en-US" sz="1200" dirty="0" smtClean="0">
                <a:solidFill>
                  <a:srgbClr val="808080"/>
                </a:solidFill>
                <a:latin typeface="Arial"/>
                <a:cs typeface="Arial"/>
              </a:rPr>
              <a:t>  </a:t>
            </a:r>
            <a:r>
              <a:rPr sz="1600" b="1" spc="-20" dirty="0" smtClean="0">
                <a:latin typeface="Arial"/>
                <a:cs typeface="Arial"/>
              </a:rPr>
              <a:t>Interestingly</a:t>
            </a:r>
            <a:r>
              <a:rPr sz="1600" b="1" spc="-20" dirty="0">
                <a:latin typeface="Arial"/>
                <a:cs typeface="Arial"/>
              </a:rPr>
              <a:t>, </a:t>
            </a:r>
            <a:r>
              <a:rPr sz="1600" b="1" spc="-15" dirty="0">
                <a:latin typeface="Arial"/>
                <a:cs typeface="Arial"/>
              </a:rPr>
              <a:t>under </a:t>
            </a:r>
            <a:r>
              <a:rPr sz="1600" b="1" spc="-20" dirty="0">
                <a:latin typeface="Arial"/>
                <a:cs typeface="Arial"/>
              </a:rPr>
              <a:t>Notice </a:t>
            </a:r>
            <a:r>
              <a:rPr sz="1600" b="1" spc="-5" dirty="0">
                <a:latin typeface="Arial"/>
                <a:cs typeface="Arial"/>
              </a:rPr>
              <a:t>2015-87, </a:t>
            </a:r>
            <a:r>
              <a:rPr sz="1600" b="1" spc="-15" dirty="0">
                <a:latin typeface="Arial"/>
                <a:cs typeface="Arial"/>
              </a:rPr>
              <a:t>although </a:t>
            </a:r>
            <a:r>
              <a:rPr sz="1600" b="1" dirty="0">
                <a:latin typeface="Arial"/>
                <a:cs typeface="Arial"/>
              </a:rPr>
              <a:t>the </a:t>
            </a:r>
            <a:r>
              <a:rPr sz="1600" b="1" spc="-10" dirty="0">
                <a:latin typeface="Arial"/>
                <a:cs typeface="Arial"/>
              </a:rPr>
              <a:t>cash </a:t>
            </a:r>
            <a:r>
              <a:rPr sz="1600" b="1" dirty="0">
                <a:latin typeface="Arial"/>
                <a:cs typeface="Arial"/>
              </a:rPr>
              <a:t>offered </a:t>
            </a:r>
            <a:r>
              <a:rPr sz="1600" b="1" spc="5" dirty="0">
                <a:latin typeface="Arial"/>
                <a:cs typeface="Arial"/>
              </a:rPr>
              <a:t>to </a:t>
            </a:r>
            <a:r>
              <a:rPr sz="1600" b="1" spc="-5" dirty="0">
                <a:latin typeface="Arial"/>
                <a:cs typeface="Arial"/>
              </a:rPr>
              <a:t>an  </a:t>
            </a:r>
            <a:r>
              <a:rPr sz="1600" b="1" spc="-25" dirty="0">
                <a:latin typeface="Arial"/>
                <a:cs typeface="Arial"/>
              </a:rPr>
              <a:t>SCA employee in lieu </a:t>
            </a:r>
            <a:r>
              <a:rPr sz="1600" b="1" spc="-10" dirty="0">
                <a:latin typeface="Arial"/>
                <a:cs typeface="Arial"/>
              </a:rPr>
              <a:t>of benefits </a:t>
            </a:r>
            <a:r>
              <a:rPr sz="1600" b="1" spc="-15" dirty="0">
                <a:latin typeface="Arial"/>
                <a:cs typeface="Arial"/>
              </a:rPr>
              <a:t>does not </a:t>
            </a:r>
            <a:r>
              <a:rPr sz="1600" b="1" dirty="0">
                <a:latin typeface="Arial"/>
                <a:cs typeface="Arial"/>
              </a:rPr>
              <a:t>affect </a:t>
            </a:r>
            <a:r>
              <a:rPr sz="1600" b="1" spc="-10" dirty="0">
                <a:latin typeface="Arial"/>
                <a:cs typeface="Arial"/>
              </a:rPr>
              <a:t>affordability as </a:t>
            </a:r>
            <a:r>
              <a:rPr sz="1600" b="1" spc="-25" dirty="0">
                <a:latin typeface="Arial"/>
                <a:cs typeface="Arial"/>
              </a:rPr>
              <a:t>it  </a:t>
            </a:r>
            <a:r>
              <a:rPr sz="1600" b="1" spc="-10" dirty="0">
                <a:latin typeface="Arial"/>
                <a:cs typeface="Arial"/>
              </a:rPr>
              <a:t>relates </a:t>
            </a:r>
            <a:r>
              <a:rPr sz="1600" b="1" spc="5" dirty="0">
                <a:latin typeface="Arial"/>
                <a:cs typeface="Arial"/>
              </a:rPr>
              <a:t>to </a:t>
            </a:r>
            <a:r>
              <a:rPr sz="1600" b="1" spc="-5" dirty="0">
                <a:latin typeface="Arial"/>
                <a:cs typeface="Arial"/>
              </a:rPr>
              <a:t>an </a:t>
            </a:r>
            <a:r>
              <a:rPr sz="1600" b="1" spc="-15" dirty="0">
                <a:latin typeface="Arial"/>
                <a:cs typeface="Arial"/>
              </a:rPr>
              <a:t>employer’s exposure </a:t>
            </a:r>
            <a:r>
              <a:rPr sz="1600" b="1" spc="5" dirty="0">
                <a:latin typeface="Arial"/>
                <a:cs typeface="Arial"/>
              </a:rPr>
              <a:t>to </a:t>
            </a:r>
            <a:r>
              <a:rPr sz="1600" b="1" spc="-5" dirty="0">
                <a:latin typeface="Arial"/>
                <a:cs typeface="Arial"/>
              </a:rPr>
              <a:t>a </a:t>
            </a:r>
            <a:r>
              <a:rPr sz="1600" b="1" spc="-25" dirty="0">
                <a:latin typeface="Arial"/>
                <a:cs typeface="Arial"/>
              </a:rPr>
              <a:t>penalty, </a:t>
            </a:r>
            <a:r>
              <a:rPr sz="1600" b="1" u="heavy" dirty="0">
                <a:latin typeface="Arial"/>
                <a:cs typeface="Arial"/>
              </a:rPr>
              <a:t>the </a:t>
            </a:r>
            <a:r>
              <a:rPr sz="1600" b="1" u="heavy" spc="-25" dirty="0">
                <a:latin typeface="Arial"/>
                <a:cs typeface="Arial"/>
              </a:rPr>
              <a:t>employee </a:t>
            </a:r>
            <a:r>
              <a:rPr sz="1600" b="1" u="heavy" spc="-30" dirty="0">
                <a:latin typeface="Arial"/>
                <a:cs typeface="Arial"/>
              </a:rPr>
              <a:t>may </a:t>
            </a:r>
            <a:r>
              <a:rPr sz="1600" b="1" u="heavy" spc="-15" dirty="0">
                <a:latin typeface="Arial"/>
                <a:cs typeface="Arial"/>
              </a:rPr>
              <a:t>still </a:t>
            </a:r>
            <a:r>
              <a:rPr sz="1600" b="1" spc="-15" dirty="0">
                <a:latin typeface="Arial"/>
                <a:cs typeface="Arial"/>
              </a:rPr>
              <a:t> </a:t>
            </a:r>
            <a:r>
              <a:rPr sz="1600" b="1" u="heavy" spc="-15" dirty="0">
                <a:latin typeface="Arial"/>
                <a:cs typeface="Arial"/>
              </a:rPr>
              <a:t>use </a:t>
            </a:r>
            <a:r>
              <a:rPr sz="1600" b="1" u="heavy" dirty="0">
                <a:latin typeface="Arial"/>
                <a:cs typeface="Arial"/>
              </a:rPr>
              <a:t>the </a:t>
            </a:r>
            <a:r>
              <a:rPr sz="1600" b="1" u="heavy" spc="-25" dirty="0">
                <a:latin typeface="Arial"/>
                <a:cs typeface="Arial"/>
              </a:rPr>
              <a:t>combined </a:t>
            </a:r>
            <a:r>
              <a:rPr sz="1600" b="1" u="heavy" spc="-15" dirty="0">
                <a:latin typeface="Arial"/>
                <a:cs typeface="Arial"/>
              </a:rPr>
              <a:t>cost </a:t>
            </a:r>
            <a:r>
              <a:rPr sz="1600" b="1" u="heavy" spc="-10" dirty="0">
                <a:latin typeface="Arial"/>
                <a:cs typeface="Arial"/>
              </a:rPr>
              <a:t>of coverage </a:t>
            </a:r>
            <a:r>
              <a:rPr sz="1600" b="1" u="heavy" spc="-25" dirty="0">
                <a:latin typeface="Arial"/>
                <a:cs typeface="Arial"/>
              </a:rPr>
              <a:t>in </a:t>
            </a:r>
            <a:r>
              <a:rPr sz="1600" b="1" u="heavy" spc="-10" dirty="0">
                <a:latin typeface="Arial"/>
                <a:cs typeface="Arial"/>
              </a:rPr>
              <a:t>order </a:t>
            </a:r>
            <a:r>
              <a:rPr sz="1600" b="1" u="heavy" spc="5" dirty="0">
                <a:latin typeface="Arial"/>
                <a:cs typeface="Arial"/>
              </a:rPr>
              <a:t>to </a:t>
            </a:r>
            <a:r>
              <a:rPr sz="1600" b="1" u="heavy" spc="-15" dirty="0">
                <a:latin typeface="Arial"/>
                <a:cs typeface="Arial"/>
              </a:rPr>
              <a:t>obtain </a:t>
            </a:r>
            <a:r>
              <a:rPr sz="1600" b="1" u="heavy" spc="-5" dirty="0">
                <a:latin typeface="Arial"/>
                <a:cs typeface="Arial"/>
              </a:rPr>
              <a:t>a </a:t>
            </a:r>
            <a:r>
              <a:rPr sz="1600" b="1" u="heavy" spc="-20" dirty="0">
                <a:latin typeface="Arial"/>
                <a:cs typeface="Arial"/>
              </a:rPr>
              <a:t>subsidized </a:t>
            </a:r>
            <a:r>
              <a:rPr sz="1600" b="1" spc="-20" dirty="0">
                <a:latin typeface="Arial"/>
                <a:cs typeface="Arial"/>
              </a:rPr>
              <a:t> </a:t>
            </a:r>
            <a:r>
              <a:rPr sz="1600" b="1" u="heavy" spc="-25" dirty="0">
                <a:latin typeface="Arial"/>
                <a:cs typeface="Arial"/>
              </a:rPr>
              <a:t>policy</a:t>
            </a:r>
            <a:r>
              <a:rPr sz="1600" b="1" spc="-25" dirty="0">
                <a:latin typeface="Arial"/>
                <a:cs typeface="Arial"/>
              </a:rPr>
              <a:t> </a:t>
            </a:r>
            <a:r>
              <a:rPr sz="1600" b="1" spc="-10" dirty="0">
                <a:latin typeface="Arial"/>
                <a:cs typeface="Arial"/>
              </a:rPr>
              <a:t>through </a:t>
            </a:r>
            <a:r>
              <a:rPr sz="1600" b="1" dirty="0">
                <a:latin typeface="Arial"/>
                <a:cs typeface="Arial"/>
              </a:rPr>
              <a:t>the</a:t>
            </a:r>
            <a:r>
              <a:rPr sz="1600" b="1" spc="160" dirty="0">
                <a:latin typeface="Arial"/>
                <a:cs typeface="Arial"/>
              </a:rPr>
              <a:t> </a:t>
            </a:r>
            <a:r>
              <a:rPr sz="1600" b="1" spc="-20" dirty="0">
                <a:latin typeface="Arial"/>
                <a:cs typeface="Arial"/>
              </a:rPr>
              <a:t>exchange</a:t>
            </a:r>
            <a:endParaRPr sz="1600" dirty="0">
              <a:latin typeface="Arial"/>
              <a:cs typeface="Arial"/>
            </a:endParaRPr>
          </a:p>
        </p:txBody>
      </p:sp>
    </p:spTree>
    <p:extLst>
      <p:ext uri="{BB962C8B-B14F-4D97-AF65-F5344CB8AC3E}">
        <p14:creationId xmlns:p14="http://schemas.microsoft.com/office/powerpoint/2010/main" val="19586616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510540"/>
            <a:ext cx="6248400" cy="566822"/>
          </a:xfrm>
          <a:prstGeom prst="rect">
            <a:avLst/>
          </a:prstGeom>
        </p:spPr>
        <p:txBody>
          <a:bodyPr vert="horz" wrap="square" lIns="0" tIns="12700" rIns="0" bIns="0" rtlCol="0">
            <a:spAutoFit/>
          </a:bodyPr>
          <a:lstStyle/>
          <a:p>
            <a:pPr marL="12700">
              <a:lnSpc>
                <a:spcPct val="100000"/>
              </a:lnSpc>
              <a:spcBef>
                <a:spcPts val="100"/>
              </a:spcBef>
            </a:pPr>
            <a:r>
              <a:rPr sz="3600" spc="-75" dirty="0" smtClean="0">
                <a:solidFill>
                  <a:schemeClr val="tx1"/>
                </a:solidFill>
              </a:rPr>
              <a:t>ACA </a:t>
            </a:r>
            <a:r>
              <a:rPr sz="3600" spc="-5" dirty="0" smtClean="0">
                <a:solidFill>
                  <a:schemeClr val="tx1"/>
                </a:solidFill>
              </a:rPr>
              <a:t>&amp; </a:t>
            </a:r>
            <a:r>
              <a:rPr sz="3600" spc="-20" dirty="0" smtClean="0">
                <a:solidFill>
                  <a:schemeClr val="tx1"/>
                </a:solidFill>
              </a:rPr>
              <a:t>SCA </a:t>
            </a:r>
            <a:r>
              <a:rPr sz="3600" spc="-50" dirty="0" smtClean="0">
                <a:solidFill>
                  <a:schemeClr val="tx1"/>
                </a:solidFill>
              </a:rPr>
              <a:t>Best</a:t>
            </a:r>
            <a:r>
              <a:rPr sz="3600" spc="-185" dirty="0" smtClean="0">
                <a:solidFill>
                  <a:schemeClr val="tx1"/>
                </a:solidFill>
              </a:rPr>
              <a:t> </a:t>
            </a:r>
            <a:r>
              <a:rPr sz="3600" spc="-30" dirty="0" smtClean="0">
                <a:solidFill>
                  <a:schemeClr val="tx1"/>
                </a:solidFill>
              </a:rPr>
              <a:t>Practices</a:t>
            </a:r>
            <a:endParaRPr sz="3600" dirty="0">
              <a:solidFill>
                <a:schemeClr val="tx1"/>
              </a:solidFill>
            </a:endParaRPr>
          </a:p>
        </p:txBody>
      </p:sp>
      <p:sp>
        <p:nvSpPr>
          <p:cNvPr id="3" name="object 3"/>
          <p:cNvSpPr txBox="1"/>
          <p:nvPr/>
        </p:nvSpPr>
        <p:spPr>
          <a:xfrm>
            <a:off x="916939" y="1242060"/>
            <a:ext cx="7541895" cy="3760470"/>
          </a:xfrm>
          <a:prstGeom prst="rect">
            <a:avLst/>
          </a:prstGeom>
        </p:spPr>
        <p:txBody>
          <a:bodyPr vert="horz" wrap="square" lIns="0" tIns="26670" rIns="0" bIns="0" rtlCol="0">
            <a:spAutoFit/>
          </a:bodyPr>
          <a:lstStyle/>
          <a:p>
            <a:pPr marL="245745" marR="1072515" indent="-233679">
              <a:lnSpc>
                <a:spcPts val="2160"/>
              </a:lnSpc>
              <a:spcBef>
                <a:spcPts val="210"/>
              </a:spcBef>
            </a:pPr>
            <a:r>
              <a:rPr sz="1800" spc="-5" dirty="0">
                <a:solidFill>
                  <a:srgbClr val="C00000"/>
                </a:solidFill>
                <a:latin typeface="Arial"/>
                <a:cs typeface="Arial"/>
              </a:rPr>
              <a:t>▼</a:t>
            </a:r>
            <a:r>
              <a:rPr sz="1800" b="1" u="heavy" spc="-5" dirty="0">
                <a:latin typeface="Arial"/>
                <a:cs typeface="Arial"/>
              </a:rPr>
              <a:t>Make </a:t>
            </a:r>
            <a:r>
              <a:rPr sz="1800" b="1" u="heavy" spc="-10" dirty="0">
                <a:latin typeface="Arial"/>
                <a:cs typeface="Arial"/>
              </a:rPr>
              <a:t>a </a:t>
            </a:r>
            <a:r>
              <a:rPr sz="1800" b="1" u="heavy" spc="-5" dirty="0">
                <a:latin typeface="Arial"/>
                <a:cs typeface="Arial"/>
              </a:rPr>
              <a:t>compliant </a:t>
            </a:r>
            <a:r>
              <a:rPr sz="1800" b="1" u="heavy" spc="-10" dirty="0">
                <a:latin typeface="Arial"/>
                <a:cs typeface="Arial"/>
              </a:rPr>
              <a:t>offer</a:t>
            </a:r>
            <a:r>
              <a:rPr sz="1800" b="1" spc="-10" dirty="0">
                <a:latin typeface="Arial"/>
                <a:cs typeface="Arial"/>
              </a:rPr>
              <a:t> of </a:t>
            </a:r>
            <a:r>
              <a:rPr sz="1800" b="1" spc="0" dirty="0">
                <a:latin typeface="Arial"/>
                <a:cs typeface="Arial"/>
              </a:rPr>
              <a:t>ACA qualified </a:t>
            </a:r>
            <a:r>
              <a:rPr sz="1800" b="1" spc="-25" dirty="0">
                <a:latin typeface="Arial"/>
                <a:cs typeface="Arial"/>
              </a:rPr>
              <a:t>coverage </a:t>
            </a:r>
            <a:r>
              <a:rPr sz="1800" b="1" spc="0" dirty="0">
                <a:latin typeface="Arial"/>
                <a:cs typeface="Arial"/>
              </a:rPr>
              <a:t>to </a:t>
            </a:r>
            <a:r>
              <a:rPr sz="1800" b="1" spc="-10" dirty="0">
                <a:latin typeface="Arial"/>
                <a:cs typeface="Arial"/>
              </a:rPr>
              <a:t>SCA  </a:t>
            </a:r>
            <a:r>
              <a:rPr sz="1800" b="1" dirty="0">
                <a:latin typeface="Arial"/>
                <a:cs typeface="Arial"/>
              </a:rPr>
              <a:t>employees </a:t>
            </a:r>
            <a:r>
              <a:rPr sz="1800" b="1" u="heavy" spc="25" dirty="0">
                <a:latin typeface="Arial"/>
                <a:cs typeface="Arial"/>
              </a:rPr>
              <a:t>each </a:t>
            </a:r>
            <a:r>
              <a:rPr sz="1800" b="1" u="heavy" spc="-15" dirty="0">
                <a:latin typeface="Arial"/>
                <a:cs typeface="Arial"/>
              </a:rPr>
              <a:t>year </a:t>
            </a:r>
            <a:r>
              <a:rPr sz="1800" b="1" u="heavy" spc="15" dirty="0">
                <a:latin typeface="Arial"/>
                <a:cs typeface="Arial"/>
              </a:rPr>
              <a:t>at open</a:t>
            </a:r>
            <a:r>
              <a:rPr sz="1800" b="1" u="heavy" spc="-315" dirty="0">
                <a:latin typeface="Arial"/>
                <a:cs typeface="Arial"/>
              </a:rPr>
              <a:t> </a:t>
            </a:r>
            <a:r>
              <a:rPr sz="1800" b="1" u="heavy" spc="10" dirty="0">
                <a:latin typeface="Arial"/>
                <a:cs typeface="Arial"/>
              </a:rPr>
              <a:t>enrollment</a:t>
            </a:r>
            <a:endParaRPr sz="1800">
              <a:latin typeface="Arial"/>
              <a:cs typeface="Arial"/>
            </a:endParaRPr>
          </a:p>
          <a:p>
            <a:pPr marL="245745" marR="12065" indent="-233679">
              <a:lnSpc>
                <a:spcPts val="2160"/>
              </a:lnSpc>
              <a:spcBef>
                <a:spcPts val="395"/>
              </a:spcBef>
            </a:pPr>
            <a:r>
              <a:rPr sz="1800" spc="50" dirty="0">
                <a:solidFill>
                  <a:srgbClr val="C00000"/>
                </a:solidFill>
                <a:latin typeface="Arial"/>
                <a:cs typeface="Arial"/>
              </a:rPr>
              <a:t>▼</a:t>
            </a:r>
            <a:r>
              <a:rPr sz="1800" b="1" spc="50" dirty="0">
                <a:latin typeface="Arial"/>
                <a:cs typeface="Arial"/>
              </a:rPr>
              <a:t>Only</a:t>
            </a:r>
            <a:r>
              <a:rPr sz="1800" b="1" spc="-245" dirty="0">
                <a:latin typeface="Arial"/>
                <a:cs typeface="Arial"/>
              </a:rPr>
              <a:t> </a:t>
            </a:r>
            <a:r>
              <a:rPr sz="1800" b="1" spc="25" dirty="0">
                <a:latin typeface="Arial"/>
                <a:cs typeface="Arial"/>
              </a:rPr>
              <a:t>provide</a:t>
            </a:r>
            <a:r>
              <a:rPr sz="1800" b="1" spc="-160" dirty="0">
                <a:latin typeface="Arial"/>
                <a:cs typeface="Arial"/>
              </a:rPr>
              <a:t> </a:t>
            </a:r>
            <a:r>
              <a:rPr sz="1800" b="1" spc="25" dirty="0">
                <a:latin typeface="Arial"/>
                <a:cs typeface="Arial"/>
              </a:rPr>
              <a:t>SCA</a:t>
            </a:r>
            <a:r>
              <a:rPr sz="1800" b="1" spc="-145" dirty="0">
                <a:latin typeface="Arial"/>
                <a:cs typeface="Arial"/>
              </a:rPr>
              <a:t> </a:t>
            </a:r>
            <a:r>
              <a:rPr sz="1800" b="1" dirty="0">
                <a:latin typeface="Arial"/>
                <a:cs typeface="Arial"/>
              </a:rPr>
              <a:t>employees</a:t>
            </a:r>
            <a:r>
              <a:rPr sz="1800" b="1" spc="-80" dirty="0">
                <a:latin typeface="Arial"/>
                <a:cs typeface="Arial"/>
              </a:rPr>
              <a:t> </a:t>
            </a:r>
            <a:r>
              <a:rPr sz="1800" b="1" spc="50" dirty="0">
                <a:latin typeface="Arial"/>
                <a:cs typeface="Arial"/>
              </a:rPr>
              <a:t>with</a:t>
            </a:r>
            <a:r>
              <a:rPr sz="1800" b="1" spc="-180" dirty="0">
                <a:latin typeface="Arial"/>
                <a:cs typeface="Arial"/>
              </a:rPr>
              <a:t> </a:t>
            </a:r>
            <a:r>
              <a:rPr sz="1800" b="1" spc="40" dirty="0">
                <a:latin typeface="Arial"/>
                <a:cs typeface="Arial"/>
              </a:rPr>
              <a:t>H&amp;W</a:t>
            </a:r>
            <a:r>
              <a:rPr sz="1800" b="1" spc="-240" dirty="0">
                <a:latin typeface="Arial"/>
                <a:cs typeface="Arial"/>
              </a:rPr>
              <a:t> </a:t>
            </a:r>
            <a:r>
              <a:rPr sz="1800" b="1" spc="25" dirty="0">
                <a:latin typeface="Arial"/>
                <a:cs typeface="Arial"/>
              </a:rPr>
              <a:t>cash</a:t>
            </a:r>
            <a:r>
              <a:rPr sz="1800" b="1" spc="-100" dirty="0">
                <a:latin typeface="Arial"/>
                <a:cs typeface="Arial"/>
              </a:rPr>
              <a:t> </a:t>
            </a:r>
            <a:r>
              <a:rPr sz="1800" b="1" spc="30" dirty="0">
                <a:latin typeface="Arial"/>
                <a:cs typeface="Arial"/>
              </a:rPr>
              <a:t>in</a:t>
            </a:r>
            <a:r>
              <a:rPr sz="1800" b="1" spc="-100" dirty="0">
                <a:latin typeface="Arial"/>
                <a:cs typeface="Arial"/>
              </a:rPr>
              <a:t> </a:t>
            </a:r>
            <a:r>
              <a:rPr sz="1800" b="1" spc="30" dirty="0">
                <a:latin typeface="Arial"/>
                <a:cs typeface="Arial"/>
              </a:rPr>
              <a:t>lieu</a:t>
            </a:r>
            <a:r>
              <a:rPr sz="1800" b="1" spc="-100" dirty="0">
                <a:latin typeface="Arial"/>
                <a:cs typeface="Arial"/>
              </a:rPr>
              <a:t> </a:t>
            </a:r>
            <a:r>
              <a:rPr sz="1800" b="1" spc="10" dirty="0">
                <a:latin typeface="Arial"/>
                <a:cs typeface="Arial"/>
              </a:rPr>
              <a:t>of</a:t>
            </a:r>
            <a:r>
              <a:rPr sz="1800" b="1" spc="-70" dirty="0">
                <a:latin typeface="Arial"/>
                <a:cs typeface="Arial"/>
              </a:rPr>
              <a:t> </a:t>
            </a:r>
            <a:r>
              <a:rPr sz="1800" b="1" spc="15" dirty="0">
                <a:latin typeface="Arial"/>
                <a:cs typeface="Arial"/>
              </a:rPr>
              <a:t>benefits</a:t>
            </a:r>
            <a:r>
              <a:rPr sz="1800" b="1" spc="-160" dirty="0">
                <a:latin typeface="Arial"/>
                <a:cs typeface="Arial"/>
              </a:rPr>
              <a:t> </a:t>
            </a:r>
            <a:r>
              <a:rPr sz="1800" b="1" u="heavy" spc="25" dirty="0">
                <a:latin typeface="Arial"/>
                <a:cs typeface="Arial"/>
              </a:rPr>
              <a:t>if </a:t>
            </a:r>
            <a:r>
              <a:rPr sz="1800" b="1" spc="25" dirty="0">
                <a:latin typeface="Arial"/>
                <a:cs typeface="Arial"/>
              </a:rPr>
              <a:t> </a:t>
            </a:r>
            <a:r>
              <a:rPr sz="1800" b="1" u="heavy" spc="-30" dirty="0">
                <a:latin typeface="Arial"/>
                <a:cs typeface="Arial"/>
              </a:rPr>
              <a:t>you</a:t>
            </a:r>
            <a:r>
              <a:rPr sz="1800" b="1" u="heavy" spc="60" dirty="0">
                <a:latin typeface="Arial"/>
                <a:cs typeface="Arial"/>
              </a:rPr>
              <a:t> </a:t>
            </a:r>
            <a:r>
              <a:rPr sz="1800" b="1" u="heavy" spc="25" dirty="0">
                <a:latin typeface="Arial"/>
                <a:cs typeface="Arial"/>
              </a:rPr>
              <a:t>obtain</a:t>
            </a:r>
            <a:r>
              <a:rPr sz="1800" b="1" u="heavy" spc="-100" dirty="0">
                <a:latin typeface="Arial"/>
                <a:cs typeface="Arial"/>
              </a:rPr>
              <a:t> </a:t>
            </a:r>
            <a:r>
              <a:rPr sz="1800" b="1" u="heavy" spc="15" dirty="0">
                <a:latin typeface="Arial"/>
                <a:cs typeface="Arial"/>
              </a:rPr>
              <a:t>a</a:t>
            </a:r>
            <a:r>
              <a:rPr sz="1800" b="1" u="heavy" spc="-80" dirty="0">
                <a:latin typeface="Arial"/>
                <a:cs typeface="Arial"/>
              </a:rPr>
              <a:t> </a:t>
            </a:r>
            <a:r>
              <a:rPr sz="1800" b="1" u="heavy" spc="15" dirty="0">
                <a:latin typeface="Arial"/>
                <a:cs typeface="Arial"/>
              </a:rPr>
              <a:t>written</a:t>
            </a:r>
            <a:r>
              <a:rPr sz="1800" b="1" u="heavy" spc="-15" dirty="0">
                <a:latin typeface="Arial"/>
                <a:cs typeface="Arial"/>
              </a:rPr>
              <a:t> </a:t>
            </a:r>
            <a:r>
              <a:rPr sz="1800" b="1" u="heavy" spc="0" dirty="0">
                <a:latin typeface="Arial"/>
                <a:cs typeface="Arial"/>
              </a:rPr>
              <a:t>waiver</a:t>
            </a:r>
            <a:r>
              <a:rPr sz="1800" b="1" spc="-175" dirty="0">
                <a:latin typeface="Arial"/>
                <a:cs typeface="Arial"/>
              </a:rPr>
              <a:t> </a:t>
            </a:r>
            <a:r>
              <a:rPr sz="1800" b="1" spc="10" dirty="0">
                <a:latin typeface="Arial"/>
                <a:cs typeface="Arial"/>
              </a:rPr>
              <a:t>of</a:t>
            </a:r>
            <a:r>
              <a:rPr sz="1800" b="1" spc="-150" dirty="0">
                <a:latin typeface="Arial"/>
                <a:cs typeface="Arial"/>
              </a:rPr>
              <a:t> </a:t>
            </a:r>
            <a:r>
              <a:rPr sz="1800" b="1" spc="40" dirty="0">
                <a:latin typeface="Arial"/>
                <a:cs typeface="Arial"/>
              </a:rPr>
              <a:t>their</a:t>
            </a:r>
            <a:r>
              <a:rPr sz="1800" b="1" spc="-175" dirty="0">
                <a:latin typeface="Arial"/>
                <a:cs typeface="Arial"/>
              </a:rPr>
              <a:t> </a:t>
            </a:r>
            <a:r>
              <a:rPr sz="1800" b="1" spc="10" dirty="0">
                <a:latin typeface="Arial"/>
                <a:cs typeface="Arial"/>
              </a:rPr>
              <a:t>enrollment</a:t>
            </a:r>
            <a:r>
              <a:rPr sz="1800" b="1" spc="-65" dirty="0">
                <a:latin typeface="Arial"/>
                <a:cs typeface="Arial"/>
              </a:rPr>
              <a:t> </a:t>
            </a:r>
            <a:r>
              <a:rPr sz="1800" b="1" spc="30" dirty="0">
                <a:latin typeface="Arial"/>
                <a:cs typeface="Arial"/>
              </a:rPr>
              <a:t>in</a:t>
            </a:r>
            <a:r>
              <a:rPr sz="1800" b="1" spc="-180" dirty="0">
                <a:latin typeface="Arial"/>
                <a:cs typeface="Arial"/>
              </a:rPr>
              <a:t> </a:t>
            </a:r>
            <a:r>
              <a:rPr sz="1800" b="1" spc="50" dirty="0">
                <a:latin typeface="Arial"/>
                <a:cs typeface="Arial"/>
              </a:rPr>
              <a:t>the</a:t>
            </a:r>
            <a:r>
              <a:rPr sz="1800" b="1" spc="-240" dirty="0">
                <a:latin typeface="Arial"/>
                <a:cs typeface="Arial"/>
              </a:rPr>
              <a:t> </a:t>
            </a:r>
            <a:r>
              <a:rPr sz="1800" b="1" spc="5" dirty="0">
                <a:latin typeface="Arial"/>
                <a:cs typeface="Arial"/>
              </a:rPr>
              <a:t>ACA-qualified  </a:t>
            </a:r>
            <a:r>
              <a:rPr sz="1800" b="1" spc="-5" dirty="0">
                <a:latin typeface="Arial"/>
                <a:cs typeface="Arial"/>
              </a:rPr>
              <a:t>coverage </a:t>
            </a:r>
            <a:r>
              <a:rPr sz="1800" b="1" spc="-60" dirty="0">
                <a:latin typeface="Arial"/>
                <a:cs typeface="Arial"/>
              </a:rPr>
              <a:t>you</a:t>
            </a:r>
            <a:r>
              <a:rPr sz="1800" b="1" spc="-204" dirty="0">
                <a:latin typeface="Arial"/>
                <a:cs typeface="Arial"/>
              </a:rPr>
              <a:t> </a:t>
            </a:r>
            <a:r>
              <a:rPr sz="1800" b="1" spc="0" dirty="0">
                <a:latin typeface="Arial"/>
                <a:cs typeface="Arial"/>
              </a:rPr>
              <a:t>offered</a:t>
            </a:r>
            <a:endParaRPr sz="1800">
              <a:latin typeface="Arial"/>
              <a:cs typeface="Arial"/>
            </a:endParaRPr>
          </a:p>
          <a:p>
            <a:pPr marL="245745" marR="5080" indent="-233679" algn="just">
              <a:lnSpc>
                <a:spcPts val="2160"/>
              </a:lnSpc>
              <a:spcBef>
                <a:spcPts val="475"/>
              </a:spcBef>
            </a:pPr>
            <a:r>
              <a:rPr sz="1800" spc="15" dirty="0">
                <a:solidFill>
                  <a:srgbClr val="C00000"/>
                </a:solidFill>
                <a:latin typeface="Arial"/>
                <a:cs typeface="Arial"/>
              </a:rPr>
              <a:t>▼</a:t>
            </a:r>
            <a:r>
              <a:rPr sz="1800" b="1" u="heavy" spc="15" dirty="0">
                <a:latin typeface="Arial"/>
                <a:cs typeface="Arial"/>
              </a:rPr>
              <a:t>Anticipate</a:t>
            </a:r>
            <a:r>
              <a:rPr sz="1800" b="1" u="heavy" spc="-145" dirty="0">
                <a:latin typeface="Arial"/>
                <a:cs typeface="Arial"/>
              </a:rPr>
              <a:t> </a:t>
            </a:r>
            <a:r>
              <a:rPr sz="1800" b="1" u="heavy" spc="5" dirty="0">
                <a:latin typeface="Arial"/>
                <a:cs typeface="Arial"/>
              </a:rPr>
              <a:t>potential</a:t>
            </a:r>
            <a:r>
              <a:rPr sz="1800" b="1" u="heavy" spc="-114" dirty="0">
                <a:latin typeface="Arial"/>
                <a:cs typeface="Arial"/>
              </a:rPr>
              <a:t> </a:t>
            </a:r>
            <a:r>
              <a:rPr sz="1800" b="1" u="heavy" spc="25" dirty="0">
                <a:latin typeface="Arial"/>
                <a:cs typeface="Arial"/>
              </a:rPr>
              <a:t>agency</a:t>
            </a:r>
            <a:r>
              <a:rPr sz="1800" b="1" u="heavy" spc="-229" dirty="0">
                <a:latin typeface="Arial"/>
                <a:cs typeface="Arial"/>
              </a:rPr>
              <a:t> </a:t>
            </a:r>
            <a:r>
              <a:rPr sz="1800" b="1" u="heavy" spc="15" dirty="0">
                <a:latin typeface="Arial"/>
                <a:cs typeface="Arial"/>
              </a:rPr>
              <a:t>inquiries</a:t>
            </a:r>
            <a:r>
              <a:rPr sz="1800" b="1" u="heavy" spc="-60" dirty="0">
                <a:latin typeface="Arial"/>
                <a:cs typeface="Arial"/>
              </a:rPr>
              <a:t> </a:t>
            </a:r>
            <a:r>
              <a:rPr sz="1800" b="1" u="heavy" spc="0" dirty="0">
                <a:latin typeface="Arial"/>
                <a:cs typeface="Arial"/>
              </a:rPr>
              <a:t>regarding</a:t>
            </a:r>
            <a:r>
              <a:rPr sz="1800" b="1" u="heavy" spc="-80" dirty="0">
                <a:latin typeface="Arial"/>
                <a:cs typeface="Arial"/>
              </a:rPr>
              <a:t> </a:t>
            </a:r>
            <a:r>
              <a:rPr sz="1800" b="1" u="heavy" dirty="0">
                <a:latin typeface="Arial"/>
                <a:cs typeface="Arial"/>
              </a:rPr>
              <a:t>affordability</a:t>
            </a:r>
            <a:r>
              <a:rPr sz="1800" b="1" spc="-240" dirty="0">
                <a:latin typeface="Arial"/>
                <a:cs typeface="Arial"/>
              </a:rPr>
              <a:t> </a:t>
            </a:r>
            <a:r>
              <a:rPr sz="1800" b="1" spc="50" dirty="0">
                <a:latin typeface="Arial"/>
                <a:cs typeface="Arial"/>
              </a:rPr>
              <a:t>and</a:t>
            </a:r>
            <a:r>
              <a:rPr sz="1800" b="1" spc="-165" dirty="0">
                <a:latin typeface="Arial"/>
                <a:cs typeface="Arial"/>
              </a:rPr>
              <a:t> </a:t>
            </a:r>
            <a:r>
              <a:rPr sz="1800" b="1" spc="10" dirty="0">
                <a:latin typeface="Arial"/>
                <a:cs typeface="Arial"/>
              </a:rPr>
              <a:t>be  </a:t>
            </a:r>
            <a:r>
              <a:rPr sz="1800" b="1" spc="-5" dirty="0">
                <a:latin typeface="Arial"/>
                <a:cs typeface="Arial"/>
              </a:rPr>
              <a:t>prepared </a:t>
            </a:r>
            <a:r>
              <a:rPr sz="1800" b="1" spc="0" dirty="0">
                <a:latin typeface="Arial"/>
                <a:cs typeface="Arial"/>
              </a:rPr>
              <a:t>to </a:t>
            </a:r>
            <a:r>
              <a:rPr sz="1800" b="1" u="heavy" spc="5" dirty="0">
                <a:latin typeface="Arial"/>
                <a:cs typeface="Arial"/>
              </a:rPr>
              <a:t>defend </a:t>
            </a:r>
            <a:r>
              <a:rPr sz="1800" b="1" u="heavy" spc="-25" dirty="0">
                <a:latin typeface="Arial"/>
                <a:cs typeface="Arial"/>
              </a:rPr>
              <a:t>your </a:t>
            </a:r>
            <a:r>
              <a:rPr sz="1800" b="1" u="heavy" spc="0" dirty="0">
                <a:latin typeface="Arial"/>
                <a:cs typeface="Arial"/>
              </a:rPr>
              <a:t>practice </a:t>
            </a:r>
            <a:r>
              <a:rPr sz="1800" b="1" u="heavy" spc="-10" dirty="0">
                <a:latin typeface="Arial"/>
                <a:cs typeface="Arial"/>
              </a:rPr>
              <a:t>by establishing </a:t>
            </a:r>
            <a:r>
              <a:rPr sz="1800" b="1" u="heavy" spc="25" dirty="0">
                <a:latin typeface="Arial"/>
                <a:cs typeface="Arial"/>
              </a:rPr>
              <a:t>the </a:t>
            </a:r>
            <a:r>
              <a:rPr sz="1800" b="1" u="heavy" spc="-10" dirty="0">
                <a:latin typeface="Arial"/>
                <a:cs typeface="Arial"/>
              </a:rPr>
              <a:t>SCA </a:t>
            </a:r>
            <a:r>
              <a:rPr sz="1800" b="1" u="heavy" spc="10" dirty="0">
                <a:latin typeface="Arial"/>
                <a:cs typeface="Arial"/>
              </a:rPr>
              <a:t>status</a:t>
            </a:r>
            <a:r>
              <a:rPr sz="1800" b="1" spc="10" dirty="0">
                <a:latin typeface="Arial"/>
                <a:cs typeface="Arial"/>
              </a:rPr>
              <a:t> </a:t>
            </a:r>
            <a:r>
              <a:rPr sz="1800" b="1" spc="-10" dirty="0">
                <a:latin typeface="Arial"/>
                <a:cs typeface="Arial"/>
              </a:rPr>
              <a:t>of  </a:t>
            </a:r>
            <a:r>
              <a:rPr sz="1800" b="1" spc="25" dirty="0">
                <a:latin typeface="Arial"/>
                <a:cs typeface="Arial"/>
              </a:rPr>
              <a:t>the</a:t>
            </a:r>
            <a:r>
              <a:rPr sz="1800" b="1" spc="-155" dirty="0">
                <a:latin typeface="Arial"/>
                <a:cs typeface="Arial"/>
              </a:rPr>
              <a:t> </a:t>
            </a:r>
            <a:r>
              <a:rPr sz="1800" b="1" spc="-35" dirty="0">
                <a:latin typeface="Arial"/>
                <a:cs typeface="Arial"/>
              </a:rPr>
              <a:t>employee</a:t>
            </a:r>
            <a:r>
              <a:rPr sz="1800" b="1" spc="5" dirty="0">
                <a:latin typeface="Arial"/>
                <a:cs typeface="Arial"/>
              </a:rPr>
              <a:t> </a:t>
            </a:r>
            <a:r>
              <a:rPr sz="1800" b="1" spc="40" dirty="0">
                <a:latin typeface="Arial"/>
                <a:cs typeface="Arial"/>
              </a:rPr>
              <a:t>who</a:t>
            </a:r>
            <a:r>
              <a:rPr sz="1800" b="1" spc="-180" dirty="0">
                <a:latin typeface="Arial"/>
                <a:cs typeface="Arial"/>
              </a:rPr>
              <a:t> </a:t>
            </a:r>
            <a:r>
              <a:rPr sz="1800" b="1" spc="-5" dirty="0">
                <a:latin typeface="Arial"/>
                <a:cs typeface="Arial"/>
              </a:rPr>
              <a:t>received</a:t>
            </a:r>
            <a:r>
              <a:rPr sz="1800" b="1" spc="-95" dirty="0">
                <a:latin typeface="Arial"/>
                <a:cs typeface="Arial"/>
              </a:rPr>
              <a:t> </a:t>
            </a:r>
            <a:r>
              <a:rPr sz="1800" b="1" spc="-20" dirty="0">
                <a:latin typeface="Arial"/>
                <a:cs typeface="Arial"/>
              </a:rPr>
              <a:t>cash</a:t>
            </a:r>
            <a:r>
              <a:rPr sz="1800" b="1" spc="-180" dirty="0">
                <a:latin typeface="Arial"/>
                <a:cs typeface="Arial"/>
              </a:rPr>
              <a:t> </a:t>
            </a:r>
            <a:r>
              <a:rPr sz="1800" b="1" spc="10" dirty="0">
                <a:latin typeface="Arial"/>
                <a:cs typeface="Arial"/>
              </a:rPr>
              <a:t>in</a:t>
            </a:r>
            <a:r>
              <a:rPr sz="1800" b="1" spc="-95" dirty="0">
                <a:latin typeface="Arial"/>
                <a:cs typeface="Arial"/>
              </a:rPr>
              <a:t> </a:t>
            </a:r>
            <a:r>
              <a:rPr sz="1800" b="1" spc="10" dirty="0">
                <a:latin typeface="Arial"/>
                <a:cs typeface="Arial"/>
              </a:rPr>
              <a:t>lieu</a:t>
            </a:r>
            <a:r>
              <a:rPr sz="1800" b="1" spc="-180" dirty="0">
                <a:latin typeface="Arial"/>
                <a:cs typeface="Arial"/>
              </a:rPr>
              <a:t> </a:t>
            </a:r>
            <a:r>
              <a:rPr sz="1800" b="1" spc="-10" dirty="0">
                <a:latin typeface="Arial"/>
                <a:cs typeface="Arial"/>
              </a:rPr>
              <a:t>of</a:t>
            </a:r>
            <a:r>
              <a:rPr sz="1800" b="1" spc="-65" dirty="0">
                <a:latin typeface="Arial"/>
                <a:cs typeface="Arial"/>
              </a:rPr>
              <a:t> </a:t>
            </a:r>
            <a:r>
              <a:rPr sz="1800" b="1" spc="0" dirty="0">
                <a:latin typeface="Arial"/>
                <a:cs typeface="Arial"/>
              </a:rPr>
              <a:t>benefits</a:t>
            </a:r>
            <a:endParaRPr sz="1800">
              <a:latin typeface="Arial"/>
              <a:cs typeface="Arial"/>
            </a:endParaRPr>
          </a:p>
          <a:p>
            <a:pPr marL="245745" marR="52705" indent="-233679">
              <a:lnSpc>
                <a:spcPts val="2160"/>
              </a:lnSpc>
              <a:spcBef>
                <a:spcPts val="395"/>
              </a:spcBef>
            </a:pPr>
            <a:r>
              <a:rPr sz="1800" spc="-45" dirty="0">
                <a:solidFill>
                  <a:srgbClr val="C00000"/>
                </a:solidFill>
                <a:latin typeface="Arial"/>
                <a:cs typeface="Arial"/>
              </a:rPr>
              <a:t>▼</a:t>
            </a:r>
            <a:r>
              <a:rPr sz="1800" b="1" spc="-45" dirty="0">
                <a:latin typeface="Arial"/>
                <a:cs typeface="Arial"/>
              </a:rPr>
              <a:t>If </a:t>
            </a:r>
            <a:r>
              <a:rPr sz="1800" b="1" spc="-60" dirty="0">
                <a:latin typeface="Arial"/>
                <a:cs typeface="Arial"/>
              </a:rPr>
              <a:t>you </a:t>
            </a:r>
            <a:r>
              <a:rPr sz="1800" b="1" spc="15" dirty="0">
                <a:latin typeface="Arial"/>
                <a:cs typeface="Arial"/>
              </a:rPr>
              <a:t>use </a:t>
            </a:r>
            <a:r>
              <a:rPr sz="1800" b="1" spc="-10" dirty="0">
                <a:latin typeface="Arial"/>
                <a:cs typeface="Arial"/>
              </a:rPr>
              <a:t>a </a:t>
            </a:r>
            <a:r>
              <a:rPr sz="1800" b="1" spc="-5" dirty="0">
                <a:latin typeface="Arial"/>
                <a:cs typeface="Arial"/>
              </a:rPr>
              <a:t>similar practice </a:t>
            </a:r>
            <a:r>
              <a:rPr sz="1800" b="1" u="heavy" dirty="0">
                <a:latin typeface="Arial"/>
                <a:cs typeface="Arial"/>
              </a:rPr>
              <a:t>for </a:t>
            </a:r>
            <a:r>
              <a:rPr sz="1800" b="1" u="heavy" spc="0" dirty="0">
                <a:latin typeface="Arial"/>
                <a:cs typeface="Arial"/>
              </a:rPr>
              <a:t>non-SCA </a:t>
            </a:r>
            <a:r>
              <a:rPr sz="1800" b="1" u="heavy" spc="-25" dirty="0">
                <a:latin typeface="Arial"/>
                <a:cs typeface="Arial"/>
              </a:rPr>
              <a:t>employees</a:t>
            </a:r>
            <a:r>
              <a:rPr sz="1800" b="1" spc="-25" dirty="0">
                <a:latin typeface="Arial"/>
                <a:cs typeface="Arial"/>
              </a:rPr>
              <a:t>, </a:t>
            </a:r>
            <a:r>
              <a:rPr sz="1800" b="1" spc="-60" dirty="0">
                <a:latin typeface="Arial"/>
                <a:cs typeface="Arial"/>
              </a:rPr>
              <a:t>you </a:t>
            </a:r>
            <a:r>
              <a:rPr sz="1800" b="1" spc="30" dirty="0">
                <a:latin typeface="Arial"/>
                <a:cs typeface="Arial"/>
              </a:rPr>
              <a:t>will </a:t>
            </a:r>
            <a:r>
              <a:rPr sz="1800" b="1" spc="-25" dirty="0">
                <a:latin typeface="Arial"/>
                <a:cs typeface="Arial"/>
              </a:rPr>
              <a:t>need  </a:t>
            </a:r>
            <a:r>
              <a:rPr sz="1800" b="1" spc="25" dirty="0">
                <a:latin typeface="Arial"/>
                <a:cs typeface="Arial"/>
              </a:rPr>
              <a:t>to</a:t>
            </a:r>
            <a:r>
              <a:rPr sz="1800" b="1" spc="-90" dirty="0">
                <a:latin typeface="Arial"/>
                <a:cs typeface="Arial"/>
              </a:rPr>
              <a:t> </a:t>
            </a:r>
            <a:r>
              <a:rPr sz="1800" b="1" u="heavy" spc="25" dirty="0">
                <a:latin typeface="Arial"/>
                <a:cs typeface="Arial"/>
              </a:rPr>
              <a:t>re-assess</a:t>
            </a:r>
            <a:r>
              <a:rPr sz="1800" b="1" u="heavy" spc="-235" dirty="0">
                <a:latin typeface="Arial"/>
                <a:cs typeface="Arial"/>
              </a:rPr>
              <a:t> </a:t>
            </a:r>
            <a:r>
              <a:rPr sz="1800" b="1" u="heavy" spc="50" dirty="0">
                <a:latin typeface="Arial"/>
                <a:cs typeface="Arial"/>
              </a:rPr>
              <a:t>how</a:t>
            </a:r>
            <a:r>
              <a:rPr sz="1800" b="1" u="heavy" spc="0" dirty="0">
                <a:latin typeface="Arial"/>
                <a:cs typeface="Arial"/>
              </a:rPr>
              <a:t> </a:t>
            </a:r>
            <a:r>
              <a:rPr sz="1800" b="1" u="heavy" dirty="0">
                <a:latin typeface="Arial"/>
                <a:cs typeface="Arial"/>
              </a:rPr>
              <a:t>your</a:t>
            </a:r>
            <a:r>
              <a:rPr sz="1800" b="1" u="heavy" spc="-170" dirty="0">
                <a:latin typeface="Arial"/>
                <a:cs typeface="Arial"/>
              </a:rPr>
              <a:t> </a:t>
            </a:r>
            <a:r>
              <a:rPr sz="1800" b="1" u="heavy" spc="5" dirty="0">
                <a:latin typeface="Arial"/>
                <a:cs typeface="Arial"/>
              </a:rPr>
              <a:t>organization</a:t>
            </a:r>
            <a:r>
              <a:rPr sz="1800" b="1" u="heavy" spc="-5" dirty="0">
                <a:latin typeface="Arial"/>
                <a:cs typeface="Arial"/>
              </a:rPr>
              <a:t> </a:t>
            </a:r>
            <a:r>
              <a:rPr sz="1800" b="1" u="heavy" spc="0" dirty="0">
                <a:latin typeface="Arial"/>
                <a:cs typeface="Arial"/>
              </a:rPr>
              <a:t>complies</a:t>
            </a:r>
            <a:r>
              <a:rPr sz="1800" b="1" u="heavy" spc="-235" dirty="0">
                <a:latin typeface="Arial"/>
                <a:cs typeface="Arial"/>
              </a:rPr>
              <a:t> </a:t>
            </a:r>
            <a:r>
              <a:rPr sz="1800" b="1" u="heavy" spc="30" dirty="0">
                <a:latin typeface="Arial"/>
                <a:cs typeface="Arial"/>
              </a:rPr>
              <a:t>with</a:t>
            </a:r>
            <a:r>
              <a:rPr sz="1800" b="1" u="heavy" spc="-5" dirty="0">
                <a:latin typeface="Arial"/>
                <a:cs typeface="Arial"/>
              </a:rPr>
              <a:t> </a:t>
            </a:r>
            <a:r>
              <a:rPr sz="1800" b="1" u="heavy" spc="25" dirty="0">
                <a:latin typeface="Arial"/>
                <a:cs typeface="Arial"/>
              </a:rPr>
              <a:t>the</a:t>
            </a:r>
            <a:r>
              <a:rPr sz="1800" b="1" u="heavy" spc="-70" dirty="0">
                <a:latin typeface="Arial"/>
                <a:cs typeface="Arial"/>
              </a:rPr>
              <a:t> </a:t>
            </a:r>
            <a:r>
              <a:rPr sz="1800" b="1" u="heavy" dirty="0">
                <a:latin typeface="Arial"/>
                <a:cs typeface="Arial"/>
              </a:rPr>
              <a:t>affordability </a:t>
            </a:r>
            <a:r>
              <a:rPr sz="1800" b="1" dirty="0">
                <a:latin typeface="Arial"/>
                <a:cs typeface="Arial"/>
              </a:rPr>
              <a:t> </a:t>
            </a:r>
            <a:r>
              <a:rPr sz="1800" b="1" u="heavy" spc="25" dirty="0">
                <a:latin typeface="Arial"/>
                <a:cs typeface="Arial"/>
              </a:rPr>
              <a:t>safe</a:t>
            </a:r>
            <a:r>
              <a:rPr sz="1800" b="1" u="heavy" spc="-160" dirty="0">
                <a:latin typeface="Arial"/>
                <a:cs typeface="Arial"/>
              </a:rPr>
              <a:t> </a:t>
            </a:r>
            <a:r>
              <a:rPr sz="1800" b="1" u="heavy" spc="25" dirty="0">
                <a:latin typeface="Arial"/>
                <a:cs typeface="Arial"/>
              </a:rPr>
              <a:t>harbors</a:t>
            </a:r>
            <a:r>
              <a:rPr sz="1800" b="1" spc="-160" dirty="0">
                <a:latin typeface="Arial"/>
                <a:cs typeface="Arial"/>
              </a:rPr>
              <a:t> </a:t>
            </a:r>
            <a:r>
              <a:rPr sz="1800" b="1" spc="50" dirty="0">
                <a:latin typeface="Arial"/>
                <a:cs typeface="Arial"/>
              </a:rPr>
              <a:t>and</a:t>
            </a:r>
            <a:r>
              <a:rPr sz="1800" b="1" spc="-180" dirty="0">
                <a:latin typeface="Arial"/>
                <a:cs typeface="Arial"/>
              </a:rPr>
              <a:t> </a:t>
            </a:r>
            <a:r>
              <a:rPr sz="1800" b="1" u="heavy" spc="25" dirty="0">
                <a:latin typeface="Arial"/>
                <a:cs typeface="Arial"/>
              </a:rPr>
              <a:t>include</a:t>
            </a:r>
            <a:r>
              <a:rPr sz="1800" b="1" u="heavy" spc="-240" dirty="0">
                <a:latin typeface="Arial"/>
                <a:cs typeface="Arial"/>
              </a:rPr>
              <a:t> </a:t>
            </a:r>
            <a:r>
              <a:rPr sz="1800" b="1" u="heavy" spc="50" dirty="0">
                <a:latin typeface="Arial"/>
                <a:cs typeface="Arial"/>
              </a:rPr>
              <a:t>the</a:t>
            </a:r>
            <a:r>
              <a:rPr sz="1800" b="1" u="heavy" spc="-160" dirty="0">
                <a:latin typeface="Arial"/>
                <a:cs typeface="Arial"/>
              </a:rPr>
              <a:t> </a:t>
            </a:r>
            <a:r>
              <a:rPr sz="1800" b="1" u="heavy" spc="25" dirty="0">
                <a:latin typeface="Arial"/>
                <a:cs typeface="Arial"/>
              </a:rPr>
              <a:t>offer</a:t>
            </a:r>
            <a:r>
              <a:rPr sz="1800" b="1" u="heavy" spc="-175" dirty="0">
                <a:latin typeface="Arial"/>
                <a:cs typeface="Arial"/>
              </a:rPr>
              <a:t> </a:t>
            </a:r>
            <a:r>
              <a:rPr sz="1800" b="1" u="heavy" spc="10" dirty="0">
                <a:latin typeface="Arial"/>
                <a:cs typeface="Arial"/>
              </a:rPr>
              <a:t>of</a:t>
            </a:r>
            <a:r>
              <a:rPr sz="1800" b="1" u="heavy" spc="-65" dirty="0">
                <a:latin typeface="Arial"/>
                <a:cs typeface="Arial"/>
              </a:rPr>
              <a:t> </a:t>
            </a:r>
            <a:r>
              <a:rPr sz="1800" b="1" u="heavy" spc="25" dirty="0">
                <a:latin typeface="Arial"/>
                <a:cs typeface="Arial"/>
              </a:rPr>
              <a:t>cash</a:t>
            </a:r>
            <a:r>
              <a:rPr sz="1800" b="1" u="heavy" spc="-95" dirty="0">
                <a:latin typeface="Arial"/>
                <a:cs typeface="Arial"/>
              </a:rPr>
              <a:t> </a:t>
            </a:r>
            <a:r>
              <a:rPr sz="1800" b="1" u="heavy" spc="30" dirty="0">
                <a:latin typeface="Arial"/>
                <a:cs typeface="Arial"/>
              </a:rPr>
              <a:t>in</a:t>
            </a:r>
            <a:r>
              <a:rPr sz="1800" b="1" u="heavy" spc="-95" dirty="0">
                <a:latin typeface="Arial"/>
                <a:cs typeface="Arial"/>
              </a:rPr>
              <a:t> </a:t>
            </a:r>
            <a:r>
              <a:rPr sz="1800" b="1" u="heavy" spc="50" dirty="0">
                <a:latin typeface="Arial"/>
                <a:cs typeface="Arial"/>
              </a:rPr>
              <a:t>the</a:t>
            </a:r>
            <a:r>
              <a:rPr sz="1800" b="1" u="heavy" spc="-160" dirty="0">
                <a:latin typeface="Arial"/>
                <a:cs typeface="Arial"/>
              </a:rPr>
              <a:t> </a:t>
            </a:r>
            <a:r>
              <a:rPr sz="1800" b="1" u="heavy" spc="-15" dirty="0">
                <a:latin typeface="Arial"/>
                <a:cs typeface="Arial"/>
              </a:rPr>
              <a:t>employee’s</a:t>
            </a:r>
            <a:r>
              <a:rPr sz="1800" b="1" u="heavy" spc="0" dirty="0">
                <a:latin typeface="Arial"/>
                <a:cs typeface="Arial"/>
              </a:rPr>
              <a:t> </a:t>
            </a:r>
            <a:r>
              <a:rPr sz="1800" b="1" u="heavy" spc="35" dirty="0">
                <a:latin typeface="Arial"/>
                <a:cs typeface="Arial"/>
              </a:rPr>
              <a:t>share </a:t>
            </a:r>
            <a:r>
              <a:rPr sz="1800" b="1" spc="35" dirty="0">
                <a:latin typeface="Arial"/>
                <a:cs typeface="Arial"/>
              </a:rPr>
              <a:t> </a:t>
            </a:r>
            <a:r>
              <a:rPr sz="1800" b="1" u="heavy" spc="-10" dirty="0">
                <a:latin typeface="Arial"/>
                <a:cs typeface="Arial"/>
              </a:rPr>
              <a:t>of </a:t>
            </a:r>
            <a:r>
              <a:rPr sz="1800" b="1" u="heavy" spc="-5" dirty="0">
                <a:latin typeface="Arial"/>
                <a:cs typeface="Arial"/>
              </a:rPr>
              <a:t>individual-onlypremiums</a:t>
            </a:r>
            <a:r>
              <a:rPr sz="1800" b="1" spc="-5" dirty="0">
                <a:latin typeface="Arial"/>
                <a:cs typeface="Arial"/>
              </a:rPr>
              <a:t> </a:t>
            </a:r>
            <a:r>
              <a:rPr sz="1800" b="1" dirty="0">
                <a:latin typeface="Arial"/>
                <a:cs typeface="Arial"/>
              </a:rPr>
              <a:t>for </a:t>
            </a:r>
            <a:r>
              <a:rPr sz="1800" b="1" spc="25" dirty="0">
                <a:latin typeface="Arial"/>
                <a:cs typeface="Arial"/>
              </a:rPr>
              <a:t>the </a:t>
            </a:r>
            <a:r>
              <a:rPr sz="1800" b="1" dirty="0">
                <a:latin typeface="Arial"/>
                <a:cs typeface="Arial"/>
              </a:rPr>
              <a:t>purpose </a:t>
            </a:r>
            <a:r>
              <a:rPr sz="1800" b="1" spc="-10" dirty="0">
                <a:latin typeface="Arial"/>
                <a:cs typeface="Arial"/>
              </a:rPr>
              <a:t>of </a:t>
            </a:r>
            <a:r>
              <a:rPr sz="1800" b="1" spc="-5" dirty="0">
                <a:latin typeface="Arial"/>
                <a:cs typeface="Arial"/>
              </a:rPr>
              <a:t>making </a:t>
            </a:r>
            <a:r>
              <a:rPr sz="1800" b="1" spc="25" dirty="0">
                <a:latin typeface="Arial"/>
                <a:cs typeface="Arial"/>
              </a:rPr>
              <a:t>the  </a:t>
            </a:r>
            <a:r>
              <a:rPr sz="1800" b="1" spc="10" dirty="0">
                <a:latin typeface="Arial"/>
                <a:cs typeface="Arial"/>
              </a:rPr>
              <a:t>affordability</a:t>
            </a:r>
            <a:r>
              <a:rPr sz="1800" b="1" spc="-295" dirty="0">
                <a:latin typeface="Arial"/>
                <a:cs typeface="Arial"/>
              </a:rPr>
              <a:t> </a:t>
            </a:r>
            <a:r>
              <a:rPr sz="1800" b="1" spc="10" dirty="0">
                <a:latin typeface="Arial"/>
                <a:cs typeface="Arial"/>
              </a:rPr>
              <a:t>determination</a:t>
            </a:r>
            <a:endParaRPr sz="1800">
              <a:latin typeface="Arial"/>
              <a:cs typeface="Arial"/>
            </a:endParaRPr>
          </a:p>
        </p:txBody>
      </p:sp>
    </p:spTree>
    <p:extLst>
      <p:ext uri="{BB962C8B-B14F-4D97-AF65-F5344CB8AC3E}">
        <p14:creationId xmlns:p14="http://schemas.microsoft.com/office/powerpoint/2010/main" val="30454551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Price Adjustments </a:t>
            </a:r>
            <a:endParaRPr lang="en-US" sz="360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dirty="0">
                <a:solidFill>
                  <a:schemeClr val="tx1"/>
                </a:solidFill>
              </a:rPr>
              <a:t>Authority is 52.222-43 or -44… not the Changes </a:t>
            </a:r>
            <a:r>
              <a:rPr lang="en-US" dirty="0" smtClean="0">
                <a:solidFill>
                  <a:schemeClr val="tx1"/>
                </a:solidFill>
              </a:rPr>
              <a:t>Clause</a:t>
            </a:r>
          </a:p>
          <a:p>
            <a:pPr lvl="1"/>
            <a:endParaRPr lang="en-US" dirty="0">
              <a:solidFill>
                <a:schemeClr val="tx1"/>
              </a:solidFill>
              <a:latin typeface="Arial" panose="020B0604020202020204" pitchFamily="34" charset="0"/>
              <a:cs typeface="Arial" panose="020B0604020202020204" pitchFamily="34" charset="0"/>
            </a:endParaRPr>
          </a:p>
          <a:p>
            <a:pPr lvl="1"/>
            <a:r>
              <a:rPr lang="en-US" dirty="0" smtClean="0">
                <a:solidFill>
                  <a:schemeClr val="tx1"/>
                </a:solidFill>
                <a:latin typeface="Arial" panose="020B0604020202020204" pitchFamily="34" charset="0"/>
                <a:cs typeface="Arial" panose="020B0604020202020204" pitchFamily="34" charset="0"/>
              </a:rPr>
              <a:t>Actual </a:t>
            </a:r>
            <a:r>
              <a:rPr lang="en-US" dirty="0">
                <a:solidFill>
                  <a:schemeClr val="tx1"/>
                </a:solidFill>
                <a:latin typeface="Arial" panose="020B0604020202020204" pitchFamily="34" charset="0"/>
                <a:cs typeface="Arial" panose="020B0604020202020204" pitchFamily="34" charset="0"/>
              </a:rPr>
              <a:t>increase in wages </a:t>
            </a:r>
            <a:r>
              <a:rPr lang="en-US" dirty="0" smtClean="0">
                <a:solidFill>
                  <a:schemeClr val="tx1"/>
                </a:solidFill>
                <a:latin typeface="Arial" panose="020B0604020202020204" pitchFamily="34" charset="0"/>
                <a:cs typeface="Arial" panose="020B0604020202020204" pitchFamily="34" charset="0"/>
              </a:rPr>
              <a:t>ONLY</a:t>
            </a:r>
          </a:p>
          <a:p>
            <a:pPr lvl="1"/>
            <a:endParaRPr lang="en-US" dirty="0">
              <a:solidFill>
                <a:schemeClr val="tx1"/>
              </a:solidFill>
              <a:latin typeface="Arial" panose="020B0604020202020204" pitchFamily="34" charset="0"/>
              <a:cs typeface="Arial" panose="020B0604020202020204" pitchFamily="34" charset="0"/>
            </a:endParaRPr>
          </a:p>
          <a:p>
            <a:pPr lvl="1"/>
            <a:r>
              <a:rPr lang="en-US" dirty="0">
                <a:solidFill>
                  <a:schemeClr val="tx1"/>
                </a:solidFill>
                <a:latin typeface="Arial" panose="020B0604020202020204" pitchFamily="34" charset="0"/>
                <a:cs typeface="Arial" panose="020B0604020202020204" pitchFamily="34" charset="0"/>
              </a:rPr>
              <a:t>No G&amp;A, OH, or </a:t>
            </a:r>
            <a:r>
              <a:rPr lang="en-US" dirty="0" smtClean="0">
                <a:solidFill>
                  <a:schemeClr val="tx1"/>
                </a:solidFill>
                <a:latin typeface="Arial" panose="020B0604020202020204" pitchFamily="34" charset="0"/>
                <a:cs typeface="Arial" panose="020B0604020202020204" pitchFamily="34" charset="0"/>
              </a:rPr>
              <a:t>profit</a:t>
            </a:r>
          </a:p>
          <a:p>
            <a:pPr lvl="1"/>
            <a:endParaRPr lang="en-US" dirty="0">
              <a:solidFill>
                <a:schemeClr val="tx1"/>
              </a:solidFill>
              <a:latin typeface="Arial" panose="020B0604020202020204" pitchFamily="34" charset="0"/>
              <a:cs typeface="Arial" panose="020B0604020202020204" pitchFamily="34" charset="0"/>
            </a:endParaRPr>
          </a:p>
          <a:p>
            <a:pPr lvl="1"/>
            <a:r>
              <a:rPr lang="en-US" dirty="0">
                <a:solidFill>
                  <a:schemeClr val="tx1"/>
                </a:solidFill>
                <a:latin typeface="Arial" panose="020B0604020202020204" pitchFamily="34" charset="0"/>
                <a:cs typeface="Arial" panose="020B0604020202020204" pitchFamily="34" charset="0"/>
              </a:rPr>
              <a:t>Adjustments to H&amp;W ONLY IF WD increases the rate</a:t>
            </a:r>
          </a:p>
          <a:p>
            <a:pPr lvl="1"/>
            <a:endParaRPr lang="en-US" dirty="0" smtClean="0">
              <a:latin typeface="Lucida Grande"/>
            </a:endParaRPr>
          </a:p>
          <a:p>
            <a:pPr lvl="1"/>
            <a:endParaRPr lang="en-US" dirty="0">
              <a:latin typeface="Lucida Grande"/>
            </a:endParaRPr>
          </a:p>
          <a:p>
            <a:pPr marL="0" indent="0">
              <a:buNone/>
            </a:pPr>
            <a:endParaRPr lang="en-US" dirty="0"/>
          </a:p>
        </p:txBody>
      </p:sp>
    </p:spTree>
    <p:extLst>
      <p:ext uri="{BB962C8B-B14F-4D97-AF65-F5344CB8AC3E}">
        <p14:creationId xmlns:p14="http://schemas.microsoft.com/office/powerpoint/2010/main" val="24292352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Record-Keeping</a:t>
            </a:r>
            <a:endParaRPr lang="en-US" sz="3600"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sz="1600" dirty="0">
                <a:solidFill>
                  <a:schemeClr val="tx1"/>
                </a:solidFill>
              </a:rPr>
              <a:t>Contractor and each subcontractor must maintain for each employee for 3 years</a:t>
            </a:r>
            <a:r>
              <a:rPr lang="en-US" sz="1600" dirty="0" smtClean="0">
                <a:solidFill>
                  <a:schemeClr val="tx1"/>
                </a:solidFill>
              </a:rPr>
              <a:t>:</a:t>
            </a:r>
          </a:p>
          <a:p>
            <a:pPr lvl="1"/>
            <a:r>
              <a:rPr lang="en-US" sz="1400" dirty="0" smtClean="0">
                <a:solidFill>
                  <a:schemeClr val="tx1"/>
                </a:solidFill>
                <a:latin typeface="Arial" panose="020B0604020202020204" pitchFamily="34" charset="0"/>
                <a:cs typeface="Arial" panose="020B0604020202020204" pitchFamily="34" charset="0"/>
              </a:rPr>
              <a:t>Name, address and social security number</a:t>
            </a:r>
          </a:p>
          <a:p>
            <a:pPr lvl="1"/>
            <a:r>
              <a:rPr lang="en-US" sz="1400" dirty="0" smtClean="0">
                <a:solidFill>
                  <a:schemeClr val="tx1"/>
                </a:solidFill>
                <a:latin typeface="Arial" panose="020B0604020202020204" pitchFamily="34" charset="0"/>
                <a:cs typeface="Arial" panose="020B0604020202020204" pitchFamily="34" charset="0"/>
              </a:rPr>
              <a:t>Work classification, wages and benefits</a:t>
            </a:r>
          </a:p>
          <a:p>
            <a:pPr lvl="1"/>
            <a:r>
              <a:rPr lang="en-US" sz="1400" dirty="0" smtClean="0">
                <a:solidFill>
                  <a:schemeClr val="tx1"/>
                </a:solidFill>
                <a:latin typeface="Arial" panose="020B0604020202020204" pitchFamily="34" charset="0"/>
                <a:cs typeface="Arial" panose="020B0604020202020204" pitchFamily="34" charset="0"/>
              </a:rPr>
              <a:t>Daily/weekly compensation and hours worked, and any payroll deductions</a:t>
            </a:r>
          </a:p>
          <a:p>
            <a:pPr lvl="1"/>
            <a:r>
              <a:rPr lang="en-US" sz="1400" dirty="0" smtClean="0">
                <a:solidFill>
                  <a:schemeClr val="tx1"/>
                </a:solidFill>
                <a:latin typeface="Arial" panose="020B0604020202020204" pitchFamily="34" charset="0"/>
                <a:cs typeface="Arial" panose="020B0604020202020204" pitchFamily="34" charset="0"/>
              </a:rPr>
              <a:t>List of monetary wages and fringe benefits </a:t>
            </a:r>
            <a:r>
              <a:rPr lang="en-US" sz="1400" dirty="0">
                <a:solidFill>
                  <a:schemeClr val="tx1"/>
                </a:solidFill>
                <a:latin typeface="Arial" panose="020B0604020202020204" pitchFamily="34" charset="0"/>
                <a:cs typeface="Arial" panose="020B0604020202020204" pitchFamily="34" charset="0"/>
              </a:rPr>
              <a:t>for which wages rates and fringe</a:t>
            </a:r>
          </a:p>
          <a:p>
            <a:pPr lvl="1"/>
            <a:r>
              <a:rPr lang="en-US" sz="1400" dirty="0">
                <a:solidFill>
                  <a:schemeClr val="tx1"/>
                </a:solidFill>
                <a:latin typeface="Arial" panose="020B0604020202020204" pitchFamily="34" charset="0"/>
                <a:cs typeface="Arial" panose="020B0604020202020204" pitchFamily="34" charset="0"/>
              </a:rPr>
              <a:t>benefits have been determined</a:t>
            </a:r>
            <a:endParaRPr lang="en-US" sz="1400" dirty="0" smtClean="0">
              <a:solidFill>
                <a:schemeClr val="tx1"/>
              </a:solidFill>
              <a:latin typeface="Arial" panose="020B0604020202020204" pitchFamily="34" charset="0"/>
              <a:cs typeface="Arial" panose="020B0604020202020204" pitchFamily="34" charset="0"/>
            </a:endParaRPr>
          </a:p>
          <a:p>
            <a:pPr lvl="1"/>
            <a:r>
              <a:rPr lang="en-US" sz="1400" dirty="0" smtClean="0">
                <a:solidFill>
                  <a:schemeClr val="tx1"/>
                </a:solidFill>
                <a:latin typeface="Arial" panose="020B0604020202020204" pitchFamily="34" charset="0"/>
                <a:cs typeface="Arial" panose="020B0604020202020204" pitchFamily="34" charset="0"/>
              </a:rPr>
              <a:t>Length of service list of the predecessor contractor </a:t>
            </a:r>
          </a:p>
          <a:p>
            <a:pPr lvl="1"/>
            <a:r>
              <a:rPr lang="en-US" sz="1400" dirty="0" smtClean="0">
                <a:solidFill>
                  <a:schemeClr val="tx1"/>
                </a:solidFill>
                <a:latin typeface="Arial" panose="020B0604020202020204" pitchFamily="34" charset="0"/>
                <a:cs typeface="Arial" panose="020B0604020202020204" pitchFamily="34" charset="0"/>
              </a:rPr>
              <a:t>Good idea, but not required – spreadsheet that tracks worker wages and benefits in comparison to SCA requirements</a:t>
            </a:r>
          </a:p>
          <a:p>
            <a:r>
              <a:rPr lang="en-US" sz="1600" dirty="0" smtClean="0">
                <a:solidFill>
                  <a:schemeClr val="tx1"/>
                </a:solidFill>
              </a:rPr>
              <a:t>Must </a:t>
            </a:r>
            <a:r>
              <a:rPr lang="en-US" sz="1600" dirty="0">
                <a:solidFill>
                  <a:schemeClr val="tx1"/>
                </a:solidFill>
              </a:rPr>
              <a:t>notify each service employee commencing work on the contract of the minimum monetary wage and any fringe benefits required to be paid under the contract or post the wage determination</a:t>
            </a:r>
          </a:p>
          <a:p>
            <a:r>
              <a:rPr lang="en-US" sz="1600" dirty="0">
                <a:solidFill>
                  <a:schemeClr val="tx1"/>
                </a:solidFill>
              </a:rPr>
              <a:t>Must also to post the “Notice to Employees Working on Government Contracts” (WH Publication 1313) in a prominent and accessible place at the worksite. See </a:t>
            </a:r>
            <a:r>
              <a:rPr lang="en-US" sz="1600" u="sng" dirty="0">
                <a:solidFill>
                  <a:schemeClr val="tx1"/>
                </a:solidFill>
              </a:rPr>
              <a:t>http://www.dol.gov/whd/regs/compliance/posters/sca.htm</a:t>
            </a:r>
            <a:endParaRPr lang="en-US" sz="1600" dirty="0">
              <a:solidFill>
                <a:schemeClr val="tx1"/>
              </a:solidFill>
            </a:endParaRPr>
          </a:p>
          <a:p>
            <a:endParaRPr lang="en-US" dirty="0"/>
          </a:p>
        </p:txBody>
      </p:sp>
    </p:spTree>
    <p:extLst>
      <p:ext uri="{BB962C8B-B14F-4D97-AF65-F5344CB8AC3E}">
        <p14:creationId xmlns:p14="http://schemas.microsoft.com/office/powerpoint/2010/main" val="71631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Stated Purpose</a:t>
            </a:r>
            <a:r>
              <a:rPr lang="en-US" dirty="0" smtClean="0">
                <a:solidFill>
                  <a:schemeClr val="tx1"/>
                </a:solidFill>
              </a:rPr>
              <a:t> </a:t>
            </a:r>
            <a:endParaRPr lang="en-US" dirty="0">
              <a:solidFill>
                <a:schemeClr val="tx1"/>
              </a:solidFill>
            </a:endParaRPr>
          </a:p>
        </p:txBody>
      </p:sp>
      <p:sp>
        <p:nvSpPr>
          <p:cNvPr id="3" name="Content Placeholder 2"/>
          <p:cNvSpPr>
            <a:spLocks noGrp="1"/>
          </p:cNvSpPr>
          <p:nvPr>
            <p:ph idx="1"/>
          </p:nvPr>
        </p:nvSpPr>
        <p:spPr>
          <a:xfrm>
            <a:off x="685800" y="1600200"/>
            <a:ext cx="7772400" cy="4495800"/>
          </a:xfrm>
        </p:spPr>
        <p:txBody>
          <a:bodyPr/>
          <a:lstStyle/>
          <a:p>
            <a:r>
              <a:rPr lang="en-US" kern="0" dirty="0">
                <a:solidFill>
                  <a:schemeClr val="tx1"/>
                </a:solidFill>
                <a:ea typeface="Geneva" charset="0"/>
              </a:rPr>
              <a:t>Provides minimum labor standards protection to service </a:t>
            </a:r>
            <a:r>
              <a:rPr lang="en-US" kern="0" dirty="0" smtClean="0">
                <a:solidFill>
                  <a:schemeClr val="tx1"/>
                </a:solidFill>
                <a:ea typeface="Geneva" charset="0"/>
              </a:rPr>
              <a:t>employees</a:t>
            </a:r>
          </a:p>
          <a:p>
            <a:endParaRPr lang="en-US" kern="0" dirty="0">
              <a:solidFill>
                <a:schemeClr val="tx1"/>
              </a:solidFill>
              <a:ea typeface="Geneva" charset="0"/>
            </a:endParaRPr>
          </a:p>
          <a:p>
            <a:r>
              <a:rPr lang="en-US" kern="0" dirty="0" smtClean="0">
                <a:solidFill>
                  <a:schemeClr val="tx1"/>
                </a:solidFill>
                <a:ea typeface="Geneva" charset="0"/>
              </a:rPr>
              <a:t>Removes </a:t>
            </a:r>
            <a:r>
              <a:rPr lang="en-US" kern="0" dirty="0">
                <a:solidFill>
                  <a:schemeClr val="tx1"/>
                </a:solidFill>
                <a:ea typeface="Geneva" charset="0"/>
              </a:rPr>
              <a:t>wages as a bid factor in competition for federal service contracts</a:t>
            </a:r>
          </a:p>
          <a:p>
            <a:endParaRPr lang="en-US" dirty="0" smtClean="0">
              <a:solidFill>
                <a:schemeClr val="tx1"/>
              </a:solidFill>
            </a:endParaRPr>
          </a:p>
          <a:p>
            <a:r>
              <a:rPr lang="en-US" kern="0" dirty="0">
                <a:solidFill>
                  <a:schemeClr val="tx1"/>
                </a:solidFill>
                <a:ea typeface="Geneva" charset="0"/>
              </a:rPr>
              <a:t>Wage Determinations issued that set wage rates and benefits for classes of employees used in service </a:t>
            </a:r>
            <a:r>
              <a:rPr lang="en-US" kern="0" dirty="0" smtClean="0">
                <a:solidFill>
                  <a:schemeClr val="tx1"/>
                </a:solidFill>
                <a:ea typeface="Geneva" charset="0"/>
              </a:rPr>
              <a:t>contracts</a:t>
            </a:r>
          </a:p>
          <a:p>
            <a:endParaRPr lang="en-US" kern="0" dirty="0">
              <a:solidFill>
                <a:schemeClr val="tx1"/>
              </a:solidFill>
              <a:ea typeface="Geneva" charset="0"/>
            </a:endParaRPr>
          </a:p>
          <a:p>
            <a:endParaRPr lang="en-US" kern="0" dirty="0">
              <a:ea typeface="Geneva" charset="0"/>
            </a:endParaRPr>
          </a:p>
          <a:p>
            <a:endParaRPr lang="en-US" dirty="0"/>
          </a:p>
        </p:txBody>
      </p:sp>
      <p:sp>
        <p:nvSpPr>
          <p:cNvPr id="5" name="TextBox 4"/>
          <p:cNvSpPr txBox="1"/>
          <p:nvPr/>
        </p:nvSpPr>
        <p:spPr>
          <a:xfrm>
            <a:off x="-2362200" y="1143000"/>
            <a:ext cx="184731" cy="461665"/>
          </a:xfrm>
          <a:prstGeom prst="rect">
            <a:avLst/>
          </a:prstGeom>
          <a:noFill/>
        </p:spPr>
        <p:txBody>
          <a:bodyPr wrap="none" rtlCol="0">
            <a:spAutoFit/>
          </a:bodyPr>
          <a:lstStyle/>
          <a:p>
            <a:endParaRPr lang="en-US" dirty="0"/>
          </a:p>
        </p:txBody>
      </p:sp>
      <p:sp>
        <p:nvSpPr>
          <p:cNvPr id="6" name="TextBox 5"/>
          <p:cNvSpPr txBox="1"/>
          <p:nvPr/>
        </p:nvSpPr>
        <p:spPr>
          <a:xfrm>
            <a:off x="-2177469" y="2133600"/>
            <a:ext cx="184731" cy="46166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983716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Investigations and Enforcement I</a:t>
            </a:r>
            <a:endParaRPr lang="en-US" sz="3600" dirty="0">
              <a:solidFill>
                <a:schemeClr val="tx1"/>
              </a:solidFill>
            </a:endParaRPr>
          </a:p>
        </p:txBody>
      </p:sp>
      <p:sp>
        <p:nvSpPr>
          <p:cNvPr id="3" name="Content Placeholder 2"/>
          <p:cNvSpPr>
            <a:spLocks noGrp="1"/>
          </p:cNvSpPr>
          <p:nvPr>
            <p:ph idx="1"/>
          </p:nvPr>
        </p:nvSpPr>
        <p:spPr>
          <a:xfrm>
            <a:off x="685800" y="1295400"/>
            <a:ext cx="7772400" cy="4800600"/>
          </a:xfrm>
        </p:spPr>
        <p:txBody>
          <a:bodyPr/>
          <a:lstStyle/>
          <a:p>
            <a:r>
              <a:rPr lang="en-US" dirty="0" smtClean="0">
                <a:solidFill>
                  <a:schemeClr val="tx1"/>
                </a:solidFill>
              </a:rPr>
              <a:t>Four enforcement mechanisms.  41 U.S.C. § 6705; 29 C.F.R. §§ 4.178, 188, 190.</a:t>
            </a:r>
          </a:p>
          <a:p>
            <a:pPr lvl="1"/>
            <a:r>
              <a:rPr lang="en-US" dirty="0" smtClean="0">
                <a:solidFill>
                  <a:schemeClr val="tx1"/>
                </a:solidFill>
                <a:latin typeface="Arial" panose="020B0604020202020204" pitchFamily="34" charset="0"/>
                <a:cs typeface="Arial" panose="020B0604020202020204" pitchFamily="34" charset="0"/>
              </a:rPr>
              <a:t>Withholding or offset. </a:t>
            </a:r>
            <a:r>
              <a:rPr lang="en-US" dirty="0">
                <a:solidFill>
                  <a:schemeClr val="tx1"/>
                </a:solidFill>
                <a:latin typeface="Arial" panose="020B0604020202020204" pitchFamily="34" charset="0"/>
                <a:cs typeface="Arial" panose="020B0604020202020204" pitchFamily="34" charset="0"/>
              </a:rPr>
              <a:t>41 U.S.C. § 6705; 29 C.F.R. </a:t>
            </a:r>
            <a:r>
              <a:rPr lang="en-US" dirty="0" smtClean="0">
                <a:solidFill>
                  <a:schemeClr val="tx1"/>
                </a:solidFill>
                <a:latin typeface="Arial" panose="020B0604020202020204" pitchFamily="34" charset="0"/>
                <a:cs typeface="Arial" panose="020B0604020202020204" pitchFamily="34" charset="0"/>
              </a:rPr>
              <a:t>§ 4.187.</a:t>
            </a:r>
          </a:p>
          <a:p>
            <a:pPr lvl="1"/>
            <a:r>
              <a:rPr lang="en-US" dirty="0" smtClean="0">
                <a:solidFill>
                  <a:schemeClr val="tx1"/>
                </a:solidFill>
                <a:latin typeface="Arial" panose="020B0604020202020204" pitchFamily="34" charset="0"/>
                <a:cs typeface="Arial" panose="020B0604020202020204" pitchFamily="34" charset="0"/>
              </a:rPr>
              <a:t>Court action or administrative proceeding by Government. </a:t>
            </a:r>
            <a:r>
              <a:rPr lang="en-US" dirty="0">
                <a:solidFill>
                  <a:schemeClr val="tx1"/>
                </a:solidFill>
                <a:latin typeface="Arial" panose="020B0604020202020204" pitchFamily="34" charset="0"/>
                <a:cs typeface="Arial" panose="020B0604020202020204" pitchFamily="34" charset="0"/>
              </a:rPr>
              <a:t>41 U.S.C. § 6705; 29 C.F.R. </a:t>
            </a:r>
            <a:r>
              <a:rPr lang="en-US" dirty="0" smtClean="0">
                <a:solidFill>
                  <a:schemeClr val="tx1"/>
                </a:solidFill>
                <a:latin typeface="Arial" panose="020B0604020202020204" pitchFamily="34" charset="0"/>
                <a:cs typeface="Arial" panose="020B0604020202020204" pitchFamily="34" charset="0"/>
              </a:rPr>
              <a:t>§ 4.189.</a:t>
            </a:r>
            <a:endParaRPr lang="en-US" dirty="0">
              <a:solidFill>
                <a:schemeClr val="tx1"/>
              </a:solidFill>
              <a:latin typeface="Arial" panose="020B0604020202020204" pitchFamily="34" charset="0"/>
              <a:cs typeface="Arial" panose="020B0604020202020204" pitchFamily="34" charset="0"/>
            </a:endParaRPr>
          </a:p>
          <a:p>
            <a:pPr lvl="1"/>
            <a:r>
              <a:rPr lang="en-US" dirty="0" smtClean="0">
                <a:solidFill>
                  <a:schemeClr val="tx1"/>
                </a:solidFill>
                <a:latin typeface="Arial" panose="020B0604020202020204" pitchFamily="34" charset="0"/>
                <a:cs typeface="Arial" panose="020B0604020202020204" pitchFamily="34" charset="0"/>
              </a:rPr>
              <a:t>Cancellation of contract and liability for re-procurement costs. </a:t>
            </a:r>
            <a:r>
              <a:rPr lang="en-US" dirty="0">
                <a:solidFill>
                  <a:schemeClr val="tx1"/>
                </a:solidFill>
                <a:latin typeface="Arial" panose="020B0604020202020204" pitchFamily="34" charset="0"/>
                <a:cs typeface="Arial" panose="020B0604020202020204" pitchFamily="34" charset="0"/>
              </a:rPr>
              <a:t>41 U.S.C. § 6705; 29 C.F.R. §§ </a:t>
            </a:r>
            <a:r>
              <a:rPr lang="en-US" dirty="0" smtClean="0">
                <a:solidFill>
                  <a:schemeClr val="tx1"/>
                </a:solidFill>
                <a:latin typeface="Arial" panose="020B0604020202020204" pitchFamily="34" charset="0"/>
                <a:cs typeface="Arial" panose="020B0604020202020204" pitchFamily="34" charset="0"/>
              </a:rPr>
              <a:t>4.190.</a:t>
            </a:r>
            <a:endParaRPr lang="en-US" dirty="0">
              <a:solidFill>
                <a:schemeClr val="tx1"/>
              </a:solidFill>
              <a:latin typeface="Arial" panose="020B0604020202020204" pitchFamily="34" charset="0"/>
              <a:cs typeface="Arial" panose="020B0604020202020204" pitchFamily="34" charset="0"/>
            </a:endParaRPr>
          </a:p>
          <a:p>
            <a:pPr lvl="1"/>
            <a:r>
              <a:rPr lang="en-US" dirty="0" smtClean="0">
                <a:solidFill>
                  <a:schemeClr val="tx1"/>
                </a:solidFill>
                <a:latin typeface="Arial" panose="020B0604020202020204" pitchFamily="34" charset="0"/>
                <a:cs typeface="Arial" panose="020B0604020202020204" pitchFamily="34" charset="0"/>
              </a:rPr>
              <a:t>Debarment. </a:t>
            </a:r>
            <a:r>
              <a:rPr lang="en-US" dirty="0">
                <a:solidFill>
                  <a:schemeClr val="tx1"/>
                </a:solidFill>
                <a:latin typeface="Arial" panose="020B0604020202020204" pitchFamily="34" charset="0"/>
                <a:cs typeface="Arial" panose="020B0604020202020204" pitchFamily="34" charset="0"/>
              </a:rPr>
              <a:t>41 U.S.C. § 6705; 29 C.F.R</a:t>
            </a:r>
            <a:r>
              <a:rPr lang="en-US" dirty="0" smtClean="0">
                <a:solidFill>
                  <a:schemeClr val="tx1"/>
                </a:solidFill>
                <a:latin typeface="Arial" panose="020B0604020202020204" pitchFamily="34" charset="0"/>
                <a:cs typeface="Arial" panose="020B0604020202020204" pitchFamily="34" charset="0"/>
              </a:rPr>
              <a:t>. § 4.188.</a:t>
            </a:r>
            <a:endParaRPr lang="en-US" dirty="0">
              <a:solidFill>
                <a:schemeClr val="tx1"/>
              </a:solidFill>
              <a:latin typeface="Arial" panose="020B0604020202020204" pitchFamily="34" charset="0"/>
              <a:cs typeface="Arial" panose="020B0604020202020204" pitchFamily="34" charset="0"/>
            </a:endParaRPr>
          </a:p>
          <a:p>
            <a:r>
              <a:rPr lang="en-US" dirty="0" smtClean="0">
                <a:solidFill>
                  <a:schemeClr val="tx1"/>
                </a:solidFill>
              </a:rPr>
              <a:t>Generally commences with DOL Wage &amp; Hour Division investigation.  </a:t>
            </a:r>
          </a:p>
          <a:p>
            <a:pPr lvl="1"/>
            <a:r>
              <a:rPr lang="en-US" dirty="0" smtClean="0">
                <a:solidFill>
                  <a:schemeClr val="tx1"/>
                </a:solidFill>
                <a:latin typeface="Arial" panose="020B0604020202020204" pitchFamily="34" charset="0"/>
                <a:cs typeface="Arial" panose="020B0604020202020204" pitchFamily="34" charset="0"/>
              </a:rPr>
              <a:t>NB:  Wage </a:t>
            </a:r>
            <a:r>
              <a:rPr lang="en-US" dirty="0">
                <a:solidFill>
                  <a:schemeClr val="tx1"/>
                </a:solidFill>
                <a:latin typeface="Arial" panose="020B0604020202020204" pitchFamily="34" charset="0"/>
                <a:cs typeface="Arial" panose="020B0604020202020204" pitchFamily="34" charset="0"/>
              </a:rPr>
              <a:t>and Hour Division </a:t>
            </a:r>
            <a:r>
              <a:rPr lang="en-US" dirty="0" smtClean="0">
                <a:solidFill>
                  <a:schemeClr val="tx1"/>
                </a:solidFill>
                <a:latin typeface="Arial" panose="020B0604020202020204" pitchFamily="34" charset="0"/>
                <a:cs typeface="Arial" panose="020B0604020202020204" pitchFamily="34" charset="0"/>
              </a:rPr>
              <a:t>routinely expands its </a:t>
            </a:r>
            <a:r>
              <a:rPr lang="en-US" dirty="0">
                <a:solidFill>
                  <a:schemeClr val="tx1"/>
                </a:solidFill>
                <a:latin typeface="Arial" panose="020B0604020202020204" pitchFamily="34" charset="0"/>
                <a:cs typeface="Arial" panose="020B0604020202020204" pitchFamily="34" charset="0"/>
              </a:rPr>
              <a:t>investigation to other </a:t>
            </a:r>
            <a:r>
              <a:rPr lang="en-US" dirty="0" smtClean="0">
                <a:solidFill>
                  <a:schemeClr val="tx1"/>
                </a:solidFill>
                <a:latin typeface="Arial" panose="020B0604020202020204" pitchFamily="34" charset="0"/>
                <a:cs typeface="Arial" panose="020B0604020202020204" pitchFamily="34" charset="0"/>
              </a:rPr>
              <a:t>issues, such as FLSA, and occasionally to other contracts and </a:t>
            </a:r>
            <a:r>
              <a:rPr lang="en-US" dirty="0">
                <a:solidFill>
                  <a:schemeClr val="tx1"/>
                </a:solidFill>
                <a:latin typeface="Arial" panose="020B0604020202020204" pitchFamily="34" charset="0"/>
                <a:cs typeface="Arial" panose="020B0604020202020204" pitchFamily="34" charset="0"/>
              </a:rPr>
              <a:t>other </a:t>
            </a:r>
            <a:r>
              <a:rPr lang="en-US" dirty="0" smtClean="0">
                <a:solidFill>
                  <a:schemeClr val="tx1"/>
                </a:solidFill>
                <a:latin typeface="Arial" panose="020B0604020202020204" pitchFamily="34" charset="0"/>
                <a:cs typeface="Arial" panose="020B0604020202020204" pitchFamily="34" charset="0"/>
              </a:rPr>
              <a:t>contractors at the same site.  </a:t>
            </a:r>
          </a:p>
          <a:p>
            <a:pPr lvl="1"/>
            <a:r>
              <a:rPr lang="en-US" dirty="0" smtClean="0">
                <a:solidFill>
                  <a:schemeClr val="tx1"/>
                </a:solidFill>
                <a:latin typeface="Arial" panose="020B0604020202020204" pitchFamily="34" charset="0"/>
                <a:cs typeface="Arial" panose="020B0604020202020204" pitchFamily="34" charset="0"/>
              </a:rPr>
              <a:t>Biggest </a:t>
            </a:r>
            <a:r>
              <a:rPr lang="en-US" dirty="0">
                <a:solidFill>
                  <a:schemeClr val="tx1"/>
                </a:solidFill>
                <a:latin typeface="Arial" panose="020B0604020202020204" pitchFamily="34" charset="0"/>
                <a:cs typeface="Arial" panose="020B0604020202020204" pitchFamily="34" charset="0"/>
              </a:rPr>
              <a:t>issues for DOL:  labor category </a:t>
            </a:r>
            <a:r>
              <a:rPr lang="en-US" dirty="0" smtClean="0">
                <a:solidFill>
                  <a:schemeClr val="tx1"/>
                </a:solidFill>
                <a:latin typeface="Arial" panose="020B0604020202020204" pitchFamily="34" charset="0"/>
                <a:cs typeface="Arial" panose="020B0604020202020204" pitchFamily="34" charset="0"/>
              </a:rPr>
              <a:t>classifications, scope change, conformance</a:t>
            </a:r>
            <a:r>
              <a:rPr lang="en-US" dirty="0">
                <a:solidFill>
                  <a:schemeClr val="tx1"/>
                </a:solidFill>
                <a:latin typeface="Arial" panose="020B0604020202020204" pitchFamily="34" charset="0"/>
                <a:cs typeface="Arial" panose="020B0604020202020204" pitchFamily="34" charset="0"/>
              </a:rPr>
              <a:t>, and OT and </a:t>
            </a:r>
            <a:r>
              <a:rPr lang="en-US" dirty="0" smtClean="0">
                <a:solidFill>
                  <a:schemeClr val="tx1"/>
                </a:solidFill>
                <a:latin typeface="Arial" panose="020B0604020202020204" pitchFamily="34" charset="0"/>
                <a:cs typeface="Arial" panose="020B0604020202020204" pitchFamily="34" charset="0"/>
              </a:rPr>
              <a:t>fringe</a:t>
            </a:r>
          </a:p>
          <a:p>
            <a:r>
              <a:rPr lang="en-US" dirty="0">
                <a:solidFill>
                  <a:schemeClr val="tx1"/>
                </a:solidFill>
              </a:rPr>
              <a:t>Reliance on </a:t>
            </a:r>
            <a:r>
              <a:rPr lang="en-US" dirty="0" smtClean="0">
                <a:solidFill>
                  <a:schemeClr val="tx1"/>
                </a:solidFill>
              </a:rPr>
              <a:t>agency or prime </a:t>
            </a:r>
            <a:r>
              <a:rPr lang="en-US" dirty="0">
                <a:solidFill>
                  <a:schemeClr val="tx1"/>
                </a:solidFill>
              </a:rPr>
              <a:t>is </a:t>
            </a:r>
            <a:r>
              <a:rPr lang="en-US" dirty="0" smtClean="0">
                <a:solidFill>
                  <a:schemeClr val="tx1"/>
                </a:solidFill>
              </a:rPr>
              <a:t>rarely a valid defense</a:t>
            </a:r>
            <a:r>
              <a:rPr lang="en-US" dirty="0">
                <a:solidFill>
                  <a:schemeClr val="tx1"/>
                </a:solidFill>
              </a:rPr>
              <a:t>.  </a:t>
            </a:r>
            <a:endParaRPr lang="en-US" dirty="0" smtClean="0">
              <a:solidFill>
                <a:schemeClr val="tx1"/>
              </a:solidFill>
              <a:latin typeface="Arial" panose="020B0604020202020204" pitchFamily="34" charset="0"/>
              <a:cs typeface="Arial" panose="020B0604020202020204" pitchFamily="34" charset="0"/>
            </a:endParaRPr>
          </a:p>
          <a:p>
            <a:pPr marL="0" indent="0">
              <a:buNone/>
            </a:pP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42204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Investigations and Enforcement </a:t>
            </a:r>
            <a:r>
              <a:rPr lang="en-US" sz="3600" dirty="0" smtClean="0">
                <a:solidFill>
                  <a:schemeClr val="tx1"/>
                </a:solidFill>
              </a:rPr>
              <a:t>II</a:t>
            </a:r>
            <a:endParaRPr lang="en-US" sz="3600" dirty="0">
              <a:solidFill>
                <a:schemeClr val="tx1"/>
              </a:solidFill>
            </a:endParaRPr>
          </a:p>
        </p:txBody>
      </p:sp>
      <p:sp>
        <p:nvSpPr>
          <p:cNvPr id="3" name="Content Placeholder 2"/>
          <p:cNvSpPr>
            <a:spLocks noGrp="1"/>
          </p:cNvSpPr>
          <p:nvPr>
            <p:ph idx="1"/>
          </p:nvPr>
        </p:nvSpPr>
        <p:spPr>
          <a:xfrm>
            <a:off x="685800" y="1447800"/>
            <a:ext cx="7772400" cy="4419600"/>
          </a:xfrm>
        </p:spPr>
        <p:txBody>
          <a:bodyPr/>
          <a:lstStyle/>
          <a:p>
            <a:r>
              <a:rPr lang="en-US" dirty="0">
                <a:solidFill>
                  <a:schemeClr val="tx1"/>
                </a:solidFill>
                <a:latin typeface="Arial" panose="020B0604020202020204" pitchFamily="34" charset="0"/>
                <a:cs typeface="Arial" panose="020B0604020202020204" pitchFamily="34" charset="0"/>
              </a:rPr>
              <a:t>Withholding or offset. 41 U.S.C. § 6705; 29 C.F.R. § 4.187</a:t>
            </a:r>
            <a:r>
              <a:rPr lang="en-US" dirty="0" smtClean="0">
                <a:solidFill>
                  <a:schemeClr val="tx1"/>
                </a:solidFill>
                <a:latin typeface="Arial" panose="020B0604020202020204" pitchFamily="34" charset="0"/>
                <a:cs typeface="Arial" panose="020B0604020202020204" pitchFamily="34" charset="0"/>
              </a:rPr>
              <a:t>.</a:t>
            </a:r>
          </a:p>
          <a:p>
            <a:pPr lvl="1"/>
            <a:r>
              <a:rPr lang="en-US" dirty="0" smtClean="0">
                <a:solidFill>
                  <a:schemeClr val="tx1"/>
                </a:solidFill>
                <a:latin typeface="Arial" panose="020B0604020202020204" pitchFamily="34" charset="0"/>
                <a:cs typeface="Arial" panose="020B0604020202020204" pitchFamily="34" charset="0"/>
              </a:rPr>
              <a:t>Can be withheld before commencement of proceeding.  </a:t>
            </a:r>
            <a:r>
              <a:rPr lang="en-US" u="sng" dirty="0" smtClean="0">
                <a:solidFill>
                  <a:schemeClr val="tx1"/>
                </a:solidFill>
                <a:latin typeface="Arial" panose="020B0604020202020204" pitchFamily="34" charset="0"/>
                <a:cs typeface="Arial" panose="020B0604020202020204" pitchFamily="34" charset="0"/>
              </a:rPr>
              <a:t>Jerry C. Rankins</a:t>
            </a:r>
            <a:r>
              <a:rPr lang="en-US" dirty="0" smtClean="0">
                <a:solidFill>
                  <a:schemeClr val="tx1"/>
                </a:solidFill>
                <a:latin typeface="Arial" panose="020B0604020202020204" pitchFamily="34" charset="0"/>
                <a:cs typeface="Arial" panose="020B0604020202020204" pitchFamily="34" charset="0"/>
              </a:rPr>
              <a:t>, 83-SCA-55 (Feb. 14, 1986).  </a:t>
            </a:r>
          </a:p>
          <a:p>
            <a:pPr lvl="1"/>
            <a:r>
              <a:rPr lang="en-US" dirty="0" smtClean="0">
                <a:solidFill>
                  <a:schemeClr val="tx1"/>
                </a:solidFill>
                <a:latin typeface="Arial" panose="020B0604020202020204" pitchFamily="34" charset="0"/>
                <a:cs typeface="Arial" panose="020B0604020202020204" pitchFamily="34" charset="0"/>
              </a:rPr>
              <a:t>Employees entitled to </a:t>
            </a:r>
            <a:r>
              <a:rPr lang="en-US" dirty="0">
                <a:solidFill>
                  <a:schemeClr val="tx1"/>
                </a:solidFill>
                <a:latin typeface="Arial" panose="020B0604020202020204" pitchFamily="34" charset="0"/>
                <a:cs typeface="Arial" panose="020B0604020202020204" pitchFamily="34" charset="0"/>
              </a:rPr>
              <a:t>interest “at the adjusted prime rate established by the Secretary of the Treasury pursuant to 26 U.S.C. 6621 (1982</a:t>
            </a:r>
            <a:r>
              <a:rPr lang="en-US" dirty="0" smtClean="0">
                <a:solidFill>
                  <a:schemeClr val="tx1"/>
                </a:solidFill>
                <a:latin typeface="Arial" panose="020B0604020202020204" pitchFamily="34" charset="0"/>
                <a:cs typeface="Arial" panose="020B0604020202020204" pitchFamily="34" charset="0"/>
              </a:rPr>
              <a:t>).”  </a:t>
            </a:r>
            <a:r>
              <a:rPr lang="en-US" u="sng" dirty="0" smtClean="0">
                <a:solidFill>
                  <a:schemeClr val="tx1"/>
                </a:solidFill>
                <a:latin typeface="Arial" panose="020B0604020202020204" pitchFamily="34" charset="0"/>
                <a:cs typeface="Arial" panose="020B0604020202020204" pitchFamily="34" charset="0"/>
              </a:rPr>
              <a:t>Pryor’s Court, Inc.</a:t>
            </a:r>
            <a:r>
              <a:rPr lang="en-US" dirty="0" smtClean="0">
                <a:solidFill>
                  <a:schemeClr val="tx1"/>
                </a:solidFill>
                <a:latin typeface="Arial" panose="020B0604020202020204" pitchFamily="34" charset="0"/>
                <a:cs typeface="Arial" panose="020B0604020202020204" pitchFamily="34" charset="0"/>
              </a:rPr>
              <a:t>, 81-SCA-1355 (Dec. 4, 1985).  </a:t>
            </a:r>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Court action or administrative proceeding by Government. 41 U.S.C. § 6705; 29 C.F.R. § 4.189</a:t>
            </a:r>
            <a:r>
              <a:rPr lang="en-US" dirty="0" smtClean="0">
                <a:solidFill>
                  <a:schemeClr val="tx1"/>
                </a:solidFill>
                <a:latin typeface="Arial" panose="020B0604020202020204" pitchFamily="34" charset="0"/>
                <a:cs typeface="Arial" panose="020B0604020202020204" pitchFamily="34" charset="0"/>
              </a:rPr>
              <a:t>.</a:t>
            </a:r>
          </a:p>
          <a:p>
            <a:pPr lvl="1"/>
            <a:r>
              <a:rPr lang="en-US" dirty="0" smtClean="0">
                <a:solidFill>
                  <a:schemeClr val="tx1"/>
                </a:solidFill>
                <a:latin typeface="Arial" panose="020B0604020202020204" pitchFamily="34" charset="0"/>
                <a:cs typeface="Arial" panose="020B0604020202020204" pitchFamily="34" charset="0"/>
              </a:rPr>
              <a:t>Court or </a:t>
            </a:r>
            <a:r>
              <a:rPr lang="en-US" dirty="0">
                <a:solidFill>
                  <a:schemeClr val="tx1"/>
                </a:solidFill>
                <a:latin typeface="Arial" panose="020B0604020202020204" pitchFamily="34" charset="0"/>
                <a:cs typeface="Arial" panose="020B0604020202020204" pitchFamily="34" charset="0"/>
              </a:rPr>
              <a:t>Proceedings before </a:t>
            </a:r>
            <a:r>
              <a:rPr lang="en-US" dirty="0" smtClean="0">
                <a:solidFill>
                  <a:schemeClr val="tx1"/>
                </a:solidFill>
                <a:latin typeface="Arial" panose="020B0604020202020204" pitchFamily="34" charset="0"/>
                <a:cs typeface="Arial" panose="020B0604020202020204" pitchFamily="34" charset="0"/>
              </a:rPr>
              <a:t>Administrative </a:t>
            </a:r>
            <a:r>
              <a:rPr lang="en-US" dirty="0">
                <a:solidFill>
                  <a:schemeClr val="tx1"/>
                </a:solidFill>
                <a:latin typeface="Arial" panose="020B0604020202020204" pitchFamily="34" charset="0"/>
                <a:cs typeface="Arial" panose="020B0604020202020204" pitchFamily="34" charset="0"/>
              </a:rPr>
              <a:t>Review Board.  </a:t>
            </a:r>
            <a:r>
              <a:rPr lang="en-US" u="sng" dirty="0">
                <a:solidFill>
                  <a:schemeClr val="tx1"/>
                </a:solidFill>
                <a:latin typeface="Arial" panose="020B0604020202020204" pitchFamily="34" charset="0"/>
                <a:cs typeface="Arial" panose="020B0604020202020204" pitchFamily="34" charset="0"/>
              </a:rPr>
              <a:t>See</a:t>
            </a:r>
            <a:r>
              <a:rPr lang="en-US" dirty="0">
                <a:solidFill>
                  <a:schemeClr val="tx1"/>
                </a:solidFill>
                <a:latin typeface="Arial" panose="020B0604020202020204" pitchFamily="34" charset="0"/>
                <a:cs typeface="Arial" panose="020B0604020202020204" pitchFamily="34" charset="0"/>
              </a:rPr>
              <a:t> 29 C.F.R. §§ 6, 7, 8</a:t>
            </a:r>
          </a:p>
          <a:p>
            <a:pPr lvl="2"/>
            <a:r>
              <a:rPr lang="en-US" dirty="0" smtClean="0">
                <a:solidFill>
                  <a:schemeClr val="tx1"/>
                </a:solidFill>
                <a:latin typeface="Arial" panose="020B0604020202020204" pitchFamily="34" charset="0"/>
                <a:cs typeface="Arial" panose="020B0604020202020204" pitchFamily="34" charset="0"/>
              </a:rPr>
              <a:t>Suit brought by United States on behalf of employees. </a:t>
            </a:r>
            <a:r>
              <a:rPr lang="en-US" dirty="0">
                <a:solidFill>
                  <a:schemeClr val="tx1"/>
                </a:solidFill>
                <a:latin typeface="Arial" panose="020B0604020202020204" pitchFamily="34" charset="0"/>
                <a:cs typeface="Arial" panose="020B0604020202020204" pitchFamily="34" charset="0"/>
              </a:rPr>
              <a:t>29 C.F.R. § </a:t>
            </a:r>
            <a:r>
              <a:rPr lang="en-US" dirty="0" smtClean="0">
                <a:solidFill>
                  <a:schemeClr val="tx1"/>
                </a:solidFill>
                <a:latin typeface="Arial" panose="020B0604020202020204" pitchFamily="34" charset="0"/>
                <a:cs typeface="Arial" panose="020B0604020202020204" pitchFamily="34" charset="0"/>
              </a:rPr>
              <a:t>4.187.</a:t>
            </a:r>
          </a:p>
          <a:p>
            <a:pPr lvl="3"/>
            <a:r>
              <a:rPr lang="en-US" dirty="0" smtClean="0">
                <a:solidFill>
                  <a:schemeClr val="tx1"/>
                </a:solidFill>
                <a:latin typeface="Arial" panose="020B0604020202020204" pitchFamily="34" charset="0"/>
                <a:cs typeface="Arial" panose="020B0604020202020204" pitchFamily="34" charset="0"/>
              </a:rPr>
              <a:t>NO PRIVATE RIGHT OF ACTION!</a:t>
            </a:r>
          </a:p>
          <a:p>
            <a:pPr lvl="2"/>
            <a:r>
              <a:rPr lang="en-US" dirty="0" smtClean="0">
                <a:solidFill>
                  <a:schemeClr val="tx1"/>
                </a:solidFill>
                <a:latin typeface="Arial" panose="020B0604020202020204" pitchFamily="34" charset="0"/>
                <a:cs typeface="Arial" panose="020B0604020202020204" pitchFamily="34" charset="0"/>
              </a:rPr>
              <a:t>Award of wages for unnamed/unlocated employees is proper.  </a:t>
            </a:r>
            <a:r>
              <a:rPr lang="en-US" u="sng" dirty="0" smtClean="0">
                <a:solidFill>
                  <a:schemeClr val="tx1"/>
                </a:solidFill>
                <a:latin typeface="Arial" panose="020B0604020202020204" pitchFamily="34" charset="0"/>
                <a:cs typeface="Arial" panose="020B0604020202020204" pitchFamily="34" charset="0"/>
              </a:rPr>
              <a:t>American Waste Removal v. Donovan</a:t>
            </a:r>
            <a:r>
              <a:rPr lang="en-US" dirty="0" smtClean="0">
                <a:solidFill>
                  <a:schemeClr val="tx1"/>
                </a:solidFill>
                <a:latin typeface="Arial" panose="020B0604020202020204" pitchFamily="34" charset="0"/>
                <a:cs typeface="Arial" panose="020B0604020202020204" pitchFamily="34" charset="0"/>
              </a:rPr>
              <a:t>, 748 F.2d 1406 (10th Cir. 1984</a:t>
            </a:r>
            <a:r>
              <a:rPr lang="en-US" dirty="0">
                <a:solidFill>
                  <a:schemeClr val="tx1"/>
                </a:solidFill>
                <a:latin typeface="Arial" panose="020B0604020202020204" pitchFamily="34" charset="0"/>
                <a:cs typeface="Arial" panose="020B0604020202020204" pitchFamily="34" charset="0"/>
              </a:rPr>
              <a:t>); </a:t>
            </a:r>
            <a:r>
              <a:rPr lang="en-US" u="sng" dirty="0">
                <a:solidFill>
                  <a:schemeClr val="tx1"/>
                </a:solidFill>
                <a:latin typeface="Arial" panose="020B0604020202020204" pitchFamily="34" charset="0"/>
                <a:cs typeface="Arial" panose="020B0604020202020204" pitchFamily="34" charset="0"/>
              </a:rPr>
              <a:t>Alvin Allan Coyne d/b/a Farmers' </a:t>
            </a:r>
            <a:r>
              <a:rPr lang="en-US" u="sng" dirty="0" smtClean="0">
                <a:solidFill>
                  <a:schemeClr val="tx1"/>
                </a:solidFill>
                <a:latin typeface="Arial" panose="020B0604020202020204" pitchFamily="34" charset="0"/>
                <a:cs typeface="Arial" panose="020B0604020202020204" pitchFamily="34" charset="0"/>
              </a:rPr>
              <a:t>Trucking</a:t>
            </a:r>
            <a:r>
              <a:rPr lang="en-US" dirty="0">
                <a:solidFill>
                  <a:schemeClr val="tx1"/>
                </a:solidFill>
                <a:latin typeface="Arial" panose="020B0604020202020204" pitchFamily="34" charset="0"/>
                <a:cs typeface="Arial" panose="020B0604020202020204" pitchFamily="34" charset="0"/>
              </a:rPr>
              <a:t>, BSCA No. </a:t>
            </a:r>
            <a:r>
              <a:rPr lang="en-US" dirty="0" smtClean="0">
                <a:solidFill>
                  <a:schemeClr val="tx1"/>
                </a:solidFill>
                <a:latin typeface="Arial" panose="020B0604020202020204" pitchFamily="34" charset="0"/>
                <a:cs typeface="Arial" panose="020B0604020202020204" pitchFamily="34" charset="0"/>
              </a:rPr>
              <a:t>95-01 (June 29, 1995).</a:t>
            </a:r>
          </a:p>
          <a:p>
            <a:pPr lvl="2"/>
            <a:r>
              <a:rPr lang="en-US" dirty="0">
                <a:solidFill>
                  <a:schemeClr val="tx1"/>
                </a:solidFill>
                <a:latin typeface="Arial" panose="020B0604020202020204" pitchFamily="34" charset="0"/>
                <a:cs typeface="Arial" panose="020B0604020202020204" pitchFamily="34" charset="0"/>
              </a:rPr>
              <a:t>SOL is six years. 29 C.F.R. § </a:t>
            </a:r>
            <a:r>
              <a:rPr lang="en-US" dirty="0" smtClean="0">
                <a:solidFill>
                  <a:schemeClr val="tx1"/>
                </a:solidFill>
                <a:latin typeface="Arial" panose="020B0604020202020204" pitchFamily="34" charset="0"/>
                <a:cs typeface="Arial" panose="020B0604020202020204" pitchFamily="34" charset="0"/>
              </a:rPr>
              <a:t>4.187(c).</a:t>
            </a:r>
            <a:endParaRPr lang="en-US" dirty="0">
              <a:solidFill>
                <a:schemeClr val="tx1"/>
              </a:solidFill>
              <a:latin typeface="Arial" panose="020B0604020202020204" pitchFamily="34" charset="0"/>
              <a:cs typeface="Arial" panose="020B0604020202020204" pitchFamily="34" charset="0"/>
            </a:endParaRPr>
          </a:p>
          <a:p>
            <a:pPr lvl="1"/>
            <a:endParaRPr lang="en-US" dirty="0">
              <a:solidFill>
                <a:schemeClr val="tx1"/>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59683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Investigations and Enforcement III</a:t>
            </a:r>
            <a:endParaRPr lang="en-US" sz="3600" dirty="0">
              <a:solidFill>
                <a:schemeClr val="tx1"/>
              </a:solidFill>
            </a:endParaRPr>
          </a:p>
        </p:txBody>
      </p:sp>
      <p:sp>
        <p:nvSpPr>
          <p:cNvPr id="3" name="Content Placeholder 2"/>
          <p:cNvSpPr>
            <a:spLocks noGrp="1"/>
          </p:cNvSpPr>
          <p:nvPr>
            <p:ph idx="1"/>
          </p:nvPr>
        </p:nvSpPr>
        <p:spPr>
          <a:xfrm>
            <a:off x="685800" y="1447800"/>
            <a:ext cx="7772400" cy="4114800"/>
          </a:xfrm>
        </p:spPr>
        <p:txBody>
          <a:bodyPr/>
          <a:lstStyle/>
          <a:p>
            <a:r>
              <a:rPr lang="en-US" dirty="0">
                <a:solidFill>
                  <a:schemeClr val="tx1"/>
                </a:solidFill>
              </a:rPr>
              <a:t>Cancellation of contract and liability for re-procurement costs. 41 U.S.C. § 6705; 29 C.F.R. §§ 4.190</a:t>
            </a:r>
            <a:r>
              <a:rPr lang="en-US" dirty="0" smtClean="0">
                <a:solidFill>
                  <a:schemeClr val="tx1"/>
                </a:solidFill>
              </a:rPr>
              <a:t>.</a:t>
            </a:r>
          </a:p>
          <a:p>
            <a:pPr lvl="1"/>
            <a:r>
              <a:rPr lang="en-US" dirty="0" smtClean="0">
                <a:solidFill>
                  <a:schemeClr val="tx1"/>
                </a:solidFill>
                <a:latin typeface="Arial" panose="020B0604020202020204" pitchFamily="34" charset="0"/>
                <a:cs typeface="Arial" panose="020B0604020202020204" pitchFamily="34" charset="0"/>
              </a:rPr>
              <a:t>Violation of “any contract stipulation.” </a:t>
            </a:r>
            <a:r>
              <a:rPr lang="en-US" dirty="0">
                <a:solidFill>
                  <a:schemeClr val="tx1"/>
                </a:solidFill>
                <a:latin typeface="Arial" panose="020B0604020202020204" pitchFamily="34" charset="0"/>
                <a:cs typeface="Arial" panose="020B0604020202020204" pitchFamily="34" charset="0"/>
              </a:rPr>
              <a:t>29 C.F.R. § </a:t>
            </a:r>
            <a:r>
              <a:rPr lang="en-US" dirty="0" smtClean="0">
                <a:solidFill>
                  <a:schemeClr val="tx1"/>
                </a:solidFill>
                <a:latin typeface="Arial" panose="020B0604020202020204" pitchFamily="34" charset="0"/>
                <a:cs typeface="Arial" panose="020B0604020202020204" pitchFamily="34" charset="0"/>
              </a:rPr>
              <a:t>4.188(a).</a:t>
            </a:r>
          </a:p>
          <a:p>
            <a:pPr lvl="1"/>
            <a:r>
              <a:rPr lang="en-US" dirty="0" smtClean="0">
                <a:solidFill>
                  <a:schemeClr val="tx1"/>
                </a:solidFill>
                <a:latin typeface="Arial" panose="020B0604020202020204" pitchFamily="34" charset="0"/>
                <a:cs typeface="Arial" panose="020B0604020202020204" pitchFamily="34" charset="0"/>
              </a:rPr>
              <a:t>False certification that contractor is not debarred pursuant to SCA. </a:t>
            </a:r>
            <a:r>
              <a:rPr lang="en-US" dirty="0">
                <a:solidFill>
                  <a:schemeClr val="tx1"/>
                </a:solidFill>
                <a:latin typeface="Arial" panose="020B0604020202020204" pitchFamily="34" charset="0"/>
                <a:cs typeface="Arial" panose="020B0604020202020204" pitchFamily="34" charset="0"/>
              </a:rPr>
              <a:t>29 C.F.R. § </a:t>
            </a:r>
            <a:r>
              <a:rPr lang="en-US" dirty="0" smtClean="0">
                <a:solidFill>
                  <a:schemeClr val="tx1"/>
                </a:solidFill>
                <a:latin typeface="Arial" panose="020B0604020202020204" pitchFamily="34" charset="0"/>
                <a:cs typeface="Arial" panose="020B0604020202020204" pitchFamily="34" charset="0"/>
              </a:rPr>
              <a:t>4.188(b).  </a:t>
            </a:r>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rPr>
              <a:t>Debarment. 41 U.S.C. § 6705; 29 C.F.R. § 4.188.</a:t>
            </a:r>
          </a:p>
          <a:p>
            <a:pPr lvl="1"/>
            <a:r>
              <a:rPr lang="en-US" dirty="0" smtClean="0">
                <a:solidFill>
                  <a:schemeClr val="tx1"/>
                </a:solidFill>
                <a:latin typeface="Arial" panose="020B0604020202020204" pitchFamily="34" charset="0"/>
                <a:cs typeface="Arial" panose="020B0604020202020204" pitchFamily="34" charset="0"/>
              </a:rPr>
              <a:t>SCA debarment is not the same as the FAR debarment.  </a:t>
            </a:r>
          </a:p>
          <a:p>
            <a:pPr lvl="1"/>
            <a:r>
              <a:rPr lang="en-US" dirty="0" smtClean="0">
                <a:solidFill>
                  <a:schemeClr val="tx1"/>
                </a:solidFill>
                <a:latin typeface="Arial" panose="020B0604020202020204" pitchFamily="34" charset="0"/>
                <a:cs typeface="Arial" panose="020B0604020202020204" pitchFamily="34" charset="0"/>
              </a:rPr>
              <a:t>Violation of “any” provision of an employment contract required to be included by SCA.  </a:t>
            </a:r>
          </a:p>
          <a:p>
            <a:pPr lvl="1"/>
            <a:r>
              <a:rPr lang="en-US" dirty="0" smtClean="0">
                <a:solidFill>
                  <a:schemeClr val="tx1"/>
                </a:solidFill>
                <a:latin typeface="Arial" panose="020B0604020202020204" pitchFamily="34" charset="0"/>
                <a:cs typeface="Arial" panose="020B0604020202020204" pitchFamily="34" charset="0"/>
              </a:rPr>
              <a:t>Three years for all contracts (including non-SCA contracts) unless “unusual circumstances</a:t>
            </a:r>
            <a:r>
              <a:rPr lang="en-US" dirty="0">
                <a:solidFill>
                  <a:schemeClr val="tx1"/>
                </a:solidFill>
                <a:latin typeface="Arial" panose="020B0604020202020204" pitchFamily="34" charset="0"/>
                <a:cs typeface="Arial" panose="020B0604020202020204" pitchFamily="34" charset="0"/>
              </a:rPr>
              <a:t>.” 41 U.S.C.A. § </a:t>
            </a:r>
            <a:r>
              <a:rPr lang="en-US" dirty="0" smtClean="0">
                <a:solidFill>
                  <a:schemeClr val="tx1"/>
                </a:solidFill>
                <a:latin typeface="Arial" panose="020B0604020202020204" pitchFamily="34" charset="0"/>
                <a:cs typeface="Arial" panose="020B0604020202020204" pitchFamily="34" charset="0"/>
              </a:rPr>
              <a:t>6706; 29 </a:t>
            </a:r>
            <a:r>
              <a:rPr lang="en-US" dirty="0">
                <a:solidFill>
                  <a:schemeClr val="tx1"/>
                </a:solidFill>
                <a:latin typeface="Arial" panose="020B0604020202020204" pitchFamily="34" charset="0"/>
                <a:cs typeface="Arial" panose="020B0604020202020204" pitchFamily="34" charset="0"/>
              </a:rPr>
              <a:t>C.F.R. § 4.188(b</a:t>
            </a:r>
            <a:r>
              <a:rPr lang="en-US" dirty="0" smtClean="0">
                <a:solidFill>
                  <a:schemeClr val="tx1"/>
                </a:solidFill>
                <a:latin typeface="Arial" panose="020B0604020202020204" pitchFamily="34" charset="0"/>
                <a:cs typeface="Arial" panose="020B0604020202020204" pitchFamily="34" charset="0"/>
              </a:rPr>
              <a:t>); </a:t>
            </a:r>
            <a:r>
              <a:rPr lang="en-US" u="sng" dirty="0">
                <a:solidFill>
                  <a:schemeClr val="tx1"/>
                </a:solidFill>
                <a:latin typeface="Arial" panose="020B0604020202020204" pitchFamily="34" charset="0"/>
                <a:cs typeface="Arial" panose="020B0604020202020204" pitchFamily="34" charset="0"/>
              </a:rPr>
              <a:t>E&amp;S Diversified </a:t>
            </a:r>
            <a:r>
              <a:rPr lang="en-US" u="sng" dirty="0" smtClean="0">
                <a:solidFill>
                  <a:schemeClr val="tx1"/>
                </a:solidFill>
                <a:latin typeface="Arial" panose="020B0604020202020204" pitchFamily="34" charset="0"/>
                <a:cs typeface="Arial" panose="020B0604020202020204" pitchFamily="34" charset="0"/>
              </a:rPr>
              <a:t>Servs., </a:t>
            </a:r>
            <a:r>
              <a:rPr lang="en-US" u="sng" dirty="0">
                <a:solidFill>
                  <a:schemeClr val="tx1"/>
                </a:solidFill>
                <a:latin typeface="Arial" panose="020B0604020202020204" pitchFamily="34" charset="0"/>
                <a:cs typeface="Arial" panose="020B0604020202020204" pitchFamily="34" charset="0"/>
              </a:rPr>
              <a:t>Inc</a:t>
            </a:r>
            <a:r>
              <a:rPr lang="en-US" u="sng" dirty="0" smtClean="0">
                <a:solidFill>
                  <a:schemeClr val="tx1"/>
                </a:solidFill>
                <a:latin typeface="Arial" panose="020B0604020202020204" pitchFamily="34" charset="0"/>
                <a:cs typeface="Arial" panose="020B0604020202020204" pitchFamily="34" charset="0"/>
              </a:rPr>
              <a:t>.</a:t>
            </a:r>
            <a:r>
              <a:rPr lang="en-US" dirty="0" smtClean="0">
                <a:solidFill>
                  <a:schemeClr val="tx1"/>
                </a:solidFill>
                <a:latin typeface="Arial" panose="020B0604020202020204" pitchFamily="34" charset="0"/>
                <a:cs typeface="Arial" panose="020B0604020202020204" pitchFamily="34" charset="0"/>
              </a:rPr>
              <a:t>, 2011-SCA-008 (Mar. 20, 2015).</a:t>
            </a:r>
          </a:p>
          <a:p>
            <a:pPr lvl="1"/>
            <a:r>
              <a:rPr lang="en-US" dirty="0" smtClean="0">
                <a:solidFill>
                  <a:schemeClr val="tx1"/>
                </a:solidFill>
                <a:latin typeface="Arial" panose="020B0604020202020204" pitchFamily="34" charset="0"/>
                <a:cs typeface="Arial" panose="020B0604020202020204" pitchFamily="34" charset="0"/>
              </a:rPr>
              <a:t>Any person with a “substantial interest” in a firm.  </a:t>
            </a: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17448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Investigations and Enforcement </a:t>
            </a:r>
            <a:r>
              <a:rPr lang="en-US" sz="3600" dirty="0" smtClean="0">
                <a:solidFill>
                  <a:schemeClr val="tx1"/>
                </a:solidFill>
              </a:rPr>
              <a:t>IV</a:t>
            </a:r>
            <a:endParaRPr lang="en-US" sz="3600" dirty="0"/>
          </a:p>
        </p:txBody>
      </p:sp>
      <p:sp>
        <p:nvSpPr>
          <p:cNvPr id="3" name="Content Placeholder 2"/>
          <p:cNvSpPr>
            <a:spLocks noGrp="1"/>
          </p:cNvSpPr>
          <p:nvPr>
            <p:ph idx="1"/>
          </p:nvPr>
        </p:nvSpPr>
        <p:spPr>
          <a:xfrm>
            <a:off x="685800" y="1447800"/>
            <a:ext cx="7772400" cy="4114800"/>
          </a:xfrm>
        </p:spPr>
        <p:txBody>
          <a:bodyPr/>
          <a:lstStyle/>
          <a:p>
            <a:r>
              <a:rPr lang="en-US" dirty="0" smtClean="0">
                <a:solidFill>
                  <a:schemeClr val="tx1"/>
                </a:solidFill>
              </a:rPr>
              <a:t>If no private right of action allowed, is SCA the only enforcement mechanism?  No….</a:t>
            </a:r>
          </a:p>
          <a:p>
            <a:pPr lvl="1"/>
            <a:endParaRPr lang="en-US" dirty="0" smtClean="0">
              <a:solidFill>
                <a:schemeClr val="tx1"/>
              </a:solidFill>
              <a:latin typeface="Arial" panose="020B0604020202020204" pitchFamily="34" charset="0"/>
              <a:cs typeface="Arial" panose="020B0604020202020204" pitchFamily="34" charset="0"/>
            </a:endParaRPr>
          </a:p>
          <a:p>
            <a:pPr lvl="1"/>
            <a:r>
              <a:rPr lang="en-US" dirty="0" smtClean="0">
                <a:solidFill>
                  <a:schemeClr val="tx1"/>
                </a:solidFill>
                <a:latin typeface="Arial" panose="020B0604020202020204" pitchFamily="34" charset="0"/>
                <a:cs typeface="Arial" panose="020B0604020202020204" pitchFamily="34" charset="0"/>
              </a:rPr>
              <a:t>Of course, SCA does not bar private suits against employer for retaliatory discharge.  </a:t>
            </a:r>
            <a:r>
              <a:rPr lang="en-US" u="sng" dirty="0" smtClean="0">
                <a:solidFill>
                  <a:schemeClr val="tx1"/>
                </a:solidFill>
                <a:latin typeface="Arial" panose="020B0604020202020204" pitchFamily="34" charset="0"/>
                <a:cs typeface="Arial" panose="020B0604020202020204" pitchFamily="34" charset="0"/>
              </a:rPr>
              <a:t>Berry v. Andrews</a:t>
            </a:r>
            <a:r>
              <a:rPr lang="en-US" dirty="0" smtClean="0">
                <a:solidFill>
                  <a:schemeClr val="tx1"/>
                </a:solidFill>
                <a:latin typeface="Arial" panose="020B0604020202020204" pitchFamily="34" charset="0"/>
                <a:cs typeface="Arial" panose="020B0604020202020204" pitchFamily="34" charset="0"/>
              </a:rPr>
              <a:t>, 535 F. Supp. 1317 (S.D. Ala. 1982).  </a:t>
            </a:r>
          </a:p>
          <a:p>
            <a:pPr lvl="1"/>
            <a:r>
              <a:rPr lang="en-US" dirty="0" smtClean="0">
                <a:solidFill>
                  <a:schemeClr val="tx1"/>
                </a:solidFill>
                <a:latin typeface="Arial" panose="020B0604020202020204" pitchFamily="34" charset="0"/>
                <a:cs typeface="Arial" panose="020B0604020202020204" pitchFamily="34" charset="0"/>
              </a:rPr>
              <a:t>FCA claims also possible, but complaint must be drafted with precision</a:t>
            </a:r>
            <a:r>
              <a:rPr lang="en-US" dirty="0">
                <a:solidFill>
                  <a:schemeClr val="tx1"/>
                </a:solidFill>
                <a:latin typeface="Arial" panose="020B0604020202020204" pitchFamily="34" charset="0"/>
                <a:cs typeface="Arial" panose="020B0604020202020204" pitchFamily="34" charset="0"/>
              </a:rPr>
              <a:t>. </a:t>
            </a:r>
            <a:r>
              <a:rPr lang="en-US" u="sng" dirty="0">
                <a:solidFill>
                  <a:schemeClr val="tx1"/>
                </a:solidFill>
                <a:latin typeface="Arial" panose="020B0604020202020204" pitchFamily="34" charset="0"/>
                <a:cs typeface="Arial" panose="020B0604020202020204" pitchFamily="34" charset="0"/>
              </a:rPr>
              <a:t>United States ex rel. Sutton v. Double Day Office Servs., Inc.</a:t>
            </a:r>
            <a:r>
              <a:rPr lang="en-US" dirty="0">
                <a:solidFill>
                  <a:schemeClr val="tx1"/>
                </a:solidFill>
                <a:latin typeface="Arial" panose="020B0604020202020204" pitchFamily="34" charset="0"/>
                <a:cs typeface="Arial" panose="020B0604020202020204" pitchFamily="34" charset="0"/>
              </a:rPr>
              <a:t>, 121 F.3d 531, 533–35 (9th Cir.1997</a:t>
            </a:r>
            <a:r>
              <a:rPr lang="en-US" dirty="0" smtClean="0">
                <a:solidFill>
                  <a:schemeClr val="tx1"/>
                </a:solidFill>
                <a:latin typeface="Arial" panose="020B0604020202020204" pitchFamily="34" charset="0"/>
                <a:cs typeface="Arial" panose="020B0604020202020204" pitchFamily="34" charset="0"/>
              </a:rPr>
              <a:t>); </a:t>
            </a:r>
            <a:r>
              <a:rPr lang="en-US" u="sng" dirty="0" smtClean="0">
                <a:solidFill>
                  <a:schemeClr val="tx1"/>
                </a:solidFill>
                <a:latin typeface="Arial" panose="020B0604020202020204" pitchFamily="34" charset="0"/>
                <a:cs typeface="Arial" panose="020B0604020202020204" pitchFamily="34" charset="0"/>
              </a:rPr>
              <a:t>United </a:t>
            </a:r>
            <a:r>
              <a:rPr lang="en-US" u="sng" dirty="0">
                <a:solidFill>
                  <a:schemeClr val="tx1"/>
                </a:solidFill>
                <a:latin typeface="Arial" panose="020B0604020202020204" pitchFamily="34" charset="0"/>
                <a:cs typeface="Arial" panose="020B0604020202020204" pitchFamily="34" charset="0"/>
              </a:rPr>
              <a:t>States ex rel. Conteh v. IKON Office Solutions, Inc.</a:t>
            </a:r>
            <a:r>
              <a:rPr lang="en-US" dirty="0">
                <a:solidFill>
                  <a:schemeClr val="tx1"/>
                </a:solidFill>
                <a:latin typeface="Arial" panose="020B0604020202020204" pitchFamily="34" charset="0"/>
                <a:cs typeface="Arial" panose="020B0604020202020204" pitchFamily="34" charset="0"/>
              </a:rPr>
              <a:t>, 27 F.Supp.3d 80 </a:t>
            </a:r>
            <a:r>
              <a:rPr lang="en-US" dirty="0" smtClean="0">
                <a:solidFill>
                  <a:schemeClr val="tx1"/>
                </a:solidFill>
                <a:latin typeface="Arial" panose="020B0604020202020204" pitchFamily="34" charset="0"/>
                <a:cs typeface="Arial" panose="020B0604020202020204" pitchFamily="34" charset="0"/>
              </a:rPr>
              <a:t>(D.D.C. 2014).</a:t>
            </a:r>
          </a:p>
          <a:p>
            <a:pPr lvl="1"/>
            <a:r>
              <a:rPr lang="en-US" dirty="0" smtClean="0">
                <a:solidFill>
                  <a:schemeClr val="tx1"/>
                </a:solidFill>
                <a:latin typeface="Arial" panose="020B0604020202020204" pitchFamily="34" charset="0"/>
                <a:cs typeface="Arial" panose="020B0604020202020204" pitchFamily="34" charset="0"/>
              </a:rPr>
              <a:t>Can bring under ERISA or FLSA if plaintiff can tie violation to those regulations</a:t>
            </a:r>
            <a:r>
              <a:rPr lang="en-US" dirty="0">
                <a:solidFill>
                  <a:schemeClr val="tx1"/>
                </a:solidFill>
                <a:latin typeface="Arial" panose="020B0604020202020204" pitchFamily="34" charset="0"/>
                <a:cs typeface="Arial" panose="020B0604020202020204" pitchFamily="34" charset="0"/>
              </a:rPr>
              <a:t>. </a:t>
            </a:r>
            <a:r>
              <a:rPr lang="en-US" u="sng" dirty="0">
                <a:solidFill>
                  <a:schemeClr val="tx1"/>
                </a:solidFill>
                <a:latin typeface="Arial" panose="020B0604020202020204" pitchFamily="34" charset="0"/>
                <a:cs typeface="Arial" panose="020B0604020202020204" pitchFamily="34" charset="0"/>
              </a:rPr>
              <a:t>Dear v. Trojan Horse, Ltd.</a:t>
            </a:r>
            <a:r>
              <a:rPr lang="en-US" dirty="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*2014 </a:t>
            </a:r>
            <a:r>
              <a:rPr lang="en-US" dirty="0">
                <a:solidFill>
                  <a:schemeClr val="tx1"/>
                </a:solidFill>
                <a:latin typeface="Arial" panose="020B0604020202020204" pitchFamily="34" charset="0"/>
                <a:cs typeface="Arial" panose="020B0604020202020204" pitchFamily="34" charset="0"/>
              </a:rPr>
              <a:t>WL </a:t>
            </a:r>
            <a:r>
              <a:rPr lang="en-US" dirty="0" smtClean="0">
                <a:solidFill>
                  <a:schemeClr val="tx1"/>
                </a:solidFill>
                <a:latin typeface="Arial" panose="020B0604020202020204" pitchFamily="34" charset="0"/>
                <a:cs typeface="Arial" panose="020B0604020202020204" pitchFamily="34" charset="0"/>
              </a:rPr>
              <a:t>352154 (N.D. Md. 2014); </a:t>
            </a: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99927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Successor Contractor Rule </a:t>
            </a:r>
            <a:endParaRPr lang="en-US" sz="3600" dirty="0">
              <a:solidFill>
                <a:schemeClr val="tx1"/>
              </a:solidFill>
            </a:endParaRPr>
          </a:p>
        </p:txBody>
      </p:sp>
      <p:sp>
        <p:nvSpPr>
          <p:cNvPr id="3" name="Content Placeholder 2"/>
          <p:cNvSpPr>
            <a:spLocks noGrp="1"/>
          </p:cNvSpPr>
          <p:nvPr>
            <p:ph idx="1"/>
          </p:nvPr>
        </p:nvSpPr>
        <p:spPr>
          <a:xfrm>
            <a:off x="685800" y="1447800"/>
            <a:ext cx="7772400" cy="4648200"/>
          </a:xfrm>
        </p:spPr>
        <p:txBody>
          <a:bodyPr/>
          <a:lstStyle/>
          <a:p>
            <a:r>
              <a:rPr lang="en-US" dirty="0">
                <a:solidFill>
                  <a:schemeClr val="tx1"/>
                </a:solidFill>
              </a:rPr>
              <a:t>52.222-17 (JAN 2013) incorporates DOL final rule from 2011 and EO 13495</a:t>
            </a:r>
          </a:p>
          <a:p>
            <a:r>
              <a:rPr lang="en-US" dirty="0">
                <a:solidFill>
                  <a:schemeClr val="tx1"/>
                </a:solidFill>
              </a:rPr>
              <a:t>Must extend “bona fide” job offers to SCA-covered employees on predecessor </a:t>
            </a:r>
            <a:r>
              <a:rPr lang="en-US" dirty="0" smtClean="0">
                <a:solidFill>
                  <a:schemeClr val="tx1"/>
                </a:solidFill>
              </a:rPr>
              <a:t>contracts</a:t>
            </a:r>
          </a:p>
          <a:p>
            <a:pPr lvl="1"/>
            <a:r>
              <a:rPr lang="en-US" dirty="0">
                <a:solidFill>
                  <a:schemeClr val="tx1"/>
                </a:solidFill>
                <a:latin typeface="Arial" panose="020B0604020202020204" pitchFamily="34" charset="0"/>
                <a:cs typeface="Arial" panose="020B0604020202020204" pitchFamily="34" charset="0"/>
              </a:rPr>
              <a:t>NOT required to offer employment to predecessor service employees who work on both a Federal contract and a nonfederal contract as part of a single </a:t>
            </a:r>
            <a:r>
              <a:rPr lang="en-US" dirty="0" smtClean="0">
                <a:solidFill>
                  <a:schemeClr val="tx1"/>
                </a:solidFill>
                <a:latin typeface="Arial" panose="020B0604020202020204" pitchFamily="34" charset="0"/>
                <a:cs typeface="Arial" panose="020B0604020202020204" pitchFamily="34" charset="0"/>
              </a:rPr>
              <a:t>job</a:t>
            </a:r>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rPr>
              <a:t>Offers must promise to pay the required wages and fringe benefits in </a:t>
            </a:r>
            <a:r>
              <a:rPr lang="en-US" dirty="0" smtClean="0">
                <a:solidFill>
                  <a:schemeClr val="tx1"/>
                </a:solidFill>
              </a:rPr>
              <a:t>WD</a:t>
            </a:r>
          </a:p>
          <a:p>
            <a:r>
              <a:rPr lang="en-US" dirty="0">
                <a:solidFill>
                  <a:schemeClr val="tx1"/>
                </a:solidFill>
              </a:rPr>
              <a:t>Offers must remain open for at least 10 </a:t>
            </a:r>
            <a:r>
              <a:rPr lang="en-US" dirty="0" smtClean="0">
                <a:solidFill>
                  <a:schemeClr val="tx1"/>
                </a:solidFill>
              </a:rPr>
              <a:t>days</a:t>
            </a:r>
          </a:p>
          <a:p>
            <a:r>
              <a:rPr lang="en-US" dirty="0">
                <a:solidFill>
                  <a:schemeClr val="tx1"/>
                </a:solidFill>
              </a:rPr>
              <a:t>Failure to comply can result in investigation and violations can result in stiff penalties and debarment</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40764852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EO 13568—Minimum Wage </a:t>
            </a:r>
            <a:r>
              <a:rPr lang="en-US" sz="3600" dirty="0" smtClean="0">
                <a:solidFill>
                  <a:schemeClr val="tx1"/>
                </a:solidFill>
              </a:rPr>
              <a:t/>
            </a:r>
            <a:br>
              <a:rPr lang="en-US" sz="3600" dirty="0" smtClean="0">
                <a:solidFill>
                  <a:schemeClr val="tx1"/>
                </a:solidFill>
              </a:rPr>
            </a:br>
            <a:r>
              <a:rPr lang="en-US" sz="3600" dirty="0" smtClean="0">
                <a:solidFill>
                  <a:schemeClr val="tx1"/>
                </a:solidFill>
              </a:rPr>
              <a:t>for </a:t>
            </a:r>
            <a:r>
              <a:rPr lang="en-US" sz="3600" dirty="0">
                <a:solidFill>
                  <a:schemeClr val="tx1"/>
                </a:solidFill>
              </a:rPr>
              <a:t>Contractors</a:t>
            </a:r>
            <a:br>
              <a:rPr lang="en-US" sz="3600" dirty="0">
                <a:solidFill>
                  <a:schemeClr val="tx1"/>
                </a:solidFill>
              </a:rPr>
            </a:br>
            <a:endParaRPr lang="en-US" sz="3600" dirty="0">
              <a:solidFill>
                <a:schemeClr val="tx1"/>
              </a:solidFill>
            </a:endParaRPr>
          </a:p>
        </p:txBody>
      </p:sp>
      <p:sp>
        <p:nvSpPr>
          <p:cNvPr id="3" name="Content Placeholder 2"/>
          <p:cNvSpPr>
            <a:spLocks noGrp="1"/>
          </p:cNvSpPr>
          <p:nvPr>
            <p:ph idx="1"/>
          </p:nvPr>
        </p:nvSpPr>
        <p:spPr>
          <a:xfrm>
            <a:off x="685800" y="1752600"/>
            <a:ext cx="7772400" cy="4495800"/>
          </a:xfrm>
        </p:spPr>
        <p:txBody>
          <a:bodyPr/>
          <a:lstStyle/>
          <a:p>
            <a:r>
              <a:rPr lang="en-US" dirty="0">
                <a:solidFill>
                  <a:schemeClr val="tx1"/>
                </a:solidFill>
                <a:latin typeface="Lucida Grande"/>
              </a:rPr>
              <a:t>$</a:t>
            </a:r>
            <a:r>
              <a:rPr lang="en-US" dirty="0" smtClean="0">
                <a:solidFill>
                  <a:schemeClr val="tx1"/>
                </a:solidFill>
                <a:latin typeface="Lucida Grande"/>
              </a:rPr>
              <a:t>10.20 </a:t>
            </a:r>
            <a:r>
              <a:rPr lang="en-US" dirty="0">
                <a:solidFill>
                  <a:schemeClr val="tx1"/>
                </a:solidFill>
                <a:latin typeface="Lucida Grande"/>
              </a:rPr>
              <a:t>per hour for employees working on federal contracts in </a:t>
            </a:r>
            <a:r>
              <a:rPr lang="en-US" dirty="0" smtClean="0">
                <a:solidFill>
                  <a:schemeClr val="tx1"/>
                </a:solidFill>
                <a:latin typeface="Lucida Grande"/>
              </a:rPr>
              <a:t>2017</a:t>
            </a:r>
          </a:p>
          <a:p>
            <a:pPr lvl="1"/>
            <a:r>
              <a:rPr lang="en-US" dirty="0">
                <a:solidFill>
                  <a:schemeClr val="tx1"/>
                </a:solidFill>
                <a:latin typeface="Lucida Grande"/>
              </a:rPr>
              <a:t>Includes workers performing on or in connection with contracts covered by </a:t>
            </a:r>
            <a:r>
              <a:rPr lang="en-US" dirty="0" smtClean="0">
                <a:solidFill>
                  <a:schemeClr val="tx1"/>
                </a:solidFill>
                <a:latin typeface="Lucida Grande"/>
              </a:rPr>
              <a:t>SCA	</a:t>
            </a:r>
          </a:p>
          <a:p>
            <a:pPr lvl="2"/>
            <a:r>
              <a:rPr lang="en-US" dirty="0">
                <a:solidFill>
                  <a:schemeClr val="tx1"/>
                </a:solidFill>
                <a:latin typeface="Lucida Grande"/>
              </a:rPr>
              <a:t>Includes employees not covered by SCA as long as they spend more than 20% of work hours in a given workweek in connection with covered contract</a:t>
            </a:r>
          </a:p>
          <a:p>
            <a:pPr lvl="2"/>
            <a:r>
              <a:rPr lang="en-US" dirty="0">
                <a:solidFill>
                  <a:schemeClr val="tx1"/>
                </a:solidFill>
                <a:latin typeface="Lucida Grande"/>
              </a:rPr>
              <a:t>Check your </a:t>
            </a:r>
            <a:r>
              <a:rPr lang="en-US" dirty="0" smtClean="0">
                <a:solidFill>
                  <a:schemeClr val="tx1"/>
                </a:solidFill>
                <a:latin typeface="Lucida Grande"/>
              </a:rPr>
              <a:t>WDs</a:t>
            </a:r>
            <a:endParaRPr lang="en-US" dirty="0">
              <a:solidFill>
                <a:schemeClr val="tx1"/>
              </a:solidFill>
              <a:latin typeface="Lucida Grande"/>
            </a:endParaRPr>
          </a:p>
          <a:p>
            <a:pPr lvl="1"/>
            <a:r>
              <a:rPr lang="en-US" dirty="0">
                <a:solidFill>
                  <a:schemeClr val="tx1"/>
                </a:solidFill>
                <a:latin typeface="Lucida Grande"/>
              </a:rPr>
              <a:t>Flows down to all tiers of subs</a:t>
            </a:r>
          </a:p>
          <a:p>
            <a:pPr lvl="1"/>
            <a:r>
              <a:rPr lang="en-US" dirty="0">
                <a:solidFill>
                  <a:schemeClr val="tx1"/>
                </a:solidFill>
                <a:latin typeface="Lucida Grande"/>
              </a:rPr>
              <a:t>DOL will change rate annually</a:t>
            </a:r>
          </a:p>
          <a:p>
            <a:pPr lvl="1"/>
            <a:endParaRPr lang="en-US" dirty="0" smtClean="0">
              <a:solidFill>
                <a:schemeClr val="tx1"/>
              </a:solidFill>
              <a:latin typeface="Lucida Grande"/>
            </a:endParaRPr>
          </a:p>
          <a:p>
            <a:r>
              <a:rPr lang="en-US" dirty="0">
                <a:solidFill>
                  <a:schemeClr val="tx1"/>
                </a:solidFill>
                <a:latin typeface="Lucida Grande"/>
              </a:rPr>
              <a:t>Look to Changes Clause if not SCA price adjustment</a:t>
            </a:r>
          </a:p>
          <a:p>
            <a:endParaRPr lang="en-US" dirty="0">
              <a:latin typeface="Lucida Grande"/>
            </a:endParaRPr>
          </a:p>
          <a:p>
            <a:pPr marL="0" indent="0">
              <a:buNone/>
            </a:pPr>
            <a:endParaRPr lang="en-US" dirty="0"/>
          </a:p>
        </p:txBody>
      </p:sp>
    </p:spTree>
    <p:extLst>
      <p:ext uri="{BB962C8B-B14F-4D97-AF65-F5344CB8AC3E}">
        <p14:creationId xmlns:p14="http://schemas.microsoft.com/office/powerpoint/2010/main" val="21855268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Executive Order—Establishing Paid Sick Leave for Federal Contractors</a:t>
            </a:r>
          </a:p>
        </p:txBody>
      </p:sp>
      <p:sp>
        <p:nvSpPr>
          <p:cNvPr id="3" name="Content Placeholder 2"/>
          <p:cNvSpPr>
            <a:spLocks noGrp="1"/>
          </p:cNvSpPr>
          <p:nvPr>
            <p:ph idx="1"/>
          </p:nvPr>
        </p:nvSpPr>
        <p:spPr/>
        <p:txBody>
          <a:bodyPr/>
          <a:lstStyle/>
          <a:p>
            <a:r>
              <a:rPr lang="en-US" dirty="0" smtClean="0">
                <a:solidFill>
                  <a:schemeClr val="tx1"/>
                </a:solidFill>
              </a:rPr>
              <a:t>Employees earn one </a:t>
            </a:r>
            <a:r>
              <a:rPr lang="en-US" dirty="0">
                <a:solidFill>
                  <a:schemeClr val="tx1"/>
                </a:solidFill>
              </a:rPr>
              <a:t>hour of paid sick leave for every 30 hours </a:t>
            </a:r>
            <a:r>
              <a:rPr lang="en-US" dirty="0" smtClean="0">
                <a:solidFill>
                  <a:schemeClr val="tx1"/>
                </a:solidFill>
              </a:rPr>
              <a:t>worked</a:t>
            </a:r>
          </a:p>
          <a:p>
            <a:pPr lvl="1"/>
            <a:r>
              <a:rPr lang="en-US" dirty="0" smtClean="0">
                <a:solidFill>
                  <a:schemeClr val="tx1"/>
                </a:solidFill>
                <a:latin typeface="Arial" panose="020B0604020202020204" pitchFamily="34" charset="0"/>
                <a:cs typeface="Arial" panose="020B0604020202020204" pitchFamily="34" charset="0"/>
              </a:rPr>
              <a:t>Contractors cannot set an upper limit of less than </a:t>
            </a:r>
            <a:r>
              <a:rPr lang="en-US" dirty="0">
                <a:solidFill>
                  <a:schemeClr val="tx1"/>
                </a:solidFill>
                <a:latin typeface="Arial" panose="020B0604020202020204" pitchFamily="34" charset="0"/>
                <a:cs typeface="Arial" panose="020B0604020202020204" pitchFamily="34" charset="0"/>
              </a:rPr>
              <a:t>56 </a:t>
            </a:r>
            <a:r>
              <a:rPr lang="en-US" dirty="0" smtClean="0">
                <a:solidFill>
                  <a:schemeClr val="tx1"/>
                </a:solidFill>
                <a:latin typeface="Arial" panose="020B0604020202020204" pitchFamily="34" charset="0"/>
                <a:cs typeface="Arial" panose="020B0604020202020204" pitchFamily="34" charset="0"/>
              </a:rPr>
              <a:t>hours per year</a:t>
            </a:r>
          </a:p>
          <a:p>
            <a:pPr lvl="1"/>
            <a:r>
              <a:rPr lang="en-US" dirty="0" smtClean="0">
                <a:solidFill>
                  <a:schemeClr val="tx1"/>
                </a:solidFill>
                <a:latin typeface="Arial" panose="020B0604020202020204" pitchFamily="34" charset="0"/>
                <a:cs typeface="Arial" panose="020B0604020202020204" pitchFamily="34" charset="0"/>
              </a:rPr>
              <a:t>Circumstances allowing for sick leave definition are broad</a:t>
            </a:r>
          </a:p>
          <a:p>
            <a:pPr lvl="1"/>
            <a:r>
              <a:rPr lang="en-US" dirty="0" smtClean="0">
                <a:solidFill>
                  <a:schemeClr val="tx1"/>
                </a:solidFill>
                <a:latin typeface="Arial" panose="020B0604020202020204" pitchFamily="34" charset="0"/>
                <a:cs typeface="Arial" panose="020B0604020202020204" pitchFamily="34" charset="0"/>
              </a:rPr>
              <a:t>Carries over year-to-year</a:t>
            </a:r>
          </a:p>
          <a:p>
            <a:endParaRPr lang="en-US" dirty="0" smtClean="0">
              <a:solidFill>
                <a:schemeClr val="tx1"/>
              </a:solidFill>
            </a:endParaRPr>
          </a:p>
          <a:p>
            <a:r>
              <a:rPr lang="en-US" dirty="0" smtClean="0">
                <a:solidFill>
                  <a:schemeClr val="tx1"/>
                </a:solidFill>
              </a:rPr>
              <a:t>Applies to contracts awarded on or after 1/1/17.</a:t>
            </a:r>
          </a:p>
          <a:p>
            <a:endParaRPr lang="en-US" dirty="0" smtClean="0">
              <a:solidFill>
                <a:schemeClr val="tx1"/>
              </a:solidFill>
            </a:endParaRPr>
          </a:p>
          <a:p>
            <a:r>
              <a:rPr lang="en-US" dirty="0" smtClean="0">
                <a:solidFill>
                  <a:schemeClr val="tx1"/>
                </a:solidFill>
              </a:rPr>
              <a:t>Until 8/1/17, contractors could take no credit for compliance toward SCA fringe benefits or prevailing wage rates</a:t>
            </a:r>
          </a:p>
          <a:p>
            <a:pPr lvl="1"/>
            <a:r>
              <a:rPr lang="en-US" dirty="0" smtClean="0">
                <a:solidFill>
                  <a:schemeClr val="tx1"/>
                </a:solidFill>
                <a:latin typeface="Arial" panose="020B0604020202020204" pitchFamily="34" charset="0"/>
                <a:cs typeface="Arial" panose="020B0604020202020204" pitchFamily="34" charset="0"/>
              </a:rPr>
              <a:t>Effective 8/1/17, contractors obligated to comply with paid sick leave may now use a $4.13/</a:t>
            </a:r>
            <a:r>
              <a:rPr lang="en-US" dirty="0" err="1" smtClean="0">
                <a:solidFill>
                  <a:schemeClr val="tx1"/>
                </a:solidFill>
                <a:latin typeface="Arial" panose="020B0604020202020204" pitchFamily="34" charset="0"/>
                <a:cs typeface="Arial" panose="020B0604020202020204" pitchFamily="34" charset="0"/>
              </a:rPr>
              <a:t>hr</a:t>
            </a:r>
            <a:r>
              <a:rPr lang="en-US" dirty="0" smtClean="0">
                <a:solidFill>
                  <a:schemeClr val="tx1"/>
                </a:solidFill>
                <a:latin typeface="Arial" panose="020B0604020202020204" pitchFamily="34" charset="0"/>
                <a:cs typeface="Arial" panose="020B0604020202020204" pitchFamily="34" charset="0"/>
              </a:rPr>
              <a:t> fringe rate instead of $4.41 – But $0.28/</a:t>
            </a:r>
            <a:r>
              <a:rPr lang="en-US" dirty="0" err="1" smtClean="0">
                <a:solidFill>
                  <a:schemeClr val="tx1"/>
                </a:solidFill>
                <a:latin typeface="Arial" panose="020B0604020202020204" pitchFamily="34" charset="0"/>
                <a:cs typeface="Arial" panose="020B0604020202020204" pitchFamily="34" charset="0"/>
              </a:rPr>
              <a:t>hr</a:t>
            </a:r>
            <a:r>
              <a:rPr lang="en-US" dirty="0" smtClean="0">
                <a:solidFill>
                  <a:schemeClr val="tx1"/>
                </a:solidFill>
                <a:latin typeface="Arial" panose="020B0604020202020204" pitchFamily="34" charset="0"/>
                <a:cs typeface="Arial" panose="020B0604020202020204" pitchFamily="34" charset="0"/>
              </a:rPr>
              <a:t> hardly pays for paid sick leave</a:t>
            </a:r>
          </a:p>
          <a:p>
            <a:endParaRPr lang="en-US" dirty="0">
              <a:solidFill>
                <a:schemeClr val="tx1"/>
              </a:solidFill>
            </a:endParaRPr>
          </a:p>
        </p:txBody>
      </p:sp>
    </p:spTree>
    <p:extLst>
      <p:ext uri="{BB962C8B-B14F-4D97-AF65-F5344CB8AC3E}">
        <p14:creationId xmlns:p14="http://schemas.microsoft.com/office/powerpoint/2010/main" val="4141357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That’s a Wrap</a:t>
            </a:r>
            <a:endParaRPr lang="en-US" sz="3600" dirty="0">
              <a:solidFill>
                <a:schemeClr val="tx1"/>
              </a:solidFill>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ctr">
              <a:buNone/>
            </a:pPr>
            <a:r>
              <a:rPr lang="en-US" sz="3600" dirty="0" smtClean="0">
                <a:solidFill>
                  <a:schemeClr val="tx1"/>
                </a:solidFill>
              </a:rPr>
              <a:t>Questions?</a:t>
            </a:r>
            <a:endParaRPr lang="en-US" sz="3600" dirty="0">
              <a:solidFill>
                <a:schemeClr val="tx1"/>
              </a:solidFill>
            </a:endParaRPr>
          </a:p>
        </p:txBody>
      </p:sp>
    </p:spTree>
    <p:extLst>
      <p:ext uri="{BB962C8B-B14F-4D97-AF65-F5344CB8AC3E}">
        <p14:creationId xmlns:p14="http://schemas.microsoft.com/office/powerpoint/2010/main" val="3144514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Important Note!</a:t>
            </a:r>
            <a:endParaRPr lang="en-US" sz="3600" dirty="0">
              <a:solidFill>
                <a:schemeClr val="tx1"/>
              </a:solidFill>
            </a:endParaRPr>
          </a:p>
        </p:txBody>
      </p:sp>
      <p:sp>
        <p:nvSpPr>
          <p:cNvPr id="3" name="Content Placeholder 2"/>
          <p:cNvSpPr>
            <a:spLocks noGrp="1"/>
          </p:cNvSpPr>
          <p:nvPr>
            <p:ph idx="1"/>
          </p:nvPr>
        </p:nvSpPr>
        <p:spPr>
          <a:xfrm>
            <a:off x="685800" y="1676400"/>
            <a:ext cx="7772400" cy="4419600"/>
          </a:xfrm>
        </p:spPr>
        <p:txBody>
          <a:bodyPr/>
          <a:lstStyle/>
          <a:p>
            <a:r>
              <a:rPr lang="en-US" sz="2200" dirty="0">
                <a:solidFill>
                  <a:schemeClr val="tx1"/>
                </a:solidFill>
              </a:rPr>
              <a:t>The Department of Labor </a:t>
            </a:r>
            <a:r>
              <a:rPr lang="en-US" sz="2200" dirty="0" smtClean="0">
                <a:solidFill>
                  <a:schemeClr val="tx1"/>
                </a:solidFill>
              </a:rPr>
              <a:t>(DOL) has </a:t>
            </a:r>
            <a:r>
              <a:rPr lang="en-US" sz="2200" dirty="0">
                <a:solidFill>
                  <a:schemeClr val="tx1"/>
                </a:solidFill>
              </a:rPr>
              <a:t>authority over the SCA and its implementing </a:t>
            </a:r>
            <a:r>
              <a:rPr lang="en-US" sz="2200" dirty="0" smtClean="0">
                <a:solidFill>
                  <a:schemeClr val="tx1"/>
                </a:solidFill>
              </a:rPr>
              <a:t>regulations. 41 U.S.C. </a:t>
            </a:r>
            <a:r>
              <a:rPr lang="en-US" sz="2200" kern="0" dirty="0" smtClean="0">
                <a:solidFill>
                  <a:schemeClr val="tx1"/>
                </a:solidFill>
                <a:ea typeface="Geneva" charset="0"/>
              </a:rPr>
              <a:t>§ 6703; 29 C.F.R. § 4.102; 48 C.F.R. </a:t>
            </a:r>
            <a:r>
              <a:rPr lang="en-US" sz="2200" kern="0" dirty="0">
                <a:solidFill>
                  <a:schemeClr val="tx1"/>
                </a:solidFill>
                <a:ea typeface="Geneva" charset="0"/>
              </a:rPr>
              <a:t>§ 22.1004 </a:t>
            </a:r>
            <a:endParaRPr lang="en-US" sz="2200" kern="0" dirty="0" smtClean="0">
              <a:solidFill>
                <a:schemeClr val="tx1"/>
              </a:solidFill>
              <a:ea typeface="Geneva" charset="0"/>
            </a:endParaRPr>
          </a:p>
          <a:p>
            <a:pPr lvl="1"/>
            <a:r>
              <a:rPr lang="en-US" kern="0" dirty="0" smtClean="0">
                <a:solidFill>
                  <a:schemeClr val="tx1"/>
                </a:solidFill>
                <a:latin typeface="Arial" panose="020B0604020202020204" pitchFamily="34" charset="0"/>
                <a:ea typeface="Geneva" charset="0"/>
                <a:cs typeface="Arial" panose="020B0604020202020204" pitchFamily="34" charset="0"/>
              </a:rPr>
              <a:t>FAR:  “</a:t>
            </a:r>
            <a:r>
              <a:rPr lang="en-US" kern="0" dirty="0">
                <a:solidFill>
                  <a:schemeClr val="tx1"/>
                </a:solidFill>
                <a:latin typeface="Arial" panose="020B0604020202020204" pitchFamily="34" charset="0"/>
                <a:ea typeface="Geneva" charset="0"/>
                <a:cs typeface="Arial" panose="020B0604020202020204" pitchFamily="34" charset="0"/>
              </a:rPr>
              <a:t>Under the Service Contract Labor Standards statute, the Secretary of Labor is authorized and directed to enforce the provisions of the Service Contract Labor Standards statute, make rules and regulations, issue orders, hold hearings, make decisions, and take other appropriate action</a:t>
            </a:r>
            <a:r>
              <a:rPr lang="en-US" kern="0" dirty="0" smtClean="0">
                <a:solidFill>
                  <a:schemeClr val="tx1"/>
                </a:solidFill>
                <a:latin typeface="Arial" panose="020B0604020202020204" pitchFamily="34" charset="0"/>
                <a:ea typeface="Geneva" charset="0"/>
                <a:cs typeface="Arial" panose="020B0604020202020204" pitchFamily="34" charset="0"/>
              </a:rPr>
              <a:t>.”</a:t>
            </a:r>
          </a:p>
          <a:p>
            <a:pPr lvl="1"/>
            <a:r>
              <a:rPr lang="en-US" u="sng" kern="0" dirty="0" smtClean="0">
                <a:solidFill>
                  <a:schemeClr val="tx1"/>
                </a:solidFill>
                <a:latin typeface="Arial" panose="020B0604020202020204" pitchFamily="34" charset="0"/>
                <a:ea typeface="Geneva" charset="0"/>
                <a:cs typeface="Arial" panose="020B0604020202020204" pitchFamily="34" charset="0"/>
              </a:rPr>
              <a:t>Cf</a:t>
            </a:r>
            <a:r>
              <a:rPr lang="en-US" u="sng" kern="0" dirty="0">
                <a:solidFill>
                  <a:schemeClr val="tx1"/>
                </a:solidFill>
                <a:latin typeface="Arial" panose="020B0604020202020204" pitchFamily="34" charset="0"/>
                <a:ea typeface="Geneva" charset="0"/>
                <a:cs typeface="Arial" panose="020B0604020202020204" pitchFamily="34" charset="0"/>
              </a:rPr>
              <a:t>.</a:t>
            </a:r>
            <a:r>
              <a:rPr lang="en-US" kern="0" dirty="0">
                <a:solidFill>
                  <a:schemeClr val="tx1"/>
                </a:solidFill>
                <a:latin typeface="Arial" panose="020B0604020202020204" pitchFamily="34" charset="0"/>
                <a:ea typeface="Geneva" charset="0"/>
                <a:cs typeface="Arial" panose="020B0604020202020204" pitchFamily="34" charset="0"/>
              </a:rPr>
              <a:t> </a:t>
            </a:r>
            <a:r>
              <a:rPr lang="en-US" u="sng" kern="0" dirty="0" err="1">
                <a:solidFill>
                  <a:schemeClr val="tx1"/>
                </a:solidFill>
                <a:latin typeface="Arial" panose="020B0604020202020204" pitchFamily="34" charset="0"/>
                <a:ea typeface="Geneva" charset="0"/>
                <a:cs typeface="Arial" panose="020B0604020202020204" pitchFamily="34" charset="0"/>
              </a:rPr>
              <a:t>Shawview</a:t>
            </a:r>
            <a:r>
              <a:rPr lang="en-US" u="sng" kern="0" dirty="0">
                <a:solidFill>
                  <a:schemeClr val="tx1"/>
                </a:solidFill>
                <a:latin typeface="Arial" panose="020B0604020202020204" pitchFamily="34" charset="0"/>
                <a:ea typeface="Geneva" charset="0"/>
                <a:cs typeface="Arial" panose="020B0604020202020204" pitchFamily="34" charset="0"/>
              </a:rPr>
              <a:t> Cleaners, </a:t>
            </a:r>
            <a:r>
              <a:rPr lang="en-US" u="sng" kern="0" dirty="0" smtClean="0">
                <a:solidFill>
                  <a:schemeClr val="tx1"/>
                </a:solidFill>
                <a:latin typeface="Arial" panose="020B0604020202020204" pitchFamily="34" charset="0"/>
                <a:ea typeface="Geneva" charset="0"/>
                <a:cs typeface="Arial" panose="020B0604020202020204" pitchFamily="34" charset="0"/>
              </a:rPr>
              <a:t>LLC</a:t>
            </a:r>
            <a:r>
              <a:rPr lang="en-US" kern="0" dirty="0">
                <a:solidFill>
                  <a:schemeClr val="tx1"/>
                </a:solidFill>
                <a:latin typeface="Arial" panose="020B0604020202020204" pitchFamily="34" charset="0"/>
                <a:ea typeface="Geneva" charset="0"/>
                <a:cs typeface="Arial" panose="020B0604020202020204" pitchFamily="34" charset="0"/>
              </a:rPr>
              <a:t>, ASBCA No. 56938, 10-2 BCA </a:t>
            </a:r>
            <a:r>
              <a:rPr lang="en-US" kern="0" dirty="0" smtClean="0">
                <a:solidFill>
                  <a:schemeClr val="tx1"/>
                </a:solidFill>
                <a:latin typeface="Arial" panose="020B0604020202020204" pitchFamily="34" charset="0"/>
                <a:ea typeface="Geneva" charset="0"/>
                <a:cs typeface="Arial" panose="020B0604020202020204" pitchFamily="34" charset="0"/>
              </a:rPr>
              <a:t>¶ 34550 (2010</a:t>
            </a:r>
            <a:r>
              <a:rPr lang="en-US" kern="0" dirty="0">
                <a:solidFill>
                  <a:schemeClr val="tx1"/>
                </a:solidFill>
                <a:latin typeface="Arial" panose="020B0604020202020204" pitchFamily="34" charset="0"/>
                <a:ea typeface="Geneva" charset="0"/>
                <a:cs typeface="Arial" panose="020B0604020202020204" pitchFamily="34" charset="0"/>
              </a:rPr>
              <a:t>) </a:t>
            </a:r>
            <a:r>
              <a:rPr lang="en-US" kern="0" dirty="0" smtClean="0">
                <a:solidFill>
                  <a:schemeClr val="tx1"/>
                </a:solidFill>
                <a:latin typeface="Arial" panose="020B0604020202020204" pitchFamily="34" charset="0"/>
                <a:ea typeface="Geneva" charset="0"/>
                <a:cs typeface="Arial" panose="020B0604020202020204" pitchFamily="34" charset="0"/>
              </a:rPr>
              <a:t>(No contracting officer has authority </a:t>
            </a:r>
            <a:r>
              <a:rPr lang="en-US" kern="0" dirty="0">
                <a:solidFill>
                  <a:schemeClr val="tx1"/>
                </a:solidFill>
                <a:latin typeface="Arial" panose="020B0604020202020204" pitchFamily="34" charset="0"/>
                <a:ea typeface="Geneva" charset="0"/>
                <a:cs typeface="Arial" panose="020B0604020202020204" pitchFamily="34" charset="0"/>
              </a:rPr>
              <a:t>to waive, modify or exempt a service contract from the mandatory operation of </a:t>
            </a:r>
            <a:r>
              <a:rPr lang="en-US" kern="0" dirty="0" smtClean="0">
                <a:solidFill>
                  <a:schemeClr val="tx1"/>
                </a:solidFill>
                <a:latin typeface="Arial" panose="020B0604020202020204" pitchFamily="34" charset="0"/>
                <a:ea typeface="Geneva" charset="0"/>
                <a:cs typeface="Arial" panose="020B0604020202020204" pitchFamily="34" charset="0"/>
              </a:rPr>
              <a:t>SCA.)</a:t>
            </a:r>
            <a:endParaRPr lang="en-US" dirty="0">
              <a:solidFill>
                <a:schemeClr val="tx1"/>
              </a:solidFill>
              <a:latin typeface="Arial" panose="020B0604020202020204" pitchFamily="34" charset="0"/>
              <a:cs typeface="Arial" panose="020B0604020202020204" pitchFamily="34" charset="0"/>
            </a:endParaRPr>
          </a:p>
          <a:p>
            <a:endParaRPr lang="en-US" dirty="0" smtClean="0">
              <a:solidFill>
                <a:schemeClr val="tx1"/>
              </a:solidFill>
            </a:endParaRPr>
          </a:p>
          <a:p>
            <a:r>
              <a:rPr lang="en-US" sz="2200" dirty="0" smtClean="0">
                <a:solidFill>
                  <a:schemeClr val="tx1"/>
                </a:solidFill>
              </a:rPr>
              <a:t>DOL’s </a:t>
            </a:r>
            <a:r>
              <a:rPr lang="en-US" sz="2200" dirty="0">
                <a:solidFill>
                  <a:schemeClr val="tx1"/>
                </a:solidFill>
              </a:rPr>
              <a:t>Wage and Hour Division enforces and </a:t>
            </a:r>
            <a:r>
              <a:rPr lang="en-US" sz="2200" dirty="0" smtClean="0">
                <a:solidFill>
                  <a:schemeClr val="tx1"/>
                </a:solidFill>
              </a:rPr>
              <a:t>investigates</a:t>
            </a:r>
            <a:endParaRPr lang="en-US" sz="2200" dirty="0">
              <a:solidFill>
                <a:schemeClr val="tx1"/>
              </a:solidFill>
            </a:endParaRPr>
          </a:p>
        </p:txBody>
      </p:sp>
    </p:spTree>
    <p:extLst>
      <p:ext uri="{BB962C8B-B14F-4D97-AF65-F5344CB8AC3E}">
        <p14:creationId xmlns:p14="http://schemas.microsoft.com/office/powerpoint/2010/main" val="366208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Contract Coverage</a:t>
            </a:r>
            <a:endParaRPr lang="en-US" sz="3600" dirty="0">
              <a:solidFill>
                <a:schemeClr val="tx1"/>
              </a:solidFill>
            </a:endParaRPr>
          </a:p>
        </p:txBody>
      </p:sp>
      <p:sp>
        <p:nvSpPr>
          <p:cNvPr id="3" name="Content Placeholder 2"/>
          <p:cNvSpPr>
            <a:spLocks noGrp="1"/>
          </p:cNvSpPr>
          <p:nvPr>
            <p:ph idx="1"/>
          </p:nvPr>
        </p:nvSpPr>
        <p:spPr/>
        <p:txBody>
          <a:bodyPr/>
          <a:lstStyle/>
          <a:p>
            <a:r>
              <a:rPr lang="en-US" dirty="0" smtClean="0">
                <a:solidFill>
                  <a:schemeClr val="tx1"/>
                </a:solidFill>
              </a:rPr>
              <a:t>The provisions of the Act apply to contracts, whether negotiated or advertised, the principal purpose of which is to furnish services in the United States through the use of service employees. Under its provisions, every contract subject to the Act (and any bid specification therefor) entered into by the United States or the District of Columbia in excess of $2,500 must </a:t>
            </a:r>
            <a:r>
              <a:rPr lang="en-US" dirty="0">
                <a:solidFill>
                  <a:schemeClr val="tx1"/>
                </a:solidFill>
              </a:rPr>
              <a:t>contain as set forth in §4.6 of this </a:t>
            </a:r>
            <a:r>
              <a:rPr lang="en-US" dirty="0" smtClean="0">
                <a:solidFill>
                  <a:schemeClr val="tx1"/>
                </a:solidFill>
              </a:rPr>
              <a:t>part….</a:t>
            </a:r>
            <a:endParaRPr lang="en-US" dirty="0">
              <a:solidFill>
                <a:schemeClr val="tx1"/>
              </a:solidFill>
            </a:endParaRPr>
          </a:p>
        </p:txBody>
      </p:sp>
    </p:spTree>
    <p:extLst>
      <p:ext uri="{BB962C8B-B14F-4D97-AF65-F5344CB8AC3E}">
        <p14:creationId xmlns:p14="http://schemas.microsoft.com/office/powerpoint/2010/main" val="2149684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5 Elements of Contract Coverage</a:t>
            </a:r>
            <a:endParaRPr lang="en-US" sz="3600" dirty="0">
              <a:solidFill>
                <a:schemeClr val="tx1"/>
              </a:solidFill>
            </a:endParaRPr>
          </a:p>
        </p:txBody>
      </p:sp>
      <p:sp>
        <p:nvSpPr>
          <p:cNvPr id="3" name="Content Placeholder 2"/>
          <p:cNvSpPr>
            <a:spLocks noGrp="1"/>
          </p:cNvSpPr>
          <p:nvPr>
            <p:ph idx="1"/>
          </p:nvPr>
        </p:nvSpPr>
        <p:spPr>
          <a:xfrm>
            <a:off x="685800" y="1524000"/>
            <a:ext cx="7772400" cy="4572000"/>
          </a:xfrm>
        </p:spPr>
        <p:txBody>
          <a:bodyPr/>
          <a:lstStyle/>
          <a:p>
            <a:r>
              <a:rPr lang="en-US" kern="0" dirty="0" smtClean="0">
                <a:solidFill>
                  <a:schemeClr val="tx1"/>
                </a:solidFill>
                <a:ea typeface="Geneva" charset="0"/>
              </a:rPr>
              <a:t>1. Contracts </a:t>
            </a:r>
            <a:r>
              <a:rPr lang="en-US" kern="0" dirty="0">
                <a:solidFill>
                  <a:schemeClr val="tx1"/>
                </a:solidFill>
                <a:ea typeface="Geneva" charset="0"/>
              </a:rPr>
              <a:t>entered into by Federal Government and District of </a:t>
            </a:r>
            <a:r>
              <a:rPr lang="en-US" kern="0" dirty="0" smtClean="0">
                <a:solidFill>
                  <a:schemeClr val="tx1"/>
                </a:solidFill>
                <a:ea typeface="Geneva" charset="0"/>
              </a:rPr>
              <a:t>Columbia</a:t>
            </a:r>
          </a:p>
          <a:p>
            <a:endParaRPr lang="en-US" kern="0" dirty="0">
              <a:solidFill>
                <a:schemeClr val="tx1"/>
              </a:solidFill>
              <a:ea typeface="Geneva" charset="0"/>
            </a:endParaRPr>
          </a:p>
          <a:p>
            <a:r>
              <a:rPr lang="en-US" kern="0" dirty="0" smtClean="0">
                <a:solidFill>
                  <a:schemeClr val="tx1"/>
                </a:solidFill>
                <a:ea typeface="Geneva" charset="0"/>
              </a:rPr>
              <a:t>2. Above </a:t>
            </a:r>
            <a:r>
              <a:rPr lang="en-US" kern="0" dirty="0">
                <a:solidFill>
                  <a:schemeClr val="tx1"/>
                </a:solidFill>
                <a:ea typeface="Geneva" charset="0"/>
              </a:rPr>
              <a:t>$</a:t>
            </a:r>
            <a:r>
              <a:rPr lang="en-US" kern="0" dirty="0" smtClean="0">
                <a:solidFill>
                  <a:schemeClr val="tx1"/>
                </a:solidFill>
                <a:ea typeface="Geneva" charset="0"/>
              </a:rPr>
              <a:t>2,500</a:t>
            </a:r>
          </a:p>
          <a:p>
            <a:endParaRPr lang="en-US" kern="0" dirty="0">
              <a:solidFill>
                <a:schemeClr val="tx1"/>
              </a:solidFill>
              <a:ea typeface="Geneva" charset="0"/>
            </a:endParaRPr>
          </a:p>
          <a:p>
            <a:r>
              <a:rPr lang="en-US" kern="0" dirty="0" smtClean="0">
                <a:solidFill>
                  <a:schemeClr val="tx1"/>
                </a:solidFill>
                <a:ea typeface="Geneva" charset="0"/>
              </a:rPr>
              <a:t>3. Where </a:t>
            </a:r>
            <a:r>
              <a:rPr lang="en-US" kern="0" dirty="0">
                <a:solidFill>
                  <a:schemeClr val="tx1"/>
                </a:solidFill>
                <a:ea typeface="Geneva" charset="0"/>
              </a:rPr>
              <a:t>principal purpose </a:t>
            </a:r>
            <a:r>
              <a:rPr lang="en-US" kern="0" dirty="0" smtClean="0">
                <a:solidFill>
                  <a:schemeClr val="tx1"/>
                </a:solidFill>
                <a:ea typeface="Geneva" charset="0"/>
              </a:rPr>
              <a:t>is </a:t>
            </a:r>
            <a:r>
              <a:rPr lang="en-US" kern="0" dirty="0">
                <a:solidFill>
                  <a:schemeClr val="tx1"/>
                </a:solidFill>
                <a:ea typeface="Geneva" charset="0"/>
              </a:rPr>
              <a:t>to furnish </a:t>
            </a:r>
            <a:r>
              <a:rPr lang="en-US" kern="0" dirty="0" smtClean="0">
                <a:solidFill>
                  <a:schemeClr val="tx1"/>
                </a:solidFill>
                <a:ea typeface="Geneva" charset="0"/>
              </a:rPr>
              <a:t>services</a:t>
            </a:r>
          </a:p>
          <a:p>
            <a:endParaRPr lang="en-US" kern="0" dirty="0">
              <a:solidFill>
                <a:schemeClr val="tx1"/>
              </a:solidFill>
              <a:ea typeface="Geneva" charset="0"/>
            </a:endParaRPr>
          </a:p>
          <a:p>
            <a:r>
              <a:rPr lang="en-US" kern="0" dirty="0" smtClean="0">
                <a:solidFill>
                  <a:schemeClr val="tx1"/>
                </a:solidFill>
                <a:ea typeface="Geneva" charset="0"/>
              </a:rPr>
              <a:t>4. Through the use of “service employees”</a:t>
            </a:r>
          </a:p>
          <a:p>
            <a:endParaRPr lang="en-US" kern="0" dirty="0" smtClean="0">
              <a:solidFill>
                <a:schemeClr val="tx1"/>
              </a:solidFill>
              <a:ea typeface="Geneva" charset="0"/>
            </a:endParaRPr>
          </a:p>
          <a:p>
            <a:r>
              <a:rPr lang="en-US" kern="0" dirty="0" smtClean="0">
                <a:solidFill>
                  <a:schemeClr val="tx1"/>
                </a:solidFill>
                <a:ea typeface="Geneva" charset="0"/>
              </a:rPr>
              <a:t>5. Performed </a:t>
            </a:r>
            <a:r>
              <a:rPr lang="en-US" kern="0" dirty="0">
                <a:solidFill>
                  <a:schemeClr val="tx1"/>
                </a:solidFill>
                <a:ea typeface="Geneva" charset="0"/>
              </a:rPr>
              <a:t>in the “United States”</a:t>
            </a:r>
          </a:p>
          <a:p>
            <a:endParaRPr lang="en-US" kern="0" dirty="0">
              <a:ea typeface="Geneva" charset="0"/>
            </a:endParaRPr>
          </a:p>
          <a:p>
            <a:endParaRPr lang="en-US" kern="0" dirty="0">
              <a:ea typeface="Geneva" charset="0"/>
            </a:endParaRPr>
          </a:p>
          <a:p>
            <a:endParaRPr lang="en-US" kern="0" dirty="0">
              <a:ea typeface="Geneva" charset="0"/>
            </a:endParaRPr>
          </a:p>
          <a:p>
            <a:endParaRPr lang="en-US" dirty="0"/>
          </a:p>
        </p:txBody>
      </p:sp>
    </p:spTree>
    <p:extLst>
      <p:ext uri="{BB962C8B-B14F-4D97-AF65-F5344CB8AC3E}">
        <p14:creationId xmlns:p14="http://schemas.microsoft.com/office/powerpoint/2010/main" val="99200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Contract Coverage I</a:t>
            </a:r>
            <a:r>
              <a:rPr lang="en-US" dirty="0" smtClean="0">
                <a:solidFill>
                  <a:schemeClr val="tx1"/>
                </a:solidFill>
              </a:rPr>
              <a:t/>
            </a:r>
            <a:br>
              <a:rPr lang="en-US" dirty="0" smtClean="0">
                <a:solidFill>
                  <a:schemeClr val="tx1"/>
                </a:solidFill>
              </a:rPr>
            </a:br>
            <a:r>
              <a:rPr lang="en-US" sz="2400" b="0" dirty="0" smtClean="0">
                <a:solidFill>
                  <a:schemeClr val="tx1"/>
                </a:solidFill>
              </a:rPr>
              <a:t>Federal Contracting Agencies</a:t>
            </a:r>
            <a:endParaRPr lang="en-US" dirty="0">
              <a:solidFill>
                <a:schemeClr val="tx1"/>
              </a:solidFill>
            </a:endParaRPr>
          </a:p>
        </p:txBody>
      </p:sp>
      <p:sp>
        <p:nvSpPr>
          <p:cNvPr id="3" name="Content Placeholder 2"/>
          <p:cNvSpPr>
            <a:spLocks noGrp="1"/>
          </p:cNvSpPr>
          <p:nvPr>
            <p:ph idx="1"/>
          </p:nvPr>
        </p:nvSpPr>
        <p:spPr>
          <a:xfrm>
            <a:off x="685800" y="1828800"/>
            <a:ext cx="7772400" cy="4267200"/>
          </a:xfrm>
        </p:spPr>
        <p:txBody>
          <a:bodyPr/>
          <a:lstStyle/>
          <a:p>
            <a:r>
              <a:rPr lang="en-US" dirty="0" smtClean="0">
                <a:solidFill>
                  <a:schemeClr val="tx1"/>
                </a:solidFill>
              </a:rPr>
              <a:t> Federal Agencies</a:t>
            </a:r>
          </a:p>
          <a:p>
            <a:pPr lvl="1"/>
            <a:r>
              <a:rPr lang="en-US" dirty="0" smtClean="0">
                <a:solidFill>
                  <a:schemeClr val="tx1"/>
                </a:solidFill>
                <a:latin typeface="Arial" panose="020B0604020202020204" pitchFamily="34" charset="0"/>
                <a:cs typeface="Arial" panose="020B0604020202020204" pitchFamily="34" charset="0"/>
              </a:rPr>
              <a:t>Defined broadly to include executive, legislative, judicial branch as well as many IC agencies that enjoy broad relief from procurement laws</a:t>
            </a:r>
            <a:endParaRPr lang="en-US" dirty="0">
              <a:solidFill>
                <a:schemeClr val="tx1"/>
              </a:solidFill>
              <a:latin typeface="Arial" panose="020B0604020202020204" pitchFamily="34" charset="0"/>
              <a:cs typeface="Arial" panose="020B0604020202020204" pitchFamily="34" charset="0"/>
            </a:endParaRPr>
          </a:p>
          <a:p>
            <a:pPr lvl="1"/>
            <a:endParaRPr lang="en-US" dirty="0" smtClean="0">
              <a:solidFill>
                <a:schemeClr val="tx1"/>
              </a:solidFill>
              <a:latin typeface="Arial" panose="020B0604020202020204" pitchFamily="34" charset="0"/>
              <a:cs typeface="Arial" panose="020B0604020202020204" pitchFamily="34" charset="0"/>
            </a:endParaRPr>
          </a:p>
          <a:p>
            <a:r>
              <a:rPr lang="en-US" dirty="0" smtClean="0">
                <a:solidFill>
                  <a:schemeClr val="tx1"/>
                </a:solidFill>
              </a:rPr>
              <a:t> Wholly-owned corporations of the Government</a:t>
            </a:r>
          </a:p>
          <a:p>
            <a:pPr lvl="1"/>
            <a:r>
              <a:rPr lang="en-US" dirty="0" smtClean="0">
                <a:solidFill>
                  <a:schemeClr val="tx1"/>
                </a:solidFill>
                <a:latin typeface="Arial" panose="020B0604020202020204" pitchFamily="34" charset="0"/>
                <a:cs typeface="Arial" panose="020B0604020202020204" pitchFamily="34" charset="0"/>
              </a:rPr>
              <a:t>USPS</a:t>
            </a:r>
          </a:p>
          <a:p>
            <a:pPr marL="457200" lvl="1" indent="0">
              <a:buNone/>
            </a:pPr>
            <a:endParaRPr lang="en-US" dirty="0" smtClean="0">
              <a:solidFill>
                <a:schemeClr val="tx1"/>
              </a:solidFill>
              <a:latin typeface="Arial" panose="020B0604020202020204" pitchFamily="34" charset="0"/>
              <a:cs typeface="Arial" panose="020B0604020202020204" pitchFamily="34" charset="0"/>
            </a:endParaRPr>
          </a:p>
          <a:p>
            <a:r>
              <a:rPr lang="en-US" dirty="0" smtClean="0">
                <a:solidFill>
                  <a:schemeClr val="tx1"/>
                </a:solidFill>
              </a:rPr>
              <a:t>Non-appropriated fund activities</a:t>
            </a:r>
          </a:p>
          <a:p>
            <a:pPr lvl="1"/>
            <a:r>
              <a:rPr lang="en-US" dirty="0" smtClean="0">
                <a:solidFill>
                  <a:schemeClr val="tx1"/>
                </a:solidFill>
                <a:latin typeface="Arial" panose="020B0604020202020204" pitchFamily="34" charset="0"/>
                <a:cs typeface="Arial" panose="020B0604020202020204" pitchFamily="34" charset="0"/>
              </a:rPr>
              <a:t>Post Exchanges</a:t>
            </a:r>
          </a:p>
          <a:p>
            <a:pPr marL="457200" lvl="1" indent="0">
              <a:buNone/>
            </a:pPr>
            <a:r>
              <a:rPr lang="en-US" dirty="0" smtClean="0">
                <a:solidFill>
                  <a:schemeClr val="tx1"/>
                </a:solidFill>
                <a:latin typeface="Arial" panose="020B0604020202020204" pitchFamily="34" charset="0"/>
                <a:cs typeface="Arial" panose="020B0604020202020204" pitchFamily="34" charset="0"/>
              </a:rPr>
              <a:t>	</a:t>
            </a:r>
          </a:p>
          <a:p>
            <a:r>
              <a:rPr lang="en-US" dirty="0" smtClean="0">
                <a:solidFill>
                  <a:schemeClr val="tx1"/>
                </a:solidFill>
              </a:rPr>
              <a:t> District of Columbia</a:t>
            </a:r>
          </a:p>
        </p:txBody>
      </p:sp>
    </p:spTree>
    <p:extLst>
      <p:ext uri="{BB962C8B-B14F-4D97-AF65-F5344CB8AC3E}">
        <p14:creationId xmlns:p14="http://schemas.microsoft.com/office/powerpoint/2010/main" val="3059634734"/>
      </p:ext>
    </p:extLst>
  </p:cSld>
  <p:clrMapOvr>
    <a:masterClrMapping/>
  </p:clrMapOvr>
</p:sld>
</file>

<file path=ppt/theme/theme1.xml><?xml version="1.0" encoding="utf-8"?>
<a:theme xmlns:a="http://schemas.openxmlformats.org/drawingml/2006/main" name="MCG Power Point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MCG Power Point Presentation</Template>
  <TotalTime>1</TotalTime>
  <Words>4883</Words>
  <Application>Microsoft Office PowerPoint</Application>
  <PresentationFormat>On-screen Show (4:3)</PresentationFormat>
  <Paragraphs>474</Paragraphs>
  <Slides>57</Slides>
  <Notes>1</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MCG Power Point Presentation</vt:lpstr>
      <vt:lpstr>Service Contract Act Jon Levin and Matt Stiles</vt:lpstr>
      <vt:lpstr>Overview for Today</vt:lpstr>
      <vt:lpstr>Authorities</vt:lpstr>
      <vt:lpstr>How Do I Find These Authorities?</vt:lpstr>
      <vt:lpstr>Stated Purpose </vt:lpstr>
      <vt:lpstr>Important Note!</vt:lpstr>
      <vt:lpstr>Contract Coverage</vt:lpstr>
      <vt:lpstr>5 Elements of Contract Coverage</vt:lpstr>
      <vt:lpstr>Contract Coverage I Federal Contracting Agencies</vt:lpstr>
      <vt:lpstr>Contract Coverage II Above $2,500</vt:lpstr>
      <vt:lpstr>Contract Coverage III To Furnish Services</vt:lpstr>
      <vt:lpstr>Contract Coverage IV Through the Use of Service Employees</vt:lpstr>
      <vt:lpstr>Contract Coverage V In the United States</vt:lpstr>
      <vt:lpstr>Subcontractors</vt:lpstr>
      <vt:lpstr>Statutory Exemptions</vt:lpstr>
      <vt:lpstr>Regulatory Exemptions I</vt:lpstr>
      <vt:lpstr>Regulatory Exemptions II</vt:lpstr>
      <vt:lpstr>Regulatory Exemptions III</vt:lpstr>
      <vt:lpstr>Exempt Employees</vt:lpstr>
      <vt:lpstr>Contracting Officer Procedures I</vt:lpstr>
      <vt:lpstr>Contracting Officer Procedures II</vt:lpstr>
      <vt:lpstr>Contracting Officer Decision to Apply or Not Apply SCA Subject to Review I</vt:lpstr>
      <vt:lpstr>Contracting Officer Decision to Apply or Not Apply SCA Subject to Review II</vt:lpstr>
      <vt:lpstr>But What If Clauses and WD  Are Absent? </vt:lpstr>
      <vt:lpstr>SCA Wage Determinations Two General Types </vt:lpstr>
      <vt:lpstr>Prevailing Wage Determinations I </vt:lpstr>
      <vt:lpstr>Prevailing Wage Determinations II </vt:lpstr>
      <vt:lpstr>Conformance I When a Piece of Work Doesn’t Match the WD </vt:lpstr>
      <vt:lpstr>Conformance II </vt:lpstr>
      <vt:lpstr>Wages and Fringe Benefits </vt:lpstr>
      <vt:lpstr>Wages I </vt:lpstr>
      <vt:lpstr>Wages II</vt:lpstr>
      <vt:lpstr>Health &amp; Welfare I </vt:lpstr>
      <vt:lpstr>Health &amp; Welfare II</vt:lpstr>
      <vt:lpstr>Health &amp; Welfare III</vt:lpstr>
      <vt:lpstr>Health &amp; Welfare IV</vt:lpstr>
      <vt:lpstr>Vacation Time and Pay I</vt:lpstr>
      <vt:lpstr>Vacation Time and Pay II</vt:lpstr>
      <vt:lpstr>Holiday Benefits</vt:lpstr>
      <vt:lpstr>Part-Time and Temporary Employees </vt:lpstr>
      <vt:lpstr>Overtime</vt:lpstr>
      <vt:lpstr>▼ACA was written in a vacuum, thoughtless of SCA</vt:lpstr>
      <vt:lpstr>ACA’s Results</vt:lpstr>
      <vt:lpstr>ACA &amp; SCA</vt:lpstr>
      <vt:lpstr>ACA &amp; SCA</vt:lpstr>
      <vt:lpstr>ACA &amp; SCA</vt:lpstr>
      <vt:lpstr>ACA &amp; SCA Best Practices</vt:lpstr>
      <vt:lpstr>Price Adjustments </vt:lpstr>
      <vt:lpstr>Record-Keeping</vt:lpstr>
      <vt:lpstr>Investigations and Enforcement I</vt:lpstr>
      <vt:lpstr>Investigations and Enforcement II</vt:lpstr>
      <vt:lpstr>Investigations and Enforcement III</vt:lpstr>
      <vt:lpstr>Investigations and Enforcement IV</vt:lpstr>
      <vt:lpstr>Successor Contractor Rule </vt:lpstr>
      <vt:lpstr>EO 13568—Minimum Wage  for Contractors </vt:lpstr>
      <vt:lpstr>Executive Order—Establishing Paid Sick Leave for Federal Contractors</vt:lpstr>
      <vt:lpstr>That’s a Wrap</vt:lpstr>
    </vt:vector>
  </TitlesOfParts>
  <Company>MCG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Contract Act</dc:title>
  <dc:creator>Leslie Cooper</dc:creator>
  <cp:lastModifiedBy>Leslie Cooper</cp:lastModifiedBy>
  <cp:revision>2</cp:revision>
  <dcterms:created xsi:type="dcterms:W3CDTF">2017-08-28T14:08:57Z</dcterms:created>
  <dcterms:modified xsi:type="dcterms:W3CDTF">2017-08-28T14:13:26Z</dcterms:modified>
  <cp:version>0</cp:version>
</cp:coreProperties>
</file>