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16" r:id="rId22"/>
    <p:sldId id="302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15" r:id="rId31"/>
    <p:sldId id="311" r:id="rId32"/>
    <p:sldId id="312" r:id="rId33"/>
    <p:sldId id="313" r:id="rId34"/>
    <p:sldId id="314" r:id="rId35"/>
    <p:sldId id="280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001A"/>
    <a:srgbClr val="A7001F"/>
    <a:srgbClr val="696E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17AE5-3FBB-4834-B3F2-96421BF3CFD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7E5F1-EC51-4AAF-A36D-EF54B255C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Heaton –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Mike Heaton (Federal Systems and Services, LLC) offers 40 years of experience in the areas of Business Development, Capture Management, Proposal Support and Contract Execution/Administrative Support through independent consulting services to firms wanting to work for the Federal Government.  This consulting business follows Mike selling an engineering firm previously recognized as the #1 U.S. Small Business Prime Contractor of the Year.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Leslie Leaver – Leslie is the owner and CEO of Strategic Business Solutions.  SBS is a full-scope proposal center that helps clients and drafts all proposal volumes, including technical writing, costing, and responding to ENs during discussions.  SBS also does quality systems implementations and grant writing.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E9B38-2A1F-46B4-A929-47736B0532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1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fluff slide fee</a:t>
            </a:r>
            <a:r>
              <a:rPr lang="en-US" baseline="0" dirty="0"/>
              <a:t>l free to remove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4BADB-1531-4CE1-BD65-B5D23298665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34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4BADB-1531-4CE1-BD65-B5D23298665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34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fluff slide fee</a:t>
            </a:r>
            <a:r>
              <a:rPr lang="en-US" baseline="0" dirty="0"/>
              <a:t>l free to remove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4BADB-1531-4CE1-BD65-B5D23298665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3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Question:</a:t>
            </a:r>
            <a:r>
              <a:rPr lang="en-US" baseline="0" dirty="0" smtClean="0"/>
              <a:t> How does the hourly rate come into play here? Is there any impact here, other than the salary threshold goes up? Does the hourly/27.63 remain? </a:t>
            </a:r>
          </a:p>
          <a:p>
            <a:r>
              <a:rPr lang="en-US" smtClean="0"/>
              <a:t>Computer Employee Exemption To qualify for the computer employee exemption, the following tests must be met: • The employee must be compensated either on a salary or fee basis at a rate not less than $455 per week or, if compensated on an hourly basis, at a rate not less than $27.63 an hour;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4BADB-1531-4CE1-BD65-B5D23298665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43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315200" cy="1371600"/>
          </a:xfrm>
        </p:spPr>
        <p:txBody>
          <a:bodyPr anchor="ctr"/>
          <a:lstStyle>
            <a:lvl1pPr algn="ctr">
              <a:lnSpc>
                <a:spcPct val="80000"/>
              </a:lnSpc>
              <a:defRPr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B39728-09AC-4D51-8E0A-4B3C2D7D6E5A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190" y="5181600"/>
            <a:ext cx="2273620" cy="7985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9D238-B8C7-4705-ABF5-B9352C5E5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7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A741E-D7EE-45CC-A349-51D75E5A1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54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057400"/>
            <a:ext cx="7315200" cy="1371600"/>
          </a:xfrm>
        </p:spPr>
        <p:txBody>
          <a:bodyPr anchor="ctr"/>
          <a:lstStyle>
            <a:lvl1pPr algn="ctr">
              <a:lnSpc>
                <a:spcPct val="80000"/>
              </a:lnSpc>
              <a:defRPr sz="32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B39728-09AC-4D51-8E0A-4B3C2D7D6E5A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190" y="5181600"/>
            <a:ext cx="2273620" cy="79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02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5007-80B3-457B-9FED-5B33DE69427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6E0D-9D4C-47FF-8996-877FB24BC7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8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  <a:defRPr lang="en-US" sz="18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>
              <a:buClr>
                <a:schemeClr val="tx1">
                  <a:lumMod val="50000"/>
                  <a:lumOff val="50000"/>
                </a:schemeClr>
              </a:buClr>
              <a:buSzPct val="75000"/>
              <a:buFont typeface="Arial" panose="020B0604020202020204" pitchFamily="34" charset="0"/>
              <a:buChar char="▼"/>
              <a:defRPr lang="en-US" sz="16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4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>
              <a:buClr>
                <a:schemeClr val="tx1">
                  <a:lumMod val="50000"/>
                  <a:lumOff val="50000"/>
                </a:schemeClr>
              </a:buClr>
              <a:buSzPct val="65000"/>
              <a:buFont typeface="Arial" panose="020B0604020202020204" pitchFamily="34" charset="0"/>
              <a:buChar char="▼"/>
              <a:defRPr lang="en-US" sz="1200" b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▼"/>
              <a:defRPr lang="en-US" sz="1200" b="1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9521-077F-40A1-B27B-ED7B883B16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6486A-A46B-4559-BAE4-DF3EDA6F34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7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3A453-1107-49C7-902D-66F1C6AB39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6A9B3-7F9B-46E2-A41A-E288EBF38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7E28-8B43-4CD6-BC51-7061F3C33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B5BF4-48FA-48E0-9A77-2729575D32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0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734D-5998-4EBE-B05E-33535D3613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8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9ACEA-5D75-432A-A1E5-112AFF607C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B29860-1F70-44B7-8AC8-0EFB3A199F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" pitchFamily="18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Clr>
          <a:srgbClr val="A7001F"/>
        </a:buClr>
        <a:buSzPct val="100000"/>
        <a:buFont typeface="Arial" panose="020B0604020202020204" pitchFamily="34" charset="0"/>
        <a:buChar char="▼"/>
        <a:defRPr sz="1800" b="1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6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4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5000"/>
        <a:buFont typeface="Arial" panose="020B0604020202020204" pitchFamily="34" charset="0"/>
        <a:buChar char="▼"/>
        <a:defRPr sz="1200">
          <a:solidFill>
            <a:schemeClr val="tx1">
              <a:lumMod val="50000"/>
              <a:lumOff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8318" y="1600200"/>
            <a:ext cx="8305800" cy="1066800"/>
          </a:xfrm>
        </p:spPr>
        <p:txBody>
          <a:bodyPr>
            <a:normAutofit/>
          </a:bodyPr>
          <a:lstStyle/>
          <a:p>
            <a:r>
              <a:rPr lang="en-US" b="0" dirty="0"/>
              <a:t>Exempt Service Contracts:  Labor, Immigration, and Classification Traps to Avoid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000250" y="3124200"/>
            <a:ext cx="5143500" cy="685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Jon Levin, David Block, Stephen Davis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40182" y="4038600"/>
            <a:ext cx="34636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7001F"/>
              </a:buClr>
              <a:buSzPct val="100000"/>
              <a:buFont typeface="Arial" panose="020B0604020202020204" pitchFamily="34" charset="0"/>
              <a:buChar char="▼"/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5000"/>
              <a:buFont typeface="Arial" panose="020B0604020202020204" pitchFamily="34" charset="0"/>
              <a:buChar char="▼"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kern="0" dirty="0" smtClean="0"/>
              <a:t>Government Solutions Group</a:t>
            </a:r>
          </a:p>
        </p:txBody>
      </p:sp>
    </p:spTree>
    <p:extLst>
      <p:ext uri="{BB962C8B-B14F-4D97-AF65-F5344CB8AC3E}">
        <p14:creationId xmlns:p14="http://schemas.microsoft.com/office/powerpoint/2010/main" val="23437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25908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B40023"/>
              </a:buClr>
            </a:pP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Administrative</a:t>
            </a:r>
          </a:p>
          <a:p>
            <a:pPr lvl="1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Test</a:t>
            </a:r>
            <a:endParaRPr lang="en-US" sz="24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B40023"/>
              </a:buClr>
              <a:buSzPct val="100000"/>
            </a:pPr>
            <a:r>
              <a:rPr lang="en-US" sz="24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duty:</a:t>
            </a:r>
          </a:p>
          <a:p>
            <a:pPr lvl="2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or non-manual work directly </a:t>
            </a:r>
            <a:r>
              <a:rPr lang="en-US" sz="20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related to </a:t>
            </a: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or operations </a:t>
            </a:r>
            <a:r>
              <a:rPr lang="en-US" sz="20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lvl="2">
              <a:spcAft>
                <a:spcPts val="6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Exercises independent judgment or discretion</a:t>
            </a:r>
          </a:p>
          <a:p>
            <a:pPr lvl="2">
              <a:spcAft>
                <a:spcPts val="6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“matters of significance” to management or operations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09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kern="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Exempt or Non-exempt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Danger!  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0" dirty="0" smtClean="0"/>
              <a:t>The DOL takes the position that if an employee works in a “production” position, s/he should be hourly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b="0" dirty="0"/>
          </a:p>
          <a:p>
            <a:pPr lvl="1">
              <a:spcBef>
                <a:spcPts val="0"/>
              </a:spcBef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“production” in your operation?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400" b="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224" y="3124200"/>
            <a:ext cx="4309552" cy="2958542"/>
          </a:xfrm>
          <a:prstGeom prst="rect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3676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More Danger!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Indirect: Contracts, Bookkeepers, Accounts Payable, Accounts Receivable; </a:t>
            </a:r>
          </a:p>
          <a:p>
            <a:pPr>
              <a:spcAft>
                <a:spcPts val="1800"/>
              </a:spcAft>
            </a:pPr>
            <a:r>
              <a:rPr lang="en-US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Direct: Any supervisor/lead that is involved in the “production process” on a regular basis</a:t>
            </a:r>
          </a:p>
        </p:txBody>
      </p:sp>
    </p:spTree>
    <p:extLst>
      <p:ext uri="{BB962C8B-B14F-4D97-AF65-F5344CB8AC3E}">
        <p14:creationId xmlns:p14="http://schemas.microsoft.com/office/powerpoint/2010/main" val="6210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290" y="1371600"/>
            <a:ext cx="8469420" cy="44196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B40023"/>
              </a:buClr>
            </a:pPr>
            <a:r>
              <a:rPr lang="en-US" sz="2800" b="0" dirty="0" smtClean="0">
                <a:solidFill>
                  <a:schemeClr val="bg1">
                    <a:lumMod val="50000"/>
                  </a:schemeClr>
                </a:solidFill>
              </a:rPr>
              <a:t>Professional</a:t>
            </a:r>
          </a:p>
          <a:p>
            <a:pPr lvl="1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Test</a:t>
            </a:r>
            <a:endParaRPr lang="en-US" sz="22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2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requiring “advance knowledge in a field of science/learning, obtained through a prolonged course of advanced, specialized intellectual </a:t>
            </a: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instruction”</a:t>
            </a:r>
          </a:p>
          <a:p>
            <a:pPr lvl="1"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 </a:t>
            </a:r>
            <a:r>
              <a:rPr lang="en-US" sz="22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of independent discretion/judgment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AutoShape 4" descr="Professional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Professional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Exempt or Non-exempt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AutoShape 2" descr="Image result for in-house lawyer"/>
          <p:cNvSpPr>
            <a:spLocks noChangeAspect="1" noChangeArrowheads="1"/>
          </p:cNvSpPr>
          <p:nvPr/>
        </p:nvSpPr>
        <p:spPr bwMode="auto">
          <a:xfrm>
            <a:off x="24685" y="1011661"/>
            <a:ext cx="7524750" cy="58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in-house lawyer"/>
          <p:cNvSpPr>
            <a:spLocks noChangeAspect="1" noChangeArrowheads="1"/>
          </p:cNvSpPr>
          <p:nvPr/>
        </p:nvSpPr>
        <p:spPr bwMode="auto">
          <a:xfrm>
            <a:off x="365080" y="3091273"/>
            <a:ext cx="7524750" cy="58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To Exempt or Non-exempt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5638800" cy="4419600"/>
          </a:xfrm>
        </p:spPr>
        <p:txBody>
          <a:bodyPr/>
          <a:lstStyle/>
          <a:p>
            <a:pPr>
              <a:spcAft>
                <a:spcPts val="1200"/>
              </a:spcAft>
              <a:buClr>
                <a:srgbClr val="B40023"/>
              </a:buClr>
            </a:pPr>
            <a:r>
              <a:rPr lang="en-US" sz="2800" b="0" dirty="0">
                <a:solidFill>
                  <a:schemeClr val="bg1">
                    <a:lumMod val="50000"/>
                  </a:schemeClr>
                </a:solidFill>
              </a:rPr>
              <a:t>Computer Employee</a:t>
            </a:r>
          </a:p>
          <a:p>
            <a:pPr lvl="1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Threshold or </a:t>
            </a: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27.63/hour</a:t>
            </a:r>
            <a:endParaRPr lang="en-US" sz="22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2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Employed as analyst, programmer or engineer</a:t>
            </a:r>
          </a:p>
          <a:p>
            <a:pPr lvl="1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2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duty of design, development or systems analysis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 descr="http://www.arkadylaw.com/uploads/5/2/5/8/525886/1435301275.jpg?2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3124200" cy="2105026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92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239000" cy="4267200"/>
          </a:xfrm>
        </p:spPr>
        <p:txBody>
          <a:bodyPr/>
          <a:lstStyle/>
          <a:p>
            <a:pPr marL="342900" lvl="2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 Employer requires employees (exempt or not) to account for at least 40 hours a week in Cost point.  </a:t>
            </a:r>
          </a:p>
          <a:p>
            <a:pPr marL="342900" lvl="2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an exempt employee has doctor’s appointment from 10-12 on a work day, but otherwise works a full day?</a:t>
            </a:r>
          </a:p>
          <a:p>
            <a:pPr marL="800046" lvl="3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simply dock 2 hours?</a:t>
            </a:r>
          </a:p>
          <a:p>
            <a:pPr marL="800046" lvl="3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her to use 2 hours of paid leave?</a:t>
            </a:r>
          </a:p>
          <a:p>
            <a:pPr marL="800046" lvl="3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2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she has exhausted her paid leave?</a:t>
            </a:r>
            <a:endParaRPr lang="en-US" sz="2000" b="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1406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Problems: Deductions</a:t>
            </a:r>
            <a:endParaRPr lang="en-US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solidFill>
                  <a:srgbClr val="C00000"/>
                </a:solidFill>
              </a:rPr>
              <a:t>Common Pitfalls with Non-Exempt Employees</a:t>
            </a:r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altLang="en-US" sz="2400" b="0" dirty="0" smtClean="0"/>
              <a:t>Any time employee claims to be working whether “requested,” “suffered,” or “permitted” by the employer.</a:t>
            </a:r>
          </a:p>
          <a:p>
            <a:pPr>
              <a:spcAft>
                <a:spcPts val="1800"/>
              </a:spcAft>
            </a:pPr>
            <a:r>
              <a:rPr lang="en-US" sz="2400" b="0" dirty="0" smtClean="0"/>
              <a:t>Requiring employees to account for 40 hours a week</a:t>
            </a:r>
          </a:p>
          <a:p>
            <a:pPr lvl="1">
              <a:spcAft>
                <a:spcPts val="1800"/>
              </a:spcAft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 “8 hours per day/40 hours per week” timecard</a:t>
            </a:r>
          </a:p>
          <a:p>
            <a:pPr>
              <a:spcAft>
                <a:spcPts val="1800"/>
              </a:spcAft>
            </a:pPr>
            <a:r>
              <a:rPr lang="en-US" sz="2400" b="0" dirty="0" smtClean="0"/>
              <a:t>Not capturing all work time</a:t>
            </a:r>
          </a:p>
          <a:p>
            <a:pPr>
              <a:spcAft>
                <a:spcPts val="1800"/>
              </a:spcAft>
            </a:pPr>
            <a:r>
              <a:rPr lang="en-US" sz="2400" b="0" dirty="0" smtClean="0"/>
              <a:t>“Requiring” employees to work “off the clock”</a:t>
            </a:r>
          </a:p>
          <a:p>
            <a:pPr>
              <a:spcAft>
                <a:spcPts val="1800"/>
              </a:spcAft>
            </a:pPr>
            <a:endParaRPr lang="en-US" alt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1290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solidFill>
                  <a:srgbClr val="C00000"/>
                </a:solidFill>
              </a:rPr>
              <a:t>Common Pitfalls with Non-Exempt Employees</a:t>
            </a:r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sz="2400" b="0" dirty="0"/>
              <a:t>“Comp Time” </a:t>
            </a:r>
            <a:r>
              <a:rPr lang="en-US" sz="2400" b="0" dirty="0" smtClean="0"/>
              <a:t>currently is </a:t>
            </a:r>
            <a:r>
              <a:rPr lang="en-US" sz="2400" b="0" dirty="0"/>
              <a:t>not </a:t>
            </a:r>
            <a:r>
              <a:rPr lang="en-US" sz="2400" b="0" dirty="0" smtClean="0"/>
              <a:t>allowed</a:t>
            </a:r>
          </a:p>
          <a:p>
            <a:pPr lvl="1">
              <a:spcAft>
                <a:spcPts val="1800"/>
              </a:spcAft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“Working Families Flexibility Act of 2017” (H.R. 1180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 passed on May 2</a:t>
            </a: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en-US" altLang="en-US" sz="2400" b="0" dirty="0"/>
              <a:t>Must pay an employee who worked overtime without prior approval</a:t>
            </a:r>
          </a:p>
          <a:p>
            <a:pPr>
              <a:spcAft>
                <a:spcPts val="1800"/>
              </a:spcAft>
            </a:pPr>
            <a:r>
              <a:rPr lang="en-US" altLang="en-US" sz="2400" b="0" dirty="0"/>
              <a:t>“On call” time</a:t>
            </a:r>
          </a:p>
          <a:p>
            <a:pPr lvl="1">
              <a:spcAft>
                <a:spcPts val="1800"/>
              </a:spcAft>
            </a:pP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If an employee is required to remain on-call on employer’s </a:t>
            </a:r>
            <a:r>
              <a:rPr lang="en-US" alt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premises, </a:t>
            </a: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or so close </a:t>
            </a:r>
            <a:r>
              <a:rPr lang="en-US" alt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he cannot use the time effectively for his own purposes, it is considered compensable time</a:t>
            </a:r>
          </a:p>
          <a:p>
            <a:pPr>
              <a:spcAft>
                <a:spcPts val="1800"/>
              </a:spcAft>
            </a:pPr>
            <a:endParaRPr lang="en-US" alt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5214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solidFill>
                  <a:srgbClr val="C00000"/>
                </a:solidFill>
              </a:rPr>
              <a:t>Common Pitfalls with Non-Exempt Employees</a:t>
            </a:r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r>
              <a:rPr lang="en-US" altLang="en-US" sz="2000" b="0" dirty="0" smtClean="0"/>
              <a:t>Do you have to pay your employee for attending lectures, meetings, training, etc.?</a:t>
            </a:r>
            <a:br>
              <a:rPr lang="en-US" altLang="en-US" sz="2000" b="0" dirty="0" smtClean="0"/>
            </a:br>
            <a:endParaRPr lang="en-US" altLang="en-US" sz="2000" b="0" dirty="0" smtClean="0"/>
          </a:p>
          <a:p>
            <a:pPr lvl="1">
              <a:spcAft>
                <a:spcPts val="1200"/>
              </a:spcAft>
            </a:pPr>
            <a:r>
              <a:rPr lang="en-US" alt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Default Rule is: YES</a:t>
            </a:r>
          </a:p>
          <a:p>
            <a:pPr lvl="1"/>
            <a:r>
              <a:rPr lang="en-US" alt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 only applies if </a:t>
            </a:r>
            <a:r>
              <a:rPr lang="en-US" altLang="en-US" sz="2000" b="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n-US" alt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following conditions are met:</a:t>
            </a:r>
          </a:p>
          <a:p>
            <a:pPr lvl="2"/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</a:t>
            </a:r>
            <a:r>
              <a:rPr lang="en-US" altLang="en-US" sz="1800" b="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outside of the employee’s regular </a:t>
            </a:r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hours;</a:t>
            </a:r>
          </a:p>
          <a:p>
            <a:pPr lvl="2"/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</a:t>
            </a:r>
            <a:r>
              <a:rPr lang="en-US" altLang="en-US" sz="1800" b="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completely </a:t>
            </a:r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voluntary;</a:t>
            </a:r>
          </a:p>
          <a:p>
            <a:pPr lvl="2"/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Attendance </a:t>
            </a:r>
            <a:r>
              <a:rPr lang="en-US" altLang="en-US" sz="1800" b="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not directly related to the employee’s job; </a:t>
            </a:r>
            <a:r>
              <a:rPr lang="en-US" altLang="en-US" sz="1800" b="0" u="sng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lvl="2"/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</a:t>
            </a:r>
            <a:r>
              <a:rPr lang="en-US" altLang="en-US" sz="1800" b="0" kern="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perform any productive work during the </a:t>
            </a:r>
            <a:r>
              <a:rPr lang="en-US" altLang="en-US" sz="1800" b="0" kern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endParaRPr lang="en-US" altLang="en-US" sz="1800" b="0" kern="0" dirty="0">
              <a:solidFill>
                <a:srgbClr val="000000">
                  <a:lumMod val="50000"/>
                  <a:lumOff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90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Immigration Update</a:t>
            </a:r>
            <a:endParaRPr lang="en-US" sz="3600" b="0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dailysignal.com/wp-content/uploads/Deport-1250x65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09800"/>
            <a:ext cx="4110644" cy="2485505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3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Introductions</a:t>
            </a:r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Housekeeping</a:t>
            </a:r>
            <a:endParaRPr lang="en-US" sz="3600" b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Maynard Cooper &amp; Gale 2017 Webinar 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Series</a:t>
            </a: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Month’s Subject:  Exempt Service Contracts:  Labor, Immigration, and Classification Traps to 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Avoid</a:t>
            </a:r>
            <a:b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Webinar is hosted by ReadyTalk.  You can ask questions by typing into the box in the bottom corner of the screen.  We will answer in real-time or shortly after the webinar.</a:t>
            </a:r>
          </a:p>
          <a:p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will send 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slides out this </a:t>
            </a:r>
            <a:r>
              <a:rPr lang="en-US" sz="20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week to all registered 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attendees.</a:t>
            </a: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1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93" y="533400"/>
            <a:ext cx="8153400" cy="1143000"/>
          </a:xfrm>
        </p:spPr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Immigration Basics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610600" cy="411480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2400" b="0" dirty="0" smtClean="0"/>
              <a:t>Federal Immigration Law requires employers to: </a:t>
            </a:r>
          </a:p>
          <a:p>
            <a:pPr lvl="1">
              <a:spcAft>
                <a:spcPts val="2400"/>
              </a:spcAft>
              <a:buClr>
                <a:srgbClr val="C00000"/>
              </a:buClr>
              <a:buSzPct val="100000"/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Properly fill out I-9 forms on employees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2400"/>
              </a:spcAft>
              <a:buClr>
                <a:srgbClr val="C00000"/>
              </a:buClr>
              <a:buSzPct val="100000"/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Hire only authorized workers</a:t>
            </a:r>
          </a:p>
          <a:p>
            <a:pPr lvl="1">
              <a:spcAft>
                <a:spcPts val="2400"/>
              </a:spcAft>
              <a:buClr>
                <a:srgbClr val="C00000"/>
              </a:buClr>
              <a:buSzPct val="100000"/>
            </a:pP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Treat all workers equally, regardless of citizenship or national origin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289334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762000"/>
            <a:ext cx="8305800" cy="1143000"/>
          </a:xfrm>
        </p:spPr>
        <p:txBody>
          <a:bodyPr/>
          <a:lstStyle/>
          <a:p>
            <a:r>
              <a:rPr lang="en-US" sz="3200" b="0" dirty="0">
                <a:solidFill>
                  <a:srgbClr val="C00000"/>
                </a:solidFill>
              </a:rPr>
              <a:t>What to Expect in the Trump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Focus under the Trump Administration will be on enforcing existing immigration </a:t>
            </a:r>
            <a:r>
              <a:rPr lang="en-US" sz="2400" b="0" dirty="0" smtClean="0"/>
              <a:t>laws</a:t>
            </a:r>
          </a:p>
          <a:p>
            <a:endParaRPr lang="en-US" sz="2400" b="0" dirty="0"/>
          </a:p>
          <a:p>
            <a:r>
              <a:rPr lang="en-US" sz="2400" b="0" dirty="0"/>
              <a:t>Heightened I-9 enforcement and emphasis on employers who have employees on temporary work visas</a:t>
            </a:r>
          </a:p>
          <a:p>
            <a:endParaRPr lang="en-US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8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609600"/>
            <a:ext cx="8153400" cy="1143000"/>
          </a:xfrm>
        </p:spPr>
        <p:txBody>
          <a:bodyPr/>
          <a:lstStyle/>
          <a:p>
            <a:r>
              <a:rPr lang="en-US" sz="3200" b="0" dirty="0" smtClean="0">
                <a:solidFill>
                  <a:srgbClr val="C00000"/>
                </a:solidFill>
              </a:rPr>
              <a:t>Increase in Immigration Fines</a:t>
            </a:r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" y="1295400"/>
            <a:ext cx="86106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0" dirty="0"/>
              <a:t>Effective August 1, 2016, DOJ increased fines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b="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6858000" cy="4191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64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Increased I-9 Fines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0"/>
            <a:r>
              <a:rPr lang="en-US" sz="2800" b="0" dirty="0">
                <a:solidFill>
                  <a:srgbClr val="000000">
                    <a:lumMod val="50000"/>
                    <a:lumOff val="50000"/>
                  </a:srgbClr>
                </a:solidFill>
              </a:rPr>
              <a:t>The biggest increase is for I-9 violations</a:t>
            </a:r>
          </a:p>
          <a:p>
            <a:pPr lvl="1">
              <a:buClr>
                <a:srgbClr val="C00000"/>
              </a:buClr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Fines for I-9 ‘paperwork errors’ have increased 96%</a:t>
            </a:r>
          </a:p>
          <a:p>
            <a:pPr lvl="1">
              <a:buClr>
                <a:srgbClr val="C00000"/>
              </a:buClr>
            </a:pP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Immigrations and Customs Enforcement (ICE) is increasing audits and workplace raids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Increased ICE Audits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en-US" sz="2400" b="0" dirty="0"/>
              <a:t>Under President Obama, ICE had 1,000 agents assigned to I-9 audits</a:t>
            </a:r>
          </a:p>
          <a:p>
            <a:pPr marL="0" indent="0">
              <a:buNone/>
            </a:pPr>
            <a:endParaRPr lang="en-US" sz="2400" b="0" dirty="0"/>
          </a:p>
          <a:p>
            <a:r>
              <a:rPr lang="en-US" sz="2400" b="0" dirty="0"/>
              <a:t>President Trump wants to hire 20,000 new ICE agents (many for I-9 enforcement)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Increased ICE Audits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 smtClean="0"/>
              <a:t>ICE Audits</a:t>
            </a:r>
          </a:p>
          <a:p>
            <a:pPr lvl="1"/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Starts with Notice of Inspection (NOI) to the worksite</a:t>
            </a: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Often show up unannounced</a:t>
            </a: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Ask questions</a:t>
            </a:r>
          </a:p>
          <a:p>
            <a:pPr lvl="2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Ask for </a:t>
            </a: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endParaRPr lang="en-US" dirty="0" smtClean="0"/>
          </a:p>
          <a:p>
            <a:pPr lvl="0"/>
            <a:r>
              <a:rPr lang="en-US" sz="2400" b="0" dirty="0">
                <a:solidFill>
                  <a:srgbClr val="000000">
                    <a:lumMod val="50000"/>
                    <a:lumOff val="50000"/>
                  </a:srgbClr>
                </a:solidFill>
              </a:rPr>
              <a:t>Employer has 3 days to make I-9 forms available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Preparing for I-9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 smtClean="0"/>
              <a:t>What can you do to protect yourself?</a:t>
            </a:r>
          </a:p>
          <a:p>
            <a:pPr lvl="1"/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Train your employee on how to complete I-9 Forms</a:t>
            </a:r>
          </a:p>
          <a:p>
            <a:pPr lvl="1"/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consistent procedures</a:t>
            </a:r>
          </a:p>
          <a:p>
            <a:pPr lvl="1"/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Review their work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155" y="3886200"/>
            <a:ext cx="2747515" cy="2277109"/>
          </a:xfrm>
          <a:prstGeom prst="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9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Preparing for I-9 Compliance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b="0" dirty="0" smtClean="0"/>
              <a:t>Conduct internal I-9 audit</a:t>
            </a:r>
          </a:p>
          <a:p>
            <a:pPr lvl="1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Connecting violations now can help in later ICE audit</a:t>
            </a:r>
          </a:p>
          <a:p>
            <a:pPr lvl="1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It can demonstrate good faith and help lower fines</a:t>
            </a:r>
            <a:b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400" b="0" dirty="0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Establish onsite audit protocol</a:t>
            </a:r>
          </a:p>
          <a:p>
            <a:pPr lvl="1"/>
            <a:r>
              <a:rPr lang="en-US" sz="2000" b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“Team”</a:t>
            </a:r>
          </a:p>
          <a:p>
            <a:pPr lvl="1"/>
            <a:r>
              <a:rPr lang="en-US" sz="2000" b="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Process/rights</a:t>
            </a:r>
            <a:endParaRPr lang="en-US" sz="2000" b="0" dirty="0">
              <a:solidFill>
                <a:srgbClr val="000000">
                  <a:lumMod val="50000"/>
                  <a:lumOff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“Fraud in Visa Programs”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sz="2400" b="0" dirty="0" smtClean="0"/>
              <a:t>Increased H-1B Enforcement</a:t>
            </a:r>
          </a:p>
          <a:p>
            <a:pPr lvl="1"/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Fraud </a:t>
            </a: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Detection and National Security (FDNS) is a division of U.S. Citizenship and Immigration Services (USCIS)</a:t>
            </a:r>
          </a:p>
          <a:p>
            <a:pPr lvl="1"/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FDNS investigates compliance with H-1B program</a:t>
            </a:r>
          </a:p>
          <a:p>
            <a:pPr lvl="1"/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FDNS officers visit the workplace unannounced</a:t>
            </a:r>
          </a:p>
          <a:p>
            <a:pPr lvl="2"/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Cooperation is voluntary (at first)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“Fraud” in Visa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 smtClean="0"/>
              <a:t>FDNS officers will want:</a:t>
            </a:r>
          </a:p>
          <a:p>
            <a:pPr lvl="1"/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To talk with supervisors &amp; employees about work conditions</a:t>
            </a:r>
          </a:p>
          <a:p>
            <a:pPr lvl="1"/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 about the employee’s work/pay</a:t>
            </a:r>
          </a:p>
          <a:p>
            <a:pPr lvl="2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Pay stubs</a:t>
            </a:r>
          </a:p>
          <a:p>
            <a:pPr lvl="2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Copy of job descriptions </a:t>
            </a:r>
          </a:p>
          <a:p>
            <a:pPr lvl="2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Copy of visa approval notice</a:t>
            </a:r>
          </a:p>
          <a:p>
            <a:pPr lvl="2"/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Employee’s passport</a:t>
            </a:r>
          </a:p>
          <a:p>
            <a:pPr lvl="2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192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Road Map</a:t>
            </a:r>
            <a:endParaRPr lang="en-US" sz="3600" b="0" dirty="0">
              <a:solidFill>
                <a:srgbClr val="C00000"/>
              </a:solidFill>
            </a:endParaRPr>
          </a:p>
        </p:txBody>
      </p:sp>
      <p:pic>
        <p:nvPicPr>
          <p:cNvPr id="1026" name="Picture 2" descr="Image result for road m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535" y="3657600"/>
            <a:ext cx="4186931" cy="280419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2179190" y="160020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86100" lvl="0" indent="-342900" eaLnBrk="1" hangingPunct="1">
              <a:spcBef>
                <a:spcPct val="200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</a:pPr>
            <a:r>
              <a:rPr lang="en-US" sz="200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FLSA Pitfalls</a:t>
            </a:r>
          </a:p>
          <a:p>
            <a:pPr marL="3086100" lvl="0" indent="-342900" eaLnBrk="1" hangingPunct="1">
              <a:spcBef>
                <a:spcPct val="200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</a:pPr>
            <a:r>
              <a:rPr lang="en-US" sz="200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Immigration Update</a:t>
            </a:r>
          </a:p>
          <a:p>
            <a:pPr marL="3086100" lvl="0" indent="-342900" eaLnBrk="1" hangingPunct="1">
              <a:spcBef>
                <a:spcPct val="20000"/>
              </a:spcBef>
              <a:spcAft>
                <a:spcPts val="1200"/>
              </a:spcAft>
              <a:buClr>
                <a:srgbClr val="C00000"/>
              </a:buClr>
              <a:buSzPct val="100000"/>
              <a:buFont typeface="Arial" panose="020B0604020202020204" pitchFamily="34" charset="0"/>
              <a:buChar char="▼"/>
            </a:pPr>
            <a:r>
              <a:rPr lang="en-US" sz="2000" dirty="0">
                <a:solidFill>
                  <a:srgbClr val="000000">
                    <a:lumMod val="50000"/>
                    <a:lumOff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“Double Trouble” in our future?</a:t>
            </a:r>
          </a:p>
        </p:txBody>
      </p:sp>
    </p:spTree>
    <p:extLst>
      <p:ext uri="{BB962C8B-B14F-4D97-AF65-F5344CB8AC3E}">
        <p14:creationId xmlns:p14="http://schemas.microsoft.com/office/powerpoint/2010/main" val="162357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Supreme Court Allows Parts of Travel Ban to Take Affect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400" b="0" dirty="0">
                <a:solidFill>
                  <a:srgbClr val="000000">
                    <a:tint val="75000"/>
                  </a:srgbClr>
                </a:solidFill>
              </a:rPr>
              <a:t>Foreign nationals from Libya, Iran, Somalia, Sudan, Syria and Yemen will be barred from entering the U.S. for 90 days, unless . . .</a:t>
            </a:r>
          </a:p>
          <a:p>
            <a:pPr lvl="1"/>
            <a:r>
              <a:rPr lang="en-US" sz="2000" b="0" dirty="0"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can show a “bona fide” relationship with a person or entity in the U.S.</a:t>
            </a:r>
          </a:p>
          <a:p>
            <a:pPr lvl="1"/>
            <a:r>
              <a:rPr lang="en-US" sz="2000" b="0" dirty="0"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being enrolled in a college or university or employed by a U.S. employer should be considered a bona fide relationship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Double </a:t>
            </a:r>
            <a:r>
              <a:rPr lang="en-US" sz="3600" b="0" dirty="0" smtClean="0">
                <a:solidFill>
                  <a:srgbClr val="C00000"/>
                </a:solidFill>
              </a:rPr>
              <a:t>Trouble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(The Proposed Merger of EEOC and OFCCP)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514600"/>
            <a:ext cx="3352800" cy="35814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18686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600" b="0" dirty="0" smtClean="0">
                <a:solidFill>
                  <a:srgbClr val="C00000"/>
                </a:solidFill>
              </a:rPr>
              <a:t>Double Trouble</a:t>
            </a:r>
            <a:br>
              <a:rPr lang="en-US" sz="3600" b="0" dirty="0" smtClean="0">
                <a:solidFill>
                  <a:srgbClr val="C00000"/>
                </a:solidFill>
              </a:rPr>
            </a:br>
            <a:r>
              <a:rPr lang="en-US" sz="3600" b="0" dirty="0">
                <a:solidFill>
                  <a:srgbClr val="C00000"/>
                </a:solidFill>
              </a:rPr>
              <a:t/>
            </a:r>
            <a:br>
              <a:rPr lang="en-US" sz="3600" b="0" dirty="0">
                <a:solidFill>
                  <a:srgbClr val="C00000"/>
                </a:solidFill>
              </a:rPr>
            </a:b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00100" y="1600200"/>
            <a:ext cx="7543800" cy="457200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2400" b="0" dirty="0" smtClean="0"/>
              <a:t>The Administration is proposing the merger of EEOC and OFCCP</a:t>
            </a:r>
          </a:p>
          <a:p>
            <a:pPr>
              <a:spcAft>
                <a:spcPts val="1200"/>
              </a:spcAft>
            </a:pPr>
            <a:r>
              <a:rPr lang="en-US" sz="2400" b="0" dirty="0" smtClean="0"/>
              <a:t>The agencies are expected to coordinate the merger by end </a:t>
            </a:r>
            <a:r>
              <a:rPr lang="en-US" sz="2400" b="0" dirty="0"/>
              <a:t>of </a:t>
            </a:r>
            <a:r>
              <a:rPr lang="en-US" sz="2400" b="0" dirty="0" smtClean="0"/>
              <a:t>fiscal year 2018</a:t>
            </a:r>
          </a:p>
          <a:p>
            <a:pPr lvl="2">
              <a:buSzPct val="75000"/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585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Double Trouble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b="0" dirty="0" smtClean="0"/>
              <a:t>The Agencies have different purposes, procedures and remedial measures: </a:t>
            </a:r>
          </a:p>
          <a:p>
            <a:pPr marL="0" indent="0">
              <a:buNone/>
            </a:pPr>
            <a:endParaRPr lang="en-US" sz="2400" b="0" dirty="0" smtClean="0"/>
          </a:p>
          <a:p>
            <a:r>
              <a:rPr lang="en-US" sz="2400" b="0" dirty="0" smtClean="0"/>
              <a:t>EEOC focus is on preventing discrimination (e.g., reliance on individual complaints; enforcement with civil actions; enforce broader array of laws) vs. </a:t>
            </a:r>
          </a:p>
          <a:p>
            <a:endParaRPr lang="en-US" sz="2400" b="0" dirty="0"/>
          </a:p>
          <a:p>
            <a:r>
              <a:rPr lang="en-US" sz="2400" b="0" dirty="0" smtClean="0"/>
              <a:t>OFCCP focus is on Affirmative Action (e.g., does not rely solely on complaints; focus is systemic and process discrimination)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/>
          <a:lstStyle/>
          <a:p>
            <a:r>
              <a:rPr lang="en-US" sz="3600" b="0" dirty="0">
                <a:solidFill>
                  <a:srgbClr val="C00000"/>
                </a:solidFill>
              </a:rPr>
              <a:t>Double Trouble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114800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2400" b="0" dirty="0" smtClean="0"/>
              <a:t>Experts fret over the difficulty of merging the two different ecosystems </a:t>
            </a:r>
          </a:p>
          <a:p>
            <a:pPr>
              <a:spcAft>
                <a:spcPts val="2400"/>
              </a:spcAft>
              <a:tabLst>
                <a:tab pos="6683375" algn="l"/>
              </a:tabLst>
            </a:pPr>
            <a:r>
              <a:rPr lang="en-US" sz="2400" b="0" dirty="0"/>
              <a:t>Most think Congressional approval </a:t>
            </a:r>
            <a:r>
              <a:rPr lang="en-US" sz="2400" b="0" dirty="0" smtClean="0"/>
              <a:t>is required</a:t>
            </a:r>
            <a:endParaRPr lang="en-US" sz="2400" b="0" dirty="0"/>
          </a:p>
          <a:p>
            <a:pPr>
              <a:spcAft>
                <a:spcPts val="2400"/>
              </a:spcAft>
            </a:pPr>
            <a:r>
              <a:rPr lang="en-US" sz="2400" b="0" dirty="0"/>
              <a:t>In a DC that </a:t>
            </a:r>
            <a:r>
              <a:rPr lang="en-US" sz="2400" b="0" dirty="0" smtClean="0"/>
              <a:t>agrees </a:t>
            </a:r>
            <a:r>
              <a:rPr lang="en-US" sz="2400" b="0" dirty="0"/>
              <a:t>on </a:t>
            </a:r>
            <a:r>
              <a:rPr lang="en-US" sz="2400" b="0" dirty="0" smtClean="0"/>
              <a:t>virtually nothing…. Just about everyone opposes</a:t>
            </a:r>
            <a:endParaRPr lang="en-US" sz="2400" b="0" dirty="0"/>
          </a:p>
          <a:p>
            <a:pPr>
              <a:spcAft>
                <a:spcPts val="2400"/>
              </a:spcAft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82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315200" cy="1371600"/>
          </a:xfrm>
        </p:spPr>
        <p:txBody>
          <a:bodyPr/>
          <a:lstStyle/>
          <a:p>
            <a:r>
              <a:rPr lang="en-US" sz="8000" dirty="0" smtClean="0"/>
              <a:t>QUESTIONS?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289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1524000"/>
            <a:ext cx="7239000" cy="4267200"/>
          </a:xfrm>
        </p:spPr>
        <p:txBody>
          <a:bodyPr/>
          <a:lstStyle/>
          <a:p>
            <a:pPr marL="0" indent="-512762">
              <a:spcBef>
                <a:spcPts val="0"/>
              </a:spcBef>
              <a:spcAft>
                <a:spcPts val="3600"/>
              </a:spcAft>
              <a:buClr>
                <a:srgbClr val="B40023"/>
              </a:buClr>
            </a:pPr>
            <a:r>
              <a:rPr lang="en-US" sz="26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Sets Minimum Wage and OT obligations</a:t>
            </a:r>
          </a:p>
          <a:p>
            <a:pPr marL="342900" lvl="1" indent="-342900">
              <a:spcBef>
                <a:spcPts val="0"/>
              </a:spcBef>
              <a:spcAft>
                <a:spcPts val="36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“Default” rule is that </a:t>
            </a:r>
            <a:r>
              <a:rPr lang="en-US" sz="2400" b="0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</a:t>
            </a: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should be hourly/non-exempt </a:t>
            </a:r>
          </a:p>
          <a:p>
            <a:pPr marL="342900" lvl="1" indent="-342900">
              <a:spcBef>
                <a:spcPts val="0"/>
              </a:spcBef>
              <a:spcAft>
                <a:spcPts val="36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Certain types of employees can be exempt from minimum wage and OT</a:t>
            </a:r>
          </a:p>
          <a:p>
            <a:pPr marL="342900" lvl="1" indent="-342900">
              <a:spcBef>
                <a:spcPts val="0"/>
              </a:spcBef>
              <a:spcAft>
                <a:spcPts val="36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Record-keeping requirements</a:t>
            </a:r>
          </a:p>
          <a:p>
            <a:pPr marL="342900" lvl="2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  <a:buFont typeface="Wingdings" panose="05000000000000000000" pitchFamily="2" charset="2"/>
              <a:buChar char="§"/>
            </a:pPr>
            <a:endParaRPr lang="en-US" sz="2400" b="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1406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Labor Standards Act Basics</a:t>
            </a:r>
          </a:p>
        </p:txBody>
      </p:sp>
    </p:spTree>
    <p:extLst>
      <p:ext uri="{BB962C8B-B14F-4D97-AF65-F5344CB8AC3E}">
        <p14:creationId xmlns:p14="http://schemas.microsoft.com/office/powerpoint/2010/main" val="12725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Common FLSA Pitfalls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 smtClean="0"/>
              <a:t>Misclassification of workers as exempt</a:t>
            </a:r>
            <a:br>
              <a:rPr lang="en-US" sz="2400" b="0" dirty="0" smtClean="0"/>
            </a:br>
            <a:endParaRPr lang="en-US" sz="2400" b="0" dirty="0" smtClean="0"/>
          </a:p>
          <a:p>
            <a:r>
              <a:rPr lang="en-US" sz="2400" b="0" dirty="0" smtClean="0"/>
              <a:t>Not paying for all time “worked”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00891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032" y="419100"/>
            <a:ext cx="7772400" cy="1143000"/>
          </a:xfrm>
        </p:spPr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What’s Up With New OT </a:t>
            </a:r>
            <a:r>
              <a:rPr lang="en-US" sz="3600" b="0" dirty="0" err="1" smtClean="0">
                <a:solidFill>
                  <a:srgbClr val="C00000"/>
                </a:solidFill>
              </a:rPr>
              <a:t>Regs</a:t>
            </a:r>
            <a:r>
              <a:rPr lang="en-US" sz="3600" b="0" dirty="0" smtClean="0">
                <a:solidFill>
                  <a:srgbClr val="C00000"/>
                </a:solidFill>
              </a:rPr>
              <a:t>?</a:t>
            </a:r>
            <a:r>
              <a:rPr lang="en-US" u="sng" dirty="0">
                <a:solidFill>
                  <a:srgbClr val="FFFFFF">
                    <a:lumMod val="50000"/>
                  </a:srgbClr>
                </a:solidFill>
              </a:rPr>
              <a:t/>
            </a:r>
            <a:br>
              <a:rPr lang="en-US" u="sng" dirty="0">
                <a:solidFill>
                  <a:srgbClr val="FFFFFF">
                    <a:lumMod val="50000"/>
                  </a:srgbClr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1400"/>
            <a:ext cx="7772400" cy="4114800"/>
          </a:xfrm>
        </p:spPr>
        <p:txBody>
          <a:bodyPr/>
          <a:lstStyle/>
          <a:p>
            <a:r>
              <a:rPr lang="en-US" sz="2400" b="0" dirty="0" smtClean="0"/>
              <a:t>RIP?  So coast is clear, right?</a:t>
            </a:r>
          </a:p>
          <a:p>
            <a:endParaRPr lang="en-US" sz="2400" b="0" dirty="0"/>
          </a:p>
          <a:p>
            <a:r>
              <a:rPr lang="en-US" sz="2400" b="0" dirty="0" smtClean="0"/>
              <a:t>Heightened awareness among workers</a:t>
            </a:r>
          </a:p>
          <a:p>
            <a:pPr lvl="1"/>
            <a:r>
              <a:rPr lang="en-US" sz="2200" b="0" dirty="0" smtClean="0">
                <a:latin typeface="Arial" panose="020B0604020202020204" pitchFamily="34" charset="0"/>
              </a:rPr>
              <a:t>We expect to see increased “Misclassification” Cases</a:t>
            </a:r>
          </a:p>
          <a:p>
            <a:endParaRPr lang="en-US" sz="2400" b="0" dirty="0" smtClean="0"/>
          </a:p>
          <a:p>
            <a:r>
              <a:rPr lang="en-US" sz="2400" b="0" dirty="0" smtClean="0"/>
              <a:t>Potential issue for labor organizers</a:t>
            </a:r>
          </a:p>
        </p:txBody>
      </p:sp>
      <p:pic>
        <p:nvPicPr>
          <p:cNvPr id="1026" name="Picture 2" descr="Image result for fune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066800"/>
            <a:ext cx="3962400" cy="243840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23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00200"/>
            <a:ext cx="8458201" cy="4267200"/>
          </a:xfrm>
        </p:spPr>
        <p:txBody>
          <a:bodyPr/>
          <a:lstStyle/>
          <a:p>
            <a:pPr marL="342900" lvl="2" indent="-342900">
              <a:spcBef>
                <a:spcPts val="0"/>
              </a:spcBef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defense contractors have trouble with exemption concept</a:t>
            </a:r>
          </a:p>
          <a:p>
            <a:pPr marL="342900" lvl="2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Misplaced Focus On:</a:t>
            </a: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titles</a:t>
            </a: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descriptions</a:t>
            </a: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descriptions</a:t>
            </a: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you bill customer vs. how you pay employee</a:t>
            </a: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way “it’s always been done”</a:t>
            </a:r>
            <a:endParaRPr lang="en-US" sz="20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046" lvl="3" indent="-342900">
              <a:spcBef>
                <a:spcPts val="0"/>
              </a:spcBef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000" b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accounting database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1406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Aft>
                <a:spcPts val="2400"/>
              </a:spcAft>
              <a:buClr>
                <a:srgbClr val="B40023"/>
              </a:buClr>
              <a:buSzPct val="100000"/>
            </a:pPr>
            <a:r>
              <a:rPr lang="en-US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Labor Standards Act Basics</a:t>
            </a:r>
          </a:p>
        </p:txBody>
      </p:sp>
    </p:spTree>
    <p:extLst>
      <p:ext uri="{BB962C8B-B14F-4D97-AF65-F5344CB8AC3E}">
        <p14:creationId xmlns:p14="http://schemas.microsoft.com/office/powerpoint/2010/main" val="12655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To Exempt or Non-Exempt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400" b="0" dirty="0">
                <a:solidFill>
                  <a:prstClr val="white">
                    <a:lumMod val="50000"/>
                  </a:prstClr>
                </a:solidFill>
              </a:rPr>
              <a:t>Salary </a:t>
            </a: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</a:rPr>
              <a:t>Threshold</a:t>
            </a:r>
            <a:endParaRPr lang="en-US" sz="2400" b="0" dirty="0">
              <a:solidFill>
                <a:prstClr val="white">
                  <a:lumMod val="50000"/>
                </a:prstClr>
              </a:solidFill>
            </a:endParaRPr>
          </a:p>
          <a:p>
            <a:pPr lvl="1"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0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$455/</a:t>
            </a:r>
            <a:r>
              <a:rPr lang="en-US" sz="2000" b="0" dirty="0" err="1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wk</a:t>
            </a:r>
            <a:r>
              <a:rPr lang="en-US" sz="20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(unless local law requires more)</a:t>
            </a:r>
          </a:p>
          <a:p>
            <a:pPr lvl="1"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0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Paid on salary basis</a:t>
            </a:r>
          </a:p>
          <a:p>
            <a:pPr lvl="2"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18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Deductions come in to play </a:t>
            </a:r>
            <a:r>
              <a:rPr lang="en-US" sz="1800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  <a:p>
            <a:pPr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400" b="0" dirty="0" smtClean="0"/>
              <a:t>Paid on Salary Basis</a:t>
            </a:r>
          </a:p>
          <a:p>
            <a:pPr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400" b="0" dirty="0" smtClean="0"/>
              <a:t>Duties Test</a:t>
            </a:r>
          </a:p>
          <a:p>
            <a:pPr lvl="1" fontAlgn="auto">
              <a:spcAft>
                <a:spcPts val="600"/>
              </a:spcAft>
              <a:buClr>
                <a:srgbClr val="B40023"/>
              </a:buClr>
              <a:buSzTx/>
            </a:pPr>
            <a:r>
              <a:rPr lang="en-US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Each element must be met or default rule applies</a:t>
            </a:r>
          </a:p>
          <a:p>
            <a:pPr lvl="1"/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46" lvl="1" indent="0">
              <a:buNone/>
            </a:pPr>
            <a:endParaRPr lang="en-US" dirty="0" smtClean="0"/>
          </a:p>
          <a:p>
            <a:pPr marL="457146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n-US" sz="3600" b="0" dirty="0" smtClean="0">
                <a:solidFill>
                  <a:srgbClr val="C00000"/>
                </a:solidFill>
              </a:rPr>
              <a:t>To Exempt or Non-exempt</a:t>
            </a:r>
            <a:endParaRPr lang="en-US" sz="3600" b="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24800" cy="4419600"/>
          </a:xfrm>
        </p:spPr>
        <p:txBody>
          <a:bodyPr/>
          <a:lstStyle/>
          <a:p>
            <a:pPr fontAlgn="auto">
              <a:spcAft>
                <a:spcPts val="1200"/>
              </a:spcAft>
              <a:buClr>
                <a:srgbClr val="B40023"/>
              </a:buClr>
            </a:pP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</a:rPr>
              <a:t>Executive</a:t>
            </a:r>
          </a:p>
          <a:p>
            <a:pPr lvl="1" fontAlgn="auto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Salary </a:t>
            </a: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  <a:p>
            <a:pPr lvl="1" fontAlgn="auto">
              <a:spcAft>
                <a:spcPts val="1200"/>
              </a:spcAft>
              <a:buClr>
                <a:srgbClr val="B40023"/>
              </a:buClr>
              <a:buSzPct val="100000"/>
            </a:pP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duty:</a:t>
            </a:r>
          </a:p>
          <a:p>
            <a:pPr lvl="2" fontAlgn="auto">
              <a:spcAft>
                <a:spcPts val="1200"/>
              </a:spcAft>
              <a:buClr>
                <a:srgbClr val="B40023"/>
              </a:buClr>
              <a:buSzTx/>
            </a:pPr>
            <a:r>
              <a:rPr lang="en-US" sz="2000" b="0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</a:t>
            </a:r>
            <a:r>
              <a:rPr lang="en-US" sz="20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business</a:t>
            </a:r>
          </a:p>
          <a:p>
            <a:pPr lvl="2" fontAlgn="auto">
              <a:spcAft>
                <a:spcPts val="1200"/>
              </a:spcAft>
              <a:buClr>
                <a:srgbClr val="B40023"/>
              </a:buClr>
              <a:buSzTx/>
            </a:pPr>
            <a:r>
              <a:rPr lang="en-US" sz="2000" b="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Supervise two or more full time employees (or equivalent)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G-PPT-Template-Standard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MCG-PPT-Template-Standard</Template>
  <TotalTime>1</TotalTime>
  <Words>1327</Words>
  <Application>Microsoft Office PowerPoint</Application>
  <PresentationFormat>On-screen Show (4:3)</PresentationFormat>
  <Paragraphs>198</Paragraphs>
  <Slides>35</Slides>
  <Notes>5</Notes>
  <HiddenSlides>0</HiddenSlides>
  <MMClips>0</MMClips>
  <ScaleCrop>false</ScaleCrop>
  <Company>MCG</Company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Presentation Title Second Line</dc:title>
  <dc:creator/>
  <lastModifiedBy>Liza Nix</lastModifiedBy>
  <revision>1</revision>
  <dcterms:created xsi:type="dcterms:W3CDTF">2017-07-05T14:34:02.5974761Z</dcterms:created>
  <dcterms:modified xsi:type="dcterms:W3CDTF">2017-07-05T14:34:02.5974761Z</dcterms:modified>
  <version>0</version>
</coreProperties>
</file>