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01A"/>
    <a:srgbClr val="A7001F"/>
    <a:srgbClr val="696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17AE5-3FBB-4834-B3F2-96421BF3CFDB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7E5F1-EC51-4AAF-A36D-EF54B255C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Heaton –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Mike Heaton (Federal Systems and Services, LLC) offers 40 years of experience in the areas of Business Development, Capture Management, Proposal Support and Contract Execution/Administrative Support through independent consulting services to firms wanting to work for the Federal Government.  This consulting business follows Mike selling an engineering firm previously recognized as the #1 U.S. Small Business Prime Contractor of the Year.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Leslie Leaver – Leslie is the owner and CEO of Strategic Business Solutions.  SBS is a full-scope proposal center that helps clients and drafts all proposal volumes, including technical writing, costing, and responding to ENs during discussions.  SBS also does quality systems implementations and grant writing.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E9B38-2A1F-46B4-A929-47736B0532E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315200" cy="1371600"/>
          </a:xfrm>
        </p:spPr>
        <p:txBody>
          <a:bodyPr anchor="ctr"/>
          <a:lstStyle>
            <a:lvl1pPr algn="ctr">
              <a:lnSpc>
                <a:spcPct val="80000"/>
              </a:lnSpc>
              <a:defRPr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B39728-09AC-4D51-8E0A-4B3C2D7D6E5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190" y="5181600"/>
            <a:ext cx="2273620" cy="798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9D238-B8C7-4705-ABF5-B9352C5E5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7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A741E-D7EE-45CC-A349-51D75E5A1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5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  <a:defRPr lang="en-US" sz="18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>
              <a:buClr>
                <a:schemeClr val="tx1">
                  <a:lumMod val="50000"/>
                  <a:lumOff val="50000"/>
                </a:schemeClr>
              </a:buClr>
              <a:buSzPct val="75000"/>
              <a:buFont typeface="Arial" panose="020B0604020202020204" pitchFamily="34" charset="0"/>
              <a:buChar char="▼"/>
              <a:defRPr lang="en-US" sz="16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2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▼"/>
              <a:defRPr lang="en-US" sz="12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9521-077F-40A1-B27B-ED7B883B16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6486A-A46B-4559-BAE4-DF3EDA6F34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7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3A453-1107-49C7-902D-66F1C6AB39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6A9B3-7F9B-46E2-A41A-E288EBF38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7E28-8B43-4CD6-BC51-7061F3C33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B5BF4-48FA-48E0-9A77-2729575D32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0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734D-5998-4EBE-B05E-33535D3613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9ACEA-5D75-432A-A1E5-112AFF607C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B29860-1F70-44B7-8AC8-0EFB3A199F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rgbClr val="A7001F"/>
        </a:buClr>
        <a:buSzPct val="100000"/>
        <a:buFont typeface="Arial" panose="020B0604020202020204" pitchFamily="34" charset="0"/>
        <a:buChar char="▼"/>
        <a:defRPr sz="1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6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2057400"/>
            <a:ext cx="8305800" cy="1371600"/>
          </a:xfrm>
        </p:spPr>
        <p:txBody>
          <a:bodyPr/>
          <a:lstStyle/>
          <a:p>
            <a:r>
              <a:rPr lang="en-US" sz="3600" dirty="0" smtClean="0"/>
              <a:t>Business Systems: Compliance Requirements for Large and Small Businesses</a:t>
            </a:r>
            <a:endParaRPr lang="en-US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76500" y="3886200"/>
            <a:ext cx="41910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May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3200" dirty="0" smtClean="0"/>
              <a:t>Timesheet Floor Check -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All employees must enter time daily</a:t>
            </a:r>
            <a:br>
              <a:rPr lang="en-US" sz="2000" b="0" dirty="0" smtClean="0"/>
            </a:br>
            <a:endParaRPr lang="en-US" sz="2000" b="0" dirty="0" smtClean="0"/>
          </a:p>
          <a:p>
            <a:r>
              <a:rPr lang="en-US" sz="2000" b="0" dirty="0" smtClean="0"/>
              <a:t>Timesheet approval should be in accordance with the timekeeping policy</a:t>
            </a:r>
            <a:br>
              <a:rPr lang="en-US" sz="2000" b="0" dirty="0" smtClean="0"/>
            </a:br>
            <a:endParaRPr lang="en-US" sz="2000" b="0" dirty="0" smtClean="0"/>
          </a:p>
          <a:p>
            <a:r>
              <a:rPr lang="en-US" sz="2000" b="0" dirty="0" smtClean="0"/>
              <a:t>Employees should have Work Authorization Form</a:t>
            </a:r>
            <a:br>
              <a:rPr lang="en-US" sz="2000" b="0" dirty="0" smtClean="0"/>
            </a:br>
            <a:endParaRPr lang="en-US" sz="2000" b="0" dirty="0" smtClean="0"/>
          </a:p>
          <a:p>
            <a:r>
              <a:rPr lang="en-US" sz="2000" b="0" dirty="0" smtClean="0"/>
              <a:t>A copy of the timekeeping policy should be readily accessible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95904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3200" dirty="0" smtClean="0"/>
              <a:t>Timesheet Floor Check - Procedures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 smtClean="0"/>
              <a:t>A random employee from a provided roster will be selected for testing</a:t>
            </a:r>
          </a:p>
          <a:p>
            <a:r>
              <a:rPr lang="en-US" sz="1600" dirty="0" smtClean="0"/>
              <a:t>Sample questions that may be asked: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Have you been trained on the company’s timekeeping policy and system?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Were you provided with the nature and scope of the work to be performed?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Did you receive written instructions on labor charging and time allocation across different contracts and tasks?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do if the electronic timekeeping system is unavailable?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do if you are unable to come into work?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Do you know how to correct a timesheet?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1025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Timesheet Floor Check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DCAA has procedures for more in-depth analysis and testing.</a:t>
            </a:r>
          </a:p>
          <a:p>
            <a:r>
              <a:rPr lang="en-US" sz="1600" dirty="0" smtClean="0"/>
              <a:t>Additional procedures that may be performed depending on risk assessment: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resume/qualifications of the selected employee and verify they are charging to the appropriate level charge codes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Analyze labor cost trends to analyze potential risks or discrepancies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profit margins on Time &amp; Material contracts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Scan adjusting journal entries looking for transfers of labor costs</a:t>
            </a:r>
          </a:p>
          <a:p>
            <a:pPr marL="201168" lvl="1" indent="0">
              <a:buNone/>
            </a:pPr>
            <a:endParaRPr lang="en-US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None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Floor Checks may be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totally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 random. DCAA does not have to notify you they are coming.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4458952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3200" dirty="0" smtClean="0"/>
              <a:t>Financial Viability Audit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Performed by both DCAA and DCMA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To determine if a contractor is financially capable of performing on Government contracts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Emphasis on evaluating contractor’s current financial condition and trends, cash flow, and ability obtain funds outside the normal course of operations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May be performed pre-award, post award, or during contract performance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Typically look at last three years of financial data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04208337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Financial Viability Audit - Ratios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Key ratios used during audit: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Ratio – Measures a company’s ability to pay it’s short-term liabilities with short-term assets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Quick Ratio – Measures a company’s ability to pay it’s short-term liabilities using cash or assets easily convertible to cash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Return on Investment (ROI) - </a:t>
            </a:r>
            <a:r>
              <a:rPr lang="en-US" sz="1500" b="0" dirty="0">
                <a:latin typeface="Arial" panose="020B0604020202020204" pitchFamily="34" charset="0"/>
                <a:cs typeface="Arial" panose="020B0604020202020204" pitchFamily="34" charset="0"/>
              </a:rPr>
              <a:t>This ratio is a measure of economic performance and is used as an indicator of management’s effectiveness, a measure of a company's ability to earn a satisfactory return on investment, and a method of projecting </a:t>
            </a:r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earnings</a:t>
            </a:r>
            <a:endParaRPr lang="en-US" sz="15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Debt to Equity – Analyzes the amount of claims of creditors against the claims of owners</a:t>
            </a:r>
            <a:endParaRPr lang="en-US" sz="15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Capital Turnover - </a:t>
            </a:r>
            <a:r>
              <a:rPr lang="en-US" sz="1500" b="0" dirty="0">
                <a:latin typeface="Arial" panose="020B0604020202020204" pitchFamily="34" charset="0"/>
                <a:cs typeface="Arial" panose="020B0604020202020204" pitchFamily="34" charset="0"/>
              </a:rPr>
              <a:t>measures the net liquid assets of the company relative to its total </a:t>
            </a:r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capitalization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Cash Flow to Debt – Indicates the availability of funds for debt servicing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Cash Flow to Sales – Shows the percentage of sales dollars realized as cash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Debt Coverage – Estimates how long it will take to retire all current debt based on current operating cash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26565"/>
      </p:ext>
    </p:extLst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3200" dirty="0" smtClean="0"/>
              <a:t>Financial Viability Audit -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b="0" dirty="0" smtClean="0"/>
              <a:t>Trends (Profit/loss; Cash follow from operations, investing, financing; Sales; Working Capital; Long-term liabilities; Net worth)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Review of internal financial controls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Timely payments of payroll tax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Parent company financials and management of subsidiaries 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Prior bankruptcies, defaults, liens, covenant violations, etc.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Related party transactions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16516"/>
      </p:ext>
    </p:extLst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Incurred Cost Submission Audit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Determines if cost charged in the Incurred Cost Submission are allowable, allocable, and reasonable.</a:t>
            </a:r>
            <a:br>
              <a:rPr lang="en-US" sz="2000" b="0" dirty="0" smtClean="0"/>
            </a:br>
            <a:endParaRPr lang="en-US" sz="2000" b="0" dirty="0" smtClean="0"/>
          </a:p>
          <a:p>
            <a:r>
              <a:rPr lang="en-US" sz="2000" b="0" dirty="0" smtClean="0"/>
              <a:t>Timing - ???</a:t>
            </a:r>
            <a:br>
              <a:rPr lang="en-US" sz="2000" b="0" dirty="0" smtClean="0"/>
            </a:br>
            <a:endParaRPr lang="en-US" sz="2000" b="0" dirty="0" smtClean="0"/>
          </a:p>
          <a:p>
            <a:r>
              <a:rPr lang="en-US" sz="2000" b="0" dirty="0" smtClean="0"/>
              <a:t>Getting notification that your Incurred Cost Proposal was deemed adequate is not the same thing as the audit.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04005"/>
      </p:ext>
    </p:extLst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Incurred Cost Submission Audit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Analytical Procedures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base and pool totals to prior years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base and pool totals to budget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accounts within pools to prior years and budget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Perform trend analysis on labor accounts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Analyze any large variances or new accounts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executive comp compared to prior years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profit margins on T&amp;M contracts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66753028"/>
      </p:ext>
    </p:extLst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3200" dirty="0" smtClean="0"/>
              <a:t>Incurred Cost Audit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Controls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Subcontract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management process</a:t>
            </a:r>
          </a:p>
          <a:p>
            <a:pPr lvl="1">
              <a:buSzPct val="100000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Related party transactions</a:t>
            </a:r>
          </a:p>
          <a:p>
            <a:pPr lvl="1">
              <a:buSzPct val="100000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Adherence to budget</a:t>
            </a:r>
          </a:p>
          <a:p>
            <a:pPr lvl="1">
              <a:buSzPct val="100000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Executive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compensation</a:t>
            </a:r>
          </a:p>
          <a:p>
            <a:pPr lvl="1">
              <a:buSzPct val="100000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for preparing and submitting the ICE</a:t>
            </a:r>
          </a:p>
          <a:p>
            <a:pPr lvl="1">
              <a:buSzPct val="100000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Payment processing</a:t>
            </a:r>
          </a:p>
          <a:p>
            <a:pPr lvl="1">
              <a:buSzPct val="100000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954072"/>
      </p:ext>
    </p:extLst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3200" dirty="0" smtClean="0"/>
              <a:t>Incurred Cost Audit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600" dirty="0" smtClean="0"/>
              <a:t>Procedures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Reconciliation of ICE schedules to books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Labor Testing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Test payroll taxes to evidence of payment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AJE’s for labor accounts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subcontract and company billed hours on T&amp;M contracts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Trace executive comp costs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Trace Subcontract invoices to claimed costs (Additional testing performed if subs are performing greater than 70% of the work)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Search general ledger for evidence of credits such as discounts, rent income, rebates, refunds, etc.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Transactional testing on indirect accounts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for unallowable costs claimed in allocation pools (bonuses, meals, vehicles, allowances, etc.)</a:t>
            </a:r>
          </a:p>
          <a:p>
            <a:pPr lvl="1"/>
            <a:r>
              <a:rPr lang="en-US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Equity and consistency in allocation bases</a:t>
            </a:r>
          </a:p>
          <a:p>
            <a:pPr marL="201168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97334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200" dirty="0" smtClean="0"/>
              <a:t>Introductions and Housekeeping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Maynard Cooper &amp; Gale 2017 Webinar </a:t>
            </a:r>
            <a:r>
              <a:rPr lang="en-US" dirty="0" smtClean="0"/>
              <a:t>Series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Month’s Subject: Business Systems: Compliance Requirements for Large </a:t>
            </a:r>
            <a:r>
              <a:rPr lang="en-US" dirty="0" smtClean="0"/>
              <a:t>and Small Businesses</a:t>
            </a:r>
          </a:p>
          <a:p>
            <a:endParaRPr lang="en-US" dirty="0"/>
          </a:p>
          <a:p>
            <a:r>
              <a:rPr lang="en-US" dirty="0"/>
              <a:t>Guest speaker this week - - Brandon Smith from Anglin Reichmann</a:t>
            </a:r>
          </a:p>
          <a:p>
            <a:endParaRPr lang="en-US" dirty="0" smtClean="0"/>
          </a:p>
          <a:p>
            <a:r>
              <a:rPr lang="en-US" dirty="0" smtClean="0"/>
              <a:t>Webinar </a:t>
            </a:r>
            <a:r>
              <a:rPr lang="en-US" dirty="0"/>
              <a:t>is hosted by ReadyTalk.  You can ask questions by typing into the box in the bottom corner of the screen.  We will answer in real-time or shortly after the </a:t>
            </a:r>
            <a:r>
              <a:rPr lang="en-US" dirty="0" smtClean="0"/>
              <a:t>webinar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will send </a:t>
            </a:r>
            <a:r>
              <a:rPr lang="en-US" dirty="0" smtClean="0"/>
              <a:t>slides out this </a:t>
            </a:r>
            <a:r>
              <a:rPr lang="en-US" dirty="0"/>
              <a:t>week to all registered </a:t>
            </a:r>
            <a:r>
              <a:rPr lang="en-US" dirty="0" smtClean="0"/>
              <a:t>attendees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29449998"/>
      </p:ext>
    </p:extLst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315200" cy="1371600"/>
          </a:xfrm>
        </p:spPr>
        <p:txBody>
          <a:bodyPr/>
          <a:lstStyle/>
          <a:p>
            <a:r>
              <a:rPr lang="en-US" sz="8000" dirty="0" smtClean="0"/>
              <a:t>QUESTIONS?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28933102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200" dirty="0" smtClean="0"/>
              <a:t>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DCAA and DCMA have hundreds of audits between them.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Responsibility is divided up between the two agencies although there is overlap.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The government (usually a Contracting Officer) must request the audit from DCAA/DCMA. A contractor cannot request an audit.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DCAA/DCMA has outsourced some of their audits to independent accounting firms in an effort to reduce backlog and become more efficient.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Some agencies will accept reports from independent accounting firms as an alternative to a DCAA audit.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47822999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7029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/>
              <a:t>Pre-Award Audit – Compliant System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43754" y="1295400"/>
            <a:ext cx="6856492" cy="445346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endParaRPr lang="en-US" sz="1600" b="0" dirty="0"/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In accordance with GAAP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Proper segregation of Direct and Indirect Cost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Accumulation of Direct Costs by Contract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Logical/Consistent method to allocate Indirect Costs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Accumulation of costs under general ledger control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Timekeeping systems identifies labor by intermediate or final cost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Direct and indirect labor to appropriate cost objective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Routine posting of books 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Exclusion of Unallowable Costs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Identification of cost as required by contract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Segregation of preproduction costs from production cost (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mfg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Limitation of Cost or Limitation of Payments information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Progress Payments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Adequate, reliable data to use for pricing follow-on acquisitions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Ability to collect cost for Cost-Type Contracts</a:t>
            </a:r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3152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Pre-Award Audit - Policies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43754" y="1447800"/>
            <a:ext cx="6856492" cy="445346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1600" b="0" dirty="0"/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Accounting System Overview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Allocation of Cost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Direct, Indirect and Unallowable Cost Treatment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Description of Indirect Rate Structure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Labor Recording and Timekeeping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Subcontracting Procedures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Accounts Receivable/Billing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Account Payable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General Ledger – Chart of Accounts Structure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Compensation</a:t>
            </a:r>
          </a:p>
          <a:p>
            <a:pPr marL="566928" lvl="3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37635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467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/>
              <a:t>Pre-Award Accounting System Survey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453467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endParaRPr lang="en-US" sz="1500" b="0" dirty="0"/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DCAA performed audit – usually as a result of a contract proposal/win</a:t>
            </a:r>
          </a:p>
          <a:p>
            <a:pPr lvl="2"/>
            <a:r>
              <a:rPr lang="en-US" sz="2300" b="0" dirty="0">
                <a:latin typeface="Arial" panose="020B0604020202020204" pitchFamily="34" charset="0"/>
                <a:cs typeface="Arial" panose="020B0604020202020204" pitchFamily="34" charset="0"/>
              </a:rPr>
              <a:t>Test your assertions in the accounting system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Ask you to show them the Job Cost Ledger in the accounting system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Ask you to drill down to cost within a particular contract/task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Ask you to show a payroll check for cost in the job ledger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Trace that cost to contract billing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Trace the payroll check hours to the timesheet for that payroll cycle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Ask you to show them a live timesheet and explain how time is entered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Possibly select a random employee and ask you to produce</a:t>
            </a:r>
          </a:p>
          <a:p>
            <a:pPr lvl="4"/>
            <a:r>
              <a:rPr lang="en-US" sz="1700" b="0" dirty="0">
                <a:latin typeface="Arial" panose="020B0604020202020204" pitchFamily="34" charset="0"/>
                <a:cs typeface="Arial" panose="020B0604020202020204" pitchFamily="34" charset="0"/>
              </a:rPr>
              <a:t>Timesheet for a specific period</a:t>
            </a:r>
          </a:p>
          <a:p>
            <a:pPr lvl="4"/>
            <a:r>
              <a:rPr lang="en-US" sz="1700" b="0" dirty="0">
                <a:latin typeface="Arial" panose="020B0604020202020204" pitchFamily="34" charset="0"/>
                <a:cs typeface="Arial" panose="020B0604020202020204" pitchFamily="34" charset="0"/>
              </a:rPr>
              <a:t>Paycheck associated to the timesheet</a:t>
            </a:r>
          </a:p>
          <a:p>
            <a:pPr lvl="4"/>
            <a:r>
              <a:rPr lang="en-US" sz="1700" b="0" dirty="0">
                <a:latin typeface="Arial" panose="020B0604020202020204" pitchFamily="34" charset="0"/>
                <a:cs typeface="Arial" panose="020B0604020202020204" pitchFamily="34" charset="0"/>
              </a:rPr>
              <a:t>Contract Billing associated to a timesheet line item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Ask you about treatment of Subcontractors</a:t>
            </a:r>
          </a:p>
          <a:p>
            <a:pPr lvl="3"/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Compare the current indirect rates to the proposal rates </a:t>
            </a:r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2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Traps to Avoid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b="0" dirty="0" smtClean="0"/>
              <a:t>An agency can reasonably require pre-award audits and even approved accounting systems for cost-type contracts prior to proposal submission.</a:t>
            </a:r>
          </a:p>
          <a:p>
            <a:pPr lvl="1"/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Leader Communications, Inc.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B-413104.9</a:t>
            </a:r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A-TEK, Inc.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B-299557</a:t>
            </a:r>
          </a:p>
          <a:p>
            <a:r>
              <a:rPr lang="en-US" b="0" dirty="0" smtClean="0"/>
              <a:t>An agency can also require third party verification of an accounting system</a:t>
            </a:r>
          </a:p>
          <a:p>
            <a:pPr lvl="1"/>
            <a:r>
              <a:rPr lang="en-US" sz="1800" b="0" i="1" dirty="0">
                <a:latin typeface="Arial" panose="020B0604020202020204" pitchFamily="34" charset="0"/>
                <a:cs typeface="Arial" panose="020B0604020202020204" pitchFamily="34" charset="0"/>
              </a:rPr>
              <a:t>AttainX, Inc</a:t>
            </a:r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B-413104</a:t>
            </a:r>
            <a:endParaRPr lang="en-US" sz="1800" b="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smtClean="0"/>
              <a:t>The PCO has the right to require a pre-award audit to determine responsibility.  </a:t>
            </a:r>
          </a:p>
          <a:p>
            <a:pPr lvl="1"/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Southwestern Bell Telephone Co.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B-292476; FAR 9.104-1(e)</a:t>
            </a:r>
          </a:p>
          <a:p>
            <a:r>
              <a:rPr lang="en-US" b="0" i="1" u="sng" dirty="0" smtClean="0"/>
              <a:t>BUT</a:t>
            </a:r>
            <a:r>
              <a:rPr lang="en-US" b="0" dirty="0" smtClean="0"/>
              <a:t>, a negative determination of responsibility must be reasonably supported.</a:t>
            </a:r>
          </a:p>
          <a:p>
            <a:pPr lvl="1"/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McKissack+Delcan</a:t>
            </a:r>
            <a:r>
              <a:rPr lang="en-US" sz="1800" b="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JV II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B-401973.2 (agency failed to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explained why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 JV’s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dual overhead rate structure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would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lead to an inconsistency in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accounting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under CAS 401 or loss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of financial control over 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costs)’ </a:t>
            </a:r>
            <a:r>
              <a:rPr lang="en-US" sz="18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PMO Partnership Joint Venture</a:t>
            </a:r>
            <a:r>
              <a:rPr lang="en-US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B-401973.3</a:t>
            </a:r>
            <a:endParaRPr lang="en-US" sz="1800" b="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3527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/>
              <a:t>Pre-Award Accounting System Survey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43754" y="1828801"/>
            <a:ext cx="6856492" cy="445346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1500" dirty="0"/>
          </a:p>
          <a:p>
            <a:pPr lvl="1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Happens when it’s over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You should have an exit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b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They may return within the year for a Post-Award Accounting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b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You will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 get a “letter of approval” from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DCAA</a:t>
            </a:r>
            <a:b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DCAA issues a report to the ACO</a:t>
            </a:r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79723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404891" y="762000"/>
            <a:ext cx="565785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Post Award Audit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143754" y="1600200"/>
            <a:ext cx="6856492" cy="445346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 smtClean="0"/>
              <a:t>The Post Award Audit tests the same assertions as the Pre-Award Audit but there is more transactional testing.</a:t>
            </a:r>
          </a:p>
          <a:p>
            <a:pPr marL="0" indent="0" eaLnBrk="1" hangingPunct="1">
              <a:buNone/>
            </a:pPr>
            <a:endParaRPr lang="en-US" b="0" dirty="0" smtClean="0"/>
          </a:p>
          <a:p>
            <a:r>
              <a:rPr lang="en-US" b="0" dirty="0" smtClean="0"/>
              <a:t>DCAA will perform the audit. If the last Post Award Audit report is more than 12 months old, a full audit will be performed. If there is a more recent report an abbreviated audit program will be used.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In a Pre-Award Audit, the contractor must demonstrate that the infrastructure is in place to be compliant, in Post Award, those assertions are actually tested.</a:t>
            </a:r>
            <a:br>
              <a:rPr lang="en-US" b="0" dirty="0" smtClean="0"/>
            </a:br>
            <a:endParaRPr lang="en-US" b="0" dirty="0" smtClean="0"/>
          </a:p>
          <a:p>
            <a:r>
              <a:rPr lang="en-US" b="0" dirty="0" smtClean="0"/>
              <a:t>Transactions will be traced to the source document to test both direct and indirect costs.</a:t>
            </a:r>
            <a:endParaRPr lang="en-US" b="0" dirty="0"/>
          </a:p>
          <a:p>
            <a:pPr marL="0" indent="0">
              <a:buNone/>
            </a:pPr>
            <a:endParaRPr lang="en-US" sz="2000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59865"/>
      </p:ext>
    </p:extLst>
  </p:cSld>
  <p:clrMapOvr>
    <a:masterClrMapping/>
  </p:clrMapOvr>
</p:sld>
</file>

<file path=ppt/theme/theme1.xml><?xml version="1.0" encoding="utf-8"?>
<a:theme xmlns:a="http://schemas.openxmlformats.org/drawingml/2006/main" name="MCG-PPT-Template-Standard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MCG-PPT-Template-Standard</Template>
  <TotalTime>1</TotalTime>
  <Words>1043</Words>
  <Application>Microsoft Office PowerPoint</Application>
  <PresentationFormat>On-screen Show (4:3)</PresentationFormat>
  <Paragraphs>178</Paragraphs>
  <Slides>20</Slides>
  <Notes>1</Notes>
  <HiddenSlides>0</HiddenSlides>
  <MMClips>0</MMClips>
  <ScaleCrop>false</ScaleCrop>
  <Company>MCG</Company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Presentation Title Second Line</dc:title>
  <dc:creator/>
  <lastModifiedBy>Liza Nix</lastModifiedBy>
  <revision>1</revision>
  <dcterms:created xsi:type="dcterms:W3CDTF">2017-05-22T20:39:03.7921549Z</dcterms:created>
  <dcterms:modified xsi:type="dcterms:W3CDTF">2017-05-22T20:39:03.7921549Z</dcterms:modified>
  <version>0</version>
</coreProperties>
</file>