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sldIdLst>
    <p:sldId id="257" r:id="rId2"/>
    <p:sldId id="268" r:id="rId3"/>
    <p:sldId id="269" r:id="rId4"/>
    <p:sldId id="256" r:id="rId5"/>
    <p:sldId id="271" r:id="rId6"/>
    <p:sldId id="270" r:id="rId7"/>
    <p:sldId id="272" r:id="rId8"/>
    <p:sldId id="265" r:id="rId9"/>
    <p:sldId id="266" r:id="rId10"/>
    <p:sldId id="273" r:id="rId11"/>
    <p:sldId id="262" r:id="rId12"/>
    <p:sldId id="274" r:id="rId13"/>
    <p:sldId id="263" r:id="rId14"/>
    <p:sldId id="264" r:id="rId15"/>
    <p:sldId id="267" r:id="rId16"/>
    <p:sldId id="275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001A"/>
    <a:srgbClr val="A7001F"/>
    <a:srgbClr val="696E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/>
    <p:restoredTop sz="96494" autoAdjust="0"/>
  </p:normalViewPr>
  <p:slideViewPr>
    <p:cSldViewPr>
      <p:cViewPr>
        <p:scale>
          <a:sx n="120" d="100"/>
          <a:sy n="120" d="100"/>
        </p:scale>
        <p:origin x="-1374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43F47F-7C8D-47C8-AD83-DB685BE74B19}" type="datetimeFigureOut">
              <a:rPr lang="en-US" smtClean="0"/>
              <a:t>3/29/2017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BE9B38-2A1F-46B4-A929-47736B0532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248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Mike Heaton –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Mike Heaton (Federal Systems and Services, LLC) offers 40 years of experience in the areas of Business Development, Capture Management, Proposal Support and Contract Execution/Administrative Support through independent consulting services to firms wanting to work for the Federal Government.  This consulting business follows Mike selling an engineering firm previously recognized as the #1 U.S. Small Business Prime Contractor of the Year.</a:t>
            </a:r>
          </a:p>
          <a:p>
            <a:endParaRPr lang="en-US" baseline="0" dirty="0" smtClean="0"/>
          </a:p>
          <a:p>
            <a:r>
              <a:rPr lang="en-US" baseline="0" dirty="0" smtClean="0"/>
              <a:t>Leslie Leaver – Leslie is the owner and CEO of Strategic Business Solutions.  SBS is a full-scope proposal center that helps clients and drafts all proposal volumes, including technical writing, costing, and responding to ENs during discussions.  SBS also does quality systems implementations and grant writing.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E9B38-2A1F-46B4-A929-47736B0532E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3121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E9B38-2A1F-46B4-A929-47736B0532E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051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2057400"/>
            <a:ext cx="7315200" cy="1371600"/>
          </a:xfrm>
        </p:spPr>
        <p:txBody>
          <a:bodyPr anchor="ctr"/>
          <a:lstStyle>
            <a:lvl1pPr algn="ctr">
              <a:lnSpc>
                <a:spcPct val="80000"/>
              </a:lnSpc>
              <a:defRPr sz="32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DB39728-09AC-4D51-8E0A-4B3C2D7D6E5A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5190" y="5181600"/>
            <a:ext cx="2273620" cy="7985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79D238-B8C7-4705-ABF5-B9352C5E516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478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33400"/>
            <a:ext cx="1943100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5676900" cy="55626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AA741E-D7EE-45CC-A349-51D75E5A1AD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754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2800" b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30188" indent="-230188">
              <a:buClr>
                <a:srgbClr val="C00000"/>
              </a:buClr>
              <a:buSzPct val="100000"/>
              <a:buFont typeface="Arial" panose="020B0604020202020204" pitchFamily="34" charset="0"/>
              <a:buChar char="▼"/>
              <a:defRPr lang="en-US" sz="1800" b="1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>
              <a:buClr>
                <a:schemeClr val="tx1">
                  <a:lumMod val="50000"/>
                  <a:lumOff val="50000"/>
                </a:schemeClr>
              </a:buClr>
              <a:buSzPct val="75000"/>
              <a:buFont typeface="Arial" panose="020B0604020202020204" pitchFamily="34" charset="0"/>
              <a:buChar char="▼"/>
              <a:defRPr lang="en-US" sz="1600" b="1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>
              <a:buClr>
                <a:schemeClr val="tx1">
                  <a:lumMod val="50000"/>
                  <a:lumOff val="50000"/>
                </a:schemeClr>
              </a:buClr>
              <a:buSzPct val="65000"/>
              <a:buFont typeface="Arial" panose="020B0604020202020204" pitchFamily="34" charset="0"/>
              <a:buChar char="▼"/>
              <a:defRPr lang="en-US" sz="1400" b="1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>
              <a:buClr>
                <a:schemeClr val="tx1">
                  <a:lumMod val="50000"/>
                  <a:lumOff val="50000"/>
                </a:schemeClr>
              </a:buClr>
              <a:buSzPct val="65000"/>
              <a:buFont typeface="Arial" panose="020B0604020202020204" pitchFamily="34" charset="0"/>
              <a:buChar char="▼"/>
              <a:defRPr lang="en-US" sz="1200" b="1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>
              <a:buClr>
                <a:schemeClr val="tx1">
                  <a:lumMod val="50000"/>
                  <a:lumOff val="50000"/>
                </a:schemeClr>
              </a:buClr>
              <a:buFont typeface="Arial" panose="020B0604020202020204" pitchFamily="34" charset="0"/>
              <a:buChar char="▼"/>
              <a:defRPr lang="en-US" sz="1200" b="1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5C9521-077F-40A1-B27B-ED7B883B160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469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6486A-A46B-4559-BAE4-DF3EDA6F348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273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53A453-1107-49C7-902D-66F1C6AB39E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06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56A9B3-7F9B-46E2-A41A-E288EBF38C8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795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837E28-8B43-4CD6-BC51-7061F3C3332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553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6B5BF4-48FA-48E0-9A77-2729575D32F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608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0C734D-5998-4EBE-B05E-33535D3613D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283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39ACEA-5D75-432A-A1E5-112AFF607C3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408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334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9B29860-1F70-44B7-8AC8-0EFB3A199FD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pitchFamily="18" charset="0"/>
        </a:defRPr>
      </a:lvl9pPr>
    </p:titleStyle>
    <p:bodyStyle>
      <a:lvl1pPr marL="230188" indent="-230188" algn="l" rtl="0" eaLnBrk="1" fontAlgn="base" hangingPunct="1">
        <a:spcBef>
          <a:spcPct val="20000"/>
        </a:spcBef>
        <a:spcAft>
          <a:spcPct val="0"/>
        </a:spcAft>
        <a:buClr>
          <a:srgbClr val="A7001F"/>
        </a:buClr>
        <a:buSzPct val="100000"/>
        <a:buFont typeface="Arial" panose="020B0604020202020204" pitchFamily="34" charset="0"/>
        <a:buChar char="▼"/>
        <a:defRPr sz="1800" b="1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85000"/>
        <a:buFont typeface="Arial" panose="020B0604020202020204" pitchFamily="34" charset="0"/>
        <a:buChar char="▼"/>
        <a:defRPr sz="1600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85000"/>
        <a:buFont typeface="Arial" panose="020B0604020202020204" pitchFamily="34" charset="0"/>
        <a:buChar char="▼"/>
        <a:defRPr sz="1400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85000"/>
        <a:buFont typeface="Arial" panose="020B0604020202020204" pitchFamily="34" charset="0"/>
        <a:buChar char="▼"/>
        <a:defRPr sz="1400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85000"/>
        <a:buFont typeface="Arial" panose="020B0604020202020204" pitchFamily="34" charset="0"/>
        <a:buChar char="▼"/>
        <a:defRPr sz="1200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838200"/>
            <a:ext cx="7543800" cy="2209800"/>
          </a:xfrm>
        </p:spPr>
        <p:txBody>
          <a:bodyPr/>
          <a:lstStyle/>
          <a:p>
            <a:r>
              <a:rPr lang="en-US" dirty="0" smtClean="0"/>
              <a:t>Proposal </a:t>
            </a:r>
            <a:r>
              <a:rPr lang="en-US" dirty="0"/>
              <a:t>Instructions and Contract Management: Pitch Your Government Customers While Turning Square </a:t>
            </a:r>
            <a:r>
              <a:rPr lang="en-US" dirty="0" smtClean="0"/>
              <a:t>Corners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066800" y="2971800"/>
            <a:ext cx="7239000" cy="21336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Jon D. Levin</a:t>
            </a:r>
          </a:p>
          <a:p>
            <a:pPr marL="0" indent="0" algn="ctr">
              <a:buNone/>
            </a:pPr>
            <a:r>
              <a:rPr lang="en-US" sz="1400" dirty="0"/>
              <a:t>Maynard Cooper &amp; Gale</a:t>
            </a:r>
          </a:p>
          <a:p>
            <a:pPr marL="0" indent="0" algn="ctr">
              <a:spcBef>
                <a:spcPts val="1032"/>
              </a:spcBef>
              <a:buNone/>
            </a:pPr>
            <a:r>
              <a:rPr lang="en-US" dirty="0" smtClean="0"/>
              <a:t>Michael </a:t>
            </a:r>
            <a:r>
              <a:rPr lang="en-US" dirty="0"/>
              <a:t>W. </a:t>
            </a:r>
            <a:r>
              <a:rPr lang="en-US" dirty="0" smtClean="0"/>
              <a:t>Heaton</a:t>
            </a:r>
          </a:p>
          <a:p>
            <a:pPr marL="0" indent="0" algn="ctr">
              <a:buNone/>
            </a:pPr>
            <a:r>
              <a:rPr lang="en-US" sz="1400" dirty="0"/>
              <a:t>Feder8Solutions </a:t>
            </a:r>
          </a:p>
          <a:p>
            <a:pPr marL="0" indent="0" algn="ctr">
              <a:spcBef>
                <a:spcPts val="1032"/>
              </a:spcBef>
              <a:buNone/>
            </a:pPr>
            <a:r>
              <a:rPr lang="en-US" dirty="0" smtClean="0"/>
              <a:t>Leslie A. Leaver</a:t>
            </a:r>
          </a:p>
          <a:p>
            <a:pPr marL="0" indent="0" algn="ctr">
              <a:buNone/>
            </a:pPr>
            <a:r>
              <a:rPr lang="en-US" sz="1400" dirty="0" smtClean="0"/>
              <a:t>Strategic Business Solutions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Federal Proposals</a:t>
            </a:r>
            <a:endParaRPr lang="en-US" dirty="0"/>
          </a:p>
        </p:txBody>
      </p:sp>
      <p:sp>
        <p:nvSpPr>
          <p:cNvPr id="7" name="Content Placeholder 6"/>
          <p:cNvSpPr txBox="1">
            <a:spLocks noGrp="1"/>
          </p:cNvSpPr>
          <p:nvPr>
            <p:ph idx="1"/>
          </p:nvPr>
        </p:nvSpPr>
        <p:spPr>
          <a:xfrm>
            <a:off x="685800" y="1219200"/>
            <a:ext cx="7711342" cy="4612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n-US" sz="2400" dirty="0"/>
              <a:t> Write to Evaluators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n-US" sz="2400" dirty="0"/>
              <a:t> Use Headings that Mirror the RFP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n-US" sz="2400" dirty="0"/>
              <a:t> Follow the Customer’s Language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n-US" sz="2400" dirty="0"/>
              <a:t> Emphasize Functions, not Operational Details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n-US" sz="2400" dirty="0"/>
              <a:t> Substantiate Claims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n-US" sz="2400" dirty="0"/>
              <a:t> Use Features &amp; Benefits to Ghost Competition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n-US" sz="2400" dirty="0"/>
              <a:t> Address Risk Mitigation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n-US" sz="2400" dirty="0"/>
              <a:t> Use Customer Name More Often than Your Name</a:t>
            </a:r>
          </a:p>
        </p:txBody>
      </p:sp>
    </p:spTree>
    <p:extLst>
      <p:ext uri="{BB962C8B-B14F-4D97-AF65-F5344CB8AC3E}">
        <p14:creationId xmlns:p14="http://schemas.microsoft.com/office/powerpoint/2010/main" val="381987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r>
              <a:rPr lang="en-US" dirty="0"/>
              <a:t>Prepare Competitive Compliant Proposal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029200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1080"/>
              </a:spcBef>
            </a:pPr>
            <a:r>
              <a:rPr lang="en-US" sz="2000" dirty="0"/>
              <a:t>Create Proposal Task List</a:t>
            </a:r>
          </a:p>
          <a:p>
            <a:pPr lvl="1">
              <a:lnSpc>
                <a:spcPct val="114000"/>
              </a:lnSpc>
              <a:spcBef>
                <a:spcPts val="1080"/>
              </a:spcBef>
            </a:pPr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Proposal is a miniature </a:t>
            </a:r>
            <a:r>
              <a:rPr lang="en-US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endParaRPr lang="en-US" sz="18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  <a:spcBef>
                <a:spcPts val="1080"/>
              </a:spcBef>
            </a:pPr>
            <a:r>
              <a:rPr lang="en-US" sz="2000" dirty="0" smtClean="0"/>
              <a:t>Develop </a:t>
            </a:r>
            <a:r>
              <a:rPr lang="en-US" sz="2000" dirty="0"/>
              <a:t>Compliance Matrix</a:t>
            </a:r>
          </a:p>
          <a:p>
            <a:pPr lvl="1">
              <a:lnSpc>
                <a:spcPct val="114000"/>
              </a:lnSpc>
              <a:spcBef>
                <a:spcPts val="1080"/>
              </a:spcBef>
            </a:pPr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List each RFP/RFQ requirement</a:t>
            </a:r>
          </a:p>
          <a:p>
            <a:pPr lvl="2">
              <a:lnSpc>
                <a:spcPct val="114000"/>
              </a:lnSpc>
              <a:spcBef>
                <a:spcPts val="1080"/>
              </a:spcBef>
            </a:pPr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Define Cost, Schedule, How Comply</a:t>
            </a:r>
          </a:p>
          <a:p>
            <a:pPr lvl="2">
              <a:lnSpc>
                <a:spcPct val="114000"/>
              </a:lnSpc>
              <a:spcBef>
                <a:spcPts val="1080"/>
              </a:spcBef>
            </a:pPr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FARs/DFARs Cost Impact</a:t>
            </a:r>
          </a:p>
          <a:p>
            <a:pPr lvl="1">
              <a:lnSpc>
                <a:spcPct val="114000"/>
              </a:lnSpc>
              <a:spcBef>
                <a:spcPts val="1080"/>
              </a:spcBef>
            </a:pPr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Assign Responsible </a:t>
            </a:r>
            <a:r>
              <a:rPr lang="en-US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Person</a:t>
            </a:r>
            <a:endParaRPr lang="en-US" sz="18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  <a:spcBef>
                <a:spcPts val="1080"/>
              </a:spcBef>
            </a:pPr>
            <a:r>
              <a:rPr lang="en-US" sz="2000" dirty="0" smtClean="0"/>
              <a:t>Document Differentiators</a:t>
            </a:r>
          </a:p>
          <a:p>
            <a:pPr>
              <a:lnSpc>
                <a:spcPct val="114000"/>
              </a:lnSpc>
              <a:spcBef>
                <a:spcPts val="1080"/>
              </a:spcBef>
            </a:pPr>
            <a:r>
              <a:rPr lang="en-US" sz="2000" dirty="0" smtClean="0"/>
              <a:t>Minimize </a:t>
            </a:r>
            <a:r>
              <a:rPr lang="en-US" sz="2000" dirty="0"/>
              <a:t>Asking Government Questions</a:t>
            </a:r>
          </a:p>
          <a:p>
            <a:pPr lvl="1">
              <a:lnSpc>
                <a:spcPct val="114000"/>
              </a:lnSpc>
              <a:spcBef>
                <a:spcPts val="1080"/>
              </a:spcBef>
            </a:pPr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Don’t Level Playing Field for </a:t>
            </a:r>
            <a:r>
              <a:rPr lang="en-US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Competitors</a:t>
            </a:r>
          </a:p>
        </p:txBody>
      </p:sp>
    </p:spTree>
    <p:extLst>
      <p:ext uri="{BB962C8B-B14F-4D97-AF65-F5344CB8AC3E}">
        <p14:creationId xmlns:p14="http://schemas.microsoft.com/office/powerpoint/2010/main" val="2095484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Pitfalls</a:t>
            </a:r>
            <a:endParaRPr lang="en-US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685800" y="1219200"/>
            <a:ext cx="7969361" cy="3829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n-US" sz="2400" b="0" dirty="0"/>
              <a:t> Failure to Begin with an Outline </a:t>
            </a:r>
          </a:p>
          <a:p>
            <a:pPr lvl="1">
              <a:lnSpc>
                <a:spcPct val="114000"/>
              </a:lnSpc>
              <a:spcAft>
                <a:spcPts val="600"/>
              </a:spcAft>
            </a:pPr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 Start by cutting and pasting from old proposals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n-US" sz="2400" dirty="0"/>
              <a:t> Unsubstantiated Claims</a:t>
            </a:r>
          </a:p>
          <a:p>
            <a:pPr lvl="1">
              <a:lnSpc>
                <a:spcPct val="114000"/>
              </a:lnSpc>
              <a:spcAft>
                <a:spcPts val="600"/>
              </a:spcAft>
            </a:pPr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 Data! Data! Data!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n-US" sz="2400" dirty="0"/>
              <a:t>  “Fluff” Words / Phrases</a:t>
            </a:r>
          </a:p>
          <a:p>
            <a:pPr lvl="1">
              <a:lnSpc>
                <a:spcPct val="114000"/>
              </a:lnSpc>
              <a:spcAft>
                <a:spcPts val="600"/>
              </a:spcAft>
            </a:pPr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 “Unprecedented,” “World Class,” “Proven Track Record”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n-US" sz="2400" dirty="0"/>
              <a:t> We “understand,” We “realize,” We “will”</a:t>
            </a:r>
          </a:p>
        </p:txBody>
      </p:sp>
    </p:spTree>
    <p:extLst>
      <p:ext uri="{BB962C8B-B14F-4D97-AF65-F5344CB8AC3E}">
        <p14:creationId xmlns:p14="http://schemas.microsoft.com/office/powerpoint/2010/main" val="12283335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Alternate Proposals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772400" cy="4495800"/>
          </a:xfrm>
        </p:spPr>
        <p:txBody>
          <a:bodyPr/>
          <a:lstStyle/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n-US" sz="2400" dirty="0" smtClean="0"/>
              <a:t> When to consider an alternate proposal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n-US" sz="2400" dirty="0" smtClean="0"/>
              <a:t> Exceed </a:t>
            </a:r>
            <a:r>
              <a:rPr lang="en-US" sz="2400" dirty="0"/>
              <a:t>Base Bid Capability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n-US" sz="2400" dirty="0" smtClean="0"/>
              <a:t> Lower </a:t>
            </a:r>
            <a:r>
              <a:rPr lang="en-US" sz="2400" dirty="0"/>
              <a:t>Cost</a:t>
            </a:r>
          </a:p>
          <a:p>
            <a:pPr lvl="1">
              <a:lnSpc>
                <a:spcPct val="114000"/>
              </a:lnSpc>
              <a:spcAft>
                <a:spcPts val="600"/>
              </a:spcAft>
            </a:pPr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Eliminate FARs which are cost drivers, if significant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n-US" sz="2400" dirty="0" smtClean="0"/>
              <a:t> Reduce </a:t>
            </a:r>
            <a:r>
              <a:rPr lang="en-US" sz="2400" dirty="0"/>
              <a:t>Delivery Schedule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n-US" sz="2400" dirty="0" smtClean="0"/>
              <a:t> Offers </a:t>
            </a:r>
            <a:r>
              <a:rPr lang="en-US" sz="2400" dirty="0"/>
              <a:t>Differentiator to </a:t>
            </a:r>
            <a:r>
              <a:rPr lang="en-US" sz="2400" dirty="0" smtClean="0"/>
              <a:t>Government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35006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Contract Award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13366"/>
            <a:ext cx="7772400" cy="5211234"/>
          </a:xfrm>
        </p:spPr>
        <p:txBody>
          <a:bodyPr/>
          <a:lstStyle/>
          <a:p>
            <a:pPr>
              <a:lnSpc>
                <a:spcPct val="114000"/>
              </a:lnSpc>
            </a:pPr>
            <a:r>
              <a:rPr lang="en-US" dirty="0"/>
              <a:t>Receipt of Contract</a:t>
            </a:r>
          </a:p>
          <a:p>
            <a:pPr lvl="1">
              <a:lnSpc>
                <a:spcPct val="114000"/>
              </a:lnSpc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Perform Kick Off Meeting</a:t>
            </a:r>
          </a:p>
          <a:p>
            <a:pPr lvl="2">
              <a:lnSpc>
                <a:spcPct val="114000"/>
              </a:lnSpc>
              <a:spcBef>
                <a:spcPts val="0"/>
              </a:spcBef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Review Compliance Matrix with Customer</a:t>
            </a:r>
          </a:p>
          <a:p>
            <a:pPr lvl="2">
              <a:lnSpc>
                <a:spcPct val="114000"/>
              </a:lnSpc>
              <a:spcBef>
                <a:spcPts val="0"/>
              </a:spcBef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Review Project Schedule with Customer</a:t>
            </a:r>
          </a:p>
          <a:p>
            <a:pPr lvl="2">
              <a:lnSpc>
                <a:spcPct val="114000"/>
              </a:lnSpc>
              <a:spcBef>
                <a:spcPts val="0"/>
              </a:spcBef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Review Basis of Bid with Customer</a:t>
            </a:r>
          </a:p>
          <a:p>
            <a:pPr lvl="2">
              <a:lnSpc>
                <a:spcPct val="114000"/>
              </a:lnSpc>
              <a:spcBef>
                <a:spcPts val="0"/>
              </a:spcBef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Submit Meeting Minutes to Attendees &amp; Contracting </a:t>
            </a: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Officer</a:t>
            </a:r>
          </a:p>
          <a:p>
            <a:pPr lvl="1">
              <a:lnSpc>
                <a:spcPct val="114000"/>
              </a:lnSpc>
            </a:pP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Review contract before you sign it </a:t>
            </a:r>
          </a:p>
          <a:p>
            <a:pPr lvl="2">
              <a:lnSpc>
                <a:spcPct val="114000"/>
              </a:lnSpc>
              <a:spcBef>
                <a:spcPts val="0"/>
              </a:spcBef>
            </a:pP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Any additions or alterations? </a:t>
            </a:r>
          </a:p>
          <a:p>
            <a:pPr lvl="3">
              <a:lnSpc>
                <a:spcPct val="114000"/>
              </a:lnSpc>
              <a:spcBef>
                <a:spcPts val="0"/>
              </a:spcBef>
            </a:pP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Material?</a:t>
            </a:r>
          </a:p>
          <a:p>
            <a:pPr lvl="3">
              <a:lnSpc>
                <a:spcPct val="114000"/>
              </a:lnSpc>
              <a:spcBef>
                <a:spcPts val="0"/>
              </a:spcBef>
            </a:pP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Required by law?</a:t>
            </a:r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dirty="0"/>
              <a:t>Loss of Contract</a:t>
            </a:r>
          </a:p>
          <a:p>
            <a:pPr lvl="1">
              <a:lnSpc>
                <a:spcPct val="114000"/>
              </a:lnSpc>
              <a:spcBef>
                <a:spcPts val="0"/>
              </a:spcBef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Lessons Learned</a:t>
            </a:r>
          </a:p>
          <a:p>
            <a:pPr lvl="1">
              <a:lnSpc>
                <a:spcPct val="114000"/>
              </a:lnSpc>
              <a:spcBef>
                <a:spcPts val="0"/>
              </a:spcBef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Request Debrief</a:t>
            </a:r>
          </a:p>
          <a:p>
            <a:pPr lvl="1">
              <a:lnSpc>
                <a:spcPct val="114000"/>
              </a:lnSpc>
              <a:spcBef>
                <a:spcPts val="0"/>
              </a:spcBef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Evaluate Next Steps</a:t>
            </a:r>
          </a:p>
          <a:p>
            <a:pPr lvl="2">
              <a:lnSpc>
                <a:spcPct val="114000"/>
              </a:lnSpc>
              <a:spcBef>
                <a:spcPts val="0"/>
              </a:spcBef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Protest</a:t>
            </a:r>
          </a:p>
          <a:p>
            <a:pPr lvl="2">
              <a:lnSpc>
                <a:spcPct val="114000"/>
              </a:lnSpc>
              <a:spcBef>
                <a:spcPts val="0"/>
              </a:spcBef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Contact Awardee to Assist</a:t>
            </a:r>
          </a:p>
          <a:p>
            <a:pPr lvl="2">
              <a:lnSpc>
                <a:spcPct val="114000"/>
              </a:lnSpc>
              <a:spcBef>
                <a:spcPts val="0"/>
              </a:spcBef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Move 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2274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Post-Award – Protest?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7772400" cy="4495800"/>
          </a:xfrm>
        </p:spPr>
        <p:txBody>
          <a:bodyPr/>
          <a:lstStyle/>
          <a:p>
            <a:r>
              <a:rPr lang="en-US" dirty="0" smtClean="0"/>
              <a:t>Keep protests in mind during acquisition process</a:t>
            </a:r>
          </a:p>
          <a:p>
            <a:pPr lvl="1"/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Never something you want to think about, but always something you should think about</a:t>
            </a:r>
          </a:p>
          <a:p>
            <a:r>
              <a:rPr lang="en-US" dirty="0" smtClean="0"/>
              <a:t>Things to consider </a:t>
            </a:r>
            <a:r>
              <a:rPr lang="en-US" u="sng" dirty="0" smtClean="0"/>
              <a:t>DURING</a:t>
            </a:r>
            <a:r>
              <a:rPr lang="en-US" dirty="0" smtClean="0"/>
              <a:t> the evaluation process</a:t>
            </a:r>
          </a:p>
          <a:p>
            <a:pPr lvl="1"/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Upshot—you </a:t>
            </a:r>
            <a:r>
              <a:rPr lang="en-US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 have to protest during the evaluation to preserve your rights</a:t>
            </a:r>
          </a:p>
          <a:p>
            <a:pPr lvl="1"/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Amendment issued during evaluation?</a:t>
            </a:r>
          </a:p>
          <a:p>
            <a:pPr lvl="2"/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Opportunity to respond?</a:t>
            </a:r>
          </a:p>
          <a:p>
            <a:pPr lvl="1"/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Did the Government alter requirements during discussions?</a:t>
            </a:r>
          </a:p>
          <a:p>
            <a:pPr lvl="2"/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Opportunity to object or respond?</a:t>
            </a:r>
          </a:p>
          <a:p>
            <a:pPr lvl="2"/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 provided to all offerors? </a:t>
            </a:r>
          </a:p>
          <a:p>
            <a:r>
              <a:rPr lang="en-US" u="sng" dirty="0" smtClean="0"/>
              <a:t>AFTER</a:t>
            </a:r>
            <a:r>
              <a:rPr lang="en-US" dirty="0" smtClean="0"/>
              <a:t> award—you know your proposal best</a:t>
            </a:r>
            <a:endParaRPr lang="en-US" dirty="0"/>
          </a:p>
          <a:p>
            <a:pPr lvl="1"/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Did the Government evaluate against the factors?</a:t>
            </a:r>
          </a:p>
          <a:p>
            <a:r>
              <a:rPr lang="en-US" dirty="0" smtClean="0"/>
              <a:t>Three venues—agency-level</a:t>
            </a:r>
          </a:p>
          <a:p>
            <a:r>
              <a:rPr lang="en-US" dirty="0" smtClean="0"/>
              <a:t>Size and business-type protests—to the contracting officer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5589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1689" y="1371600"/>
            <a:ext cx="7772400" cy="4419600"/>
          </a:xfrm>
        </p:spPr>
        <p:txBody>
          <a:bodyPr/>
          <a:lstStyle/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n-US" sz="2400" dirty="0" smtClean="0"/>
              <a:t>Understand the RFP </a:t>
            </a:r>
          </a:p>
          <a:p>
            <a:pPr lvl="1">
              <a:lnSpc>
                <a:spcPct val="114000"/>
              </a:lnSpc>
              <a:spcAft>
                <a:spcPts val="600"/>
              </a:spcAft>
            </a:pPr>
            <a:r>
              <a:rPr lang="en-US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Look beyond the obvious </a:t>
            </a:r>
          </a:p>
          <a:p>
            <a:pPr lvl="1">
              <a:lnSpc>
                <a:spcPct val="114000"/>
              </a:lnSpc>
              <a:spcAft>
                <a:spcPts val="600"/>
              </a:spcAft>
            </a:pPr>
            <a:r>
              <a:rPr lang="en-US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Think about how clauses impact your offer</a:t>
            </a:r>
            <a:endParaRPr lang="en-US" sz="2000" b="0" dirty="0" smtClean="0"/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n-US" sz="2400" dirty="0" smtClean="0"/>
              <a:t>Understand your program needs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n-US" sz="2400" dirty="0" smtClean="0"/>
              <a:t>Go in with the intent to win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792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 and Housekeeping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dirty="0"/>
              <a:t>Maynard Cooper &amp; Gale 2017 Webinar </a:t>
            </a:r>
            <a:r>
              <a:rPr lang="en-US" dirty="0" smtClean="0"/>
              <a:t>Series</a:t>
            </a:r>
            <a:endParaRPr lang="en-US" dirty="0"/>
          </a:p>
          <a:p>
            <a:endParaRPr lang="en-US" dirty="0"/>
          </a:p>
          <a:p>
            <a:r>
              <a:rPr lang="en-US" dirty="0"/>
              <a:t>This Month’s Subject:  Proposal Instructions and Contract </a:t>
            </a:r>
            <a:r>
              <a:rPr lang="en-US" dirty="0" smtClean="0"/>
              <a:t>Management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Webinar is hosted by ReadyTalk.  You can ask questions by typing into the box in the bottom corner of the screen.  We will answer in real-time or shortly after the webinar.</a:t>
            </a:r>
          </a:p>
          <a:p>
            <a:endParaRPr lang="en-US" dirty="0"/>
          </a:p>
          <a:p>
            <a:r>
              <a:rPr lang="en-US" dirty="0"/>
              <a:t>We will send </a:t>
            </a:r>
            <a:r>
              <a:rPr lang="en-US" dirty="0" smtClean="0"/>
              <a:t>slides out this </a:t>
            </a:r>
            <a:r>
              <a:rPr lang="en-US" dirty="0"/>
              <a:t>week to all registered </a:t>
            </a:r>
            <a:r>
              <a:rPr lang="en-US" dirty="0" smtClean="0"/>
              <a:t>attendees.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</a:p>
          <a:p>
            <a:r>
              <a:rPr lang="en-US" dirty="0"/>
              <a:t>Guest </a:t>
            </a:r>
            <a:r>
              <a:rPr lang="en-US" dirty="0" smtClean="0"/>
              <a:t>speakers </a:t>
            </a:r>
            <a:r>
              <a:rPr lang="en-US" dirty="0"/>
              <a:t>this week - - </a:t>
            </a:r>
            <a:r>
              <a:rPr lang="en-US" dirty="0" smtClean="0"/>
              <a:t>Michael Heaton from Feder8Solutions and Leslie Leaver from Strategic Business Solutions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507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Capturing Federal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54776"/>
            <a:ext cx="7901522" cy="422776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 Within the “Universe” of Federal Opportunities: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Which fall within your Company’s core capabilities? 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Which can you influence to give your company a high P-Win?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Which do you have the B&amp;P to pursue?</a:t>
            </a: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 Identify “Target” Agencies and Offices</a:t>
            </a: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 Target Opportunities you can WIN</a:t>
            </a: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 Have a Deliberate Bid/No Bid Process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Relationship, Response, Resources, ROI</a:t>
            </a:r>
          </a:p>
        </p:txBody>
      </p:sp>
    </p:spTree>
    <p:extLst>
      <p:ext uri="{BB962C8B-B14F-4D97-AF65-F5344CB8AC3E}">
        <p14:creationId xmlns:p14="http://schemas.microsoft.com/office/powerpoint/2010/main" val="926977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/>
          <a:lstStyle/>
          <a:p>
            <a:r>
              <a:rPr lang="en-US" dirty="0" smtClean="0"/>
              <a:t>Strategic Assessment of Opportunity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Develop Strategic “Go/No Go” </a:t>
            </a:r>
            <a:r>
              <a:rPr lang="en-US" sz="2400" dirty="0" smtClean="0"/>
              <a:t>Four-Panel</a:t>
            </a:r>
            <a:endParaRPr lang="en-US" sz="2400" dirty="0"/>
          </a:p>
          <a:p>
            <a:pPr lvl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Background and Overview</a:t>
            </a:r>
          </a:p>
          <a:p>
            <a:pPr lvl="2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Small Business Set Aside</a:t>
            </a:r>
          </a:p>
          <a:p>
            <a:pPr lvl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Needs/Wants/Desires</a:t>
            </a:r>
          </a:p>
          <a:p>
            <a:pPr lvl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Competitors/Risks/Constraints/Issues</a:t>
            </a:r>
          </a:p>
          <a:p>
            <a:pPr lvl="2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kern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Risk:  Technical, Schedule, </a:t>
            </a:r>
            <a:r>
              <a:rPr lang="en-US" sz="1800" kern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</a:t>
            </a:r>
            <a:endParaRPr lang="en-US" sz="1800" kern="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“Why” our Firm?</a:t>
            </a:r>
          </a:p>
          <a:p>
            <a:pPr lvl="2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kern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Differentiators</a:t>
            </a:r>
          </a:p>
          <a:p>
            <a:pPr lvl="3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kern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Past Experience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/>
              <a:t>OBJECTIVE </a:t>
            </a:r>
            <a:r>
              <a:rPr lang="en-US" sz="2000" dirty="0"/>
              <a:t>IS TO “WIN</a:t>
            </a:r>
            <a:r>
              <a:rPr lang="en-US" sz="2000" dirty="0" smtClean="0"/>
              <a:t>”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it Takes to WIN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729383" y="1143000"/>
            <a:ext cx="4950139" cy="4436503"/>
            <a:chOff x="1729383" y="1782483"/>
            <a:chExt cx="4950139" cy="4436503"/>
          </a:xfrm>
        </p:grpSpPr>
        <p:sp>
          <p:nvSpPr>
            <p:cNvPr id="5" name="Isosceles Triangle 7"/>
            <p:cNvSpPr/>
            <p:nvPr/>
          </p:nvSpPr>
          <p:spPr>
            <a:xfrm rot="14390053">
              <a:off x="2819061" y="3337273"/>
              <a:ext cx="4419600" cy="1310020"/>
            </a:xfrm>
            <a:prstGeom prst="triangle">
              <a:avLst/>
            </a:prstGeom>
            <a:gradFill flip="none" rotWithShape="1">
              <a:gsLst>
                <a:gs pos="38000">
                  <a:srgbClr val="086D75"/>
                </a:gs>
                <a:gs pos="100000">
                  <a:srgbClr val="FFFFFF"/>
                </a:gs>
              </a:gsLst>
              <a:path path="circle">
                <a:fillToRect l="100000" t="100000"/>
              </a:path>
              <a:tileRect r="-100000" b="-100000"/>
            </a:gradFill>
            <a:ln w="28575" cmpd="sng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Isosceles Triangle 12"/>
            <p:cNvSpPr/>
            <p:nvPr/>
          </p:nvSpPr>
          <p:spPr>
            <a:xfrm rot="7245994">
              <a:off x="1683925" y="3368527"/>
              <a:ext cx="4419600" cy="1281318"/>
            </a:xfrm>
            <a:prstGeom prst="triangle">
              <a:avLst/>
            </a:prstGeom>
            <a:gradFill flip="none" rotWithShape="1">
              <a:gsLst>
                <a:gs pos="45000">
                  <a:schemeClr val="accent6">
                    <a:lumMod val="75000"/>
                  </a:schemeClr>
                </a:gs>
                <a:gs pos="100000">
                  <a:srgbClr val="FFFFFF"/>
                </a:gs>
              </a:gsLst>
              <a:lin ang="0" scaled="1"/>
              <a:tileRect/>
            </a:gradFill>
            <a:ln w="28575" cmpd="sng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Isosceles Triangle 13"/>
            <p:cNvSpPr/>
            <p:nvPr/>
          </p:nvSpPr>
          <p:spPr>
            <a:xfrm>
              <a:off x="2259922" y="4356100"/>
              <a:ext cx="4419600" cy="1219199"/>
            </a:xfrm>
            <a:prstGeom prst="triangle">
              <a:avLst/>
            </a:prstGeom>
            <a:gradFill flip="none" rotWithShape="1">
              <a:gsLst>
                <a:gs pos="44000">
                  <a:schemeClr val="tx1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lin ang="0" scaled="1"/>
              <a:tileRect/>
            </a:gradFill>
            <a:ln w="28575" cmpd="sng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729383" y="3505200"/>
              <a:ext cx="2614017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tx1">
                      <a:lumMod val="75000"/>
                    </a:schemeClr>
                  </a:solidFill>
                  <a:latin typeface="Copperplate Gothic Bold"/>
                  <a:cs typeface="Copperplate Gothic Bold"/>
                </a:rPr>
                <a:t>Solutioning</a:t>
              </a:r>
              <a:endParaRPr lang="en-US" sz="2800" dirty="0">
                <a:solidFill>
                  <a:schemeClr val="tx1">
                    <a:lumMod val="75000"/>
                  </a:schemeClr>
                </a:solidFill>
                <a:latin typeface="Copperplate Gothic Bold"/>
                <a:cs typeface="Copperplate Gothic Bold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572000" y="3505200"/>
              <a:ext cx="1690211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tx1">
                      <a:lumMod val="75000"/>
                    </a:schemeClr>
                  </a:solidFill>
                  <a:latin typeface="Copperplate Gothic Bold"/>
                  <a:cs typeface="Copperplate Gothic Bold"/>
                </a:rPr>
                <a:t>Pricing</a:t>
              </a:r>
              <a:endParaRPr lang="en-US" sz="2800" dirty="0">
                <a:solidFill>
                  <a:schemeClr val="tx1">
                    <a:lumMod val="75000"/>
                  </a:schemeClr>
                </a:solidFill>
                <a:latin typeface="Copperplate Gothic Bold"/>
                <a:cs typeface="Copperplate Gothic Bold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594100" y="4800600"/>
              <a:ext cx="1768408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tx1">
                      <a:lumMod val="75000"/>
                    </a:schemeClr>
                  </a:solidFill>
                  <a:latin typeface="Copperplate Gothic Bold"/>
                  <a:cs typeface="Copperplate Gothic Bold"/>
                </a:rPr>
                <a:t>Writing</a:t>
              </a:r>
              <a:endParaRPr lang="en-US" sz="2800" dirty="0">
                <a:solidFill>
                  <a:schemeClr val="tx1">
                    <a:lumMod val="75000"/>
                  </a:schemeClr>
                </a:solidFill>
                <a:latin typeface="Copperplate Gothic Bold"/>
                <a:cs typeface="Copperplate Gothic Bold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294471" y="1361315"/>
            <a:ext cx="2820329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Clr>
                <a:srgbClr val="FF0000"/>
              </a:buClr>
              <a:buFont typeface="Wingdings" charset="2"/>
              <a:buChar char="u"/>
            </a:pPr>
            <a:r>
              <a:rPr lang="en-US" sz="1600" dirty="0" smtClean="0">
                <a:latin typeface="Al Nile" charset="-78"/>
                <a:ea typeface="Al Nile" charset="-78"/>
                <a:cs typeface="Al Nile" charset="-78"/>
              </a:rPr>
              <a:t>Approach / Methodology</a:t>
            </a:r>
          </a:p>
          <a:p>
            <a:pPr marL="285750" indent="-285750">
              <a:lnSpc>
                <a:spcPct val="130000"/>
              </a:lnSpc>
              <a:buClr>
                <a:srgbClr val="FF0000"/>
              </a:buClr>
              <a:buFont typeface="Wingdings" charset="2"/>
              <a:buChar char="u"/>
            </a:pPr>
            <a:r>
              <a:rPr lang="en-US" sz="1600" dirty="0" smtClean="0">
                <a:latin typeface="Al Nile" charset="-78"/>
                <a:ea typeface="Al Nile" charset="-78"/>
                <a:cs typeface="Al Nile" charset="-78"/>
              </a:rPr>
              <a:t>Teaming</a:t>
            </a:r>
            <a:endParaRPr lang="en-US" sz="1600" dirty="0">
              <a:latin typeface="Al Nile" charset="-78"/>
              <a:ea typeface="Al Nile" charset="-78"/>
              <a:cs typeface="Al Nile" charset="-78"/>
            </a:endParaRPr>
          </a:p>
          <a:p>
            <a:pPr marL="285750" indent="-285750">
              <a:lnSpc>
                <a:spcPct val="130000"/>
              </a:lnSpc>
              <a:buClr>
                <a:srgbClr val="FF0000"/>
              </a:buClr>
              <a:buFont typeface="Wingdings" charset="2"/>
              <a:buChar char="u"/>
            </a:pPr>
            <a:r>
              <a:rPr lang="en-US" sz="1600" dirty="0" smtClean="0">
                <a:latin typeface="Al Nile" charset="-78"/>
                <a:ea typeface="Al Nile" charset="-78"/>
                <a:cs typeface="Al Nile" charset="-78"/>
              </a:rPr>
              <a:t>Innovation</a:t>
            </a:r>
            <a:endParaRPr lang="en-US" sz="1600" dirty="0">
              <a:latin typeface="Al Nile" charset="-78"/>
              <a:ea typeface="Al Nile" charset="-78"/>
              <a:cs typeface="Al Nile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45705" y="1379864"/>
            <a:ext cx="3269695" cy="1372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Clr>
                <a:srgbClr val="FF0000"/>
              </a:buClr>
              <a:buFont typeface="Wingdings" charset="2"/>
              <a:buChar char="u"/>
            </a:pPr>
            <a:r>
              <a:rPr lang="en-US" sz="1600" dirty="0">
                <a:latin typeface="Al Nile" charset="-78"/>
                <a:ea typeface="Al Nile" charset="-78"/>
                <a:cs typeface="Al Nile" charset="-78"/>
              </a:rPr>
              <a:t> Spending History</a:t>
            </a:r>
          </a:p>
          <a:p>
            <a:pPr marL="285750" indent="-285750">
              <a:lnSpc>
                <a:spcPct val="130000"/>
              </a:lnSpc>
              <a:buClr>
                <a:srgbClr val="FF0000"/>
              </a:buClr>
              <a:buFont typeface="Wingdings" charset="2"/>
              <a:buChar char="u"/>
            </a:pPr>
            <a:r>
              <a:rPr lang="en-US" sz="1600" dirty="0">
                <a:latin typeface="Al Nile" charset="-78"/>
                <a:ea typeface="Al Nile" charset="-78"/>
                <a:cs typeface="Al Nile" charset="-78"/>
              </a:rPr>
              <a:t> Funding Landscape</a:t>
            </a:r>
          </a:p>
          <a:p>
            <a:pPr marL="285750" indent="-285750">
              <a:lnSpc>
                <a:spcPct val="130000"/>
              </a:lnSpc>
              <a:buClr>
                <a:srgbClr val="FF0000"/>
              </a:buClr>
              <a:buFont typeface="Wingdings" charset="2"/>
              <a:buChar char="u"/>
            </a:pPr>
            <a:r>
              <a:rPr lang="en-US" sz="1600" dirty="0">
                <a:latin typeface="Al Nile" charset="-78"/>
                <a:ea typeface="Al Nile" charset="-78"/>
                <a:cs typeface="Al Nile" charset="-78"/>
              </a:rPr>
              <a:t> Local Area Labor Pool/Rates</a:t>
            </a:r>
          </a:p>
          <a:p>
            <a:pPr marL="285750" indent="-285750">
              <a:lnSpc>
                <a:spcPct val="130000"/>
              </a:lnSpc>
              <a:buClr>
                <a:srgbClr val="FF0000"/>
              </a:buClr>
              <a:buFont typeface="Wingdings" charset="2"/>
              <a:buChar char="u"/>
            </a:pPr>
            <a:r>
              <a:rPr lang="en-US" sz="1600" dirty="0">
                <a:latin typeface="Al Nile" charset="-78"/>
                <a:ea typeface="Al Nile" charset="-78"/>
                <a:cs typeface="Al Nile" charset="-78"/>
              </a:rPr>
              <a:t> Competitive Intelligence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594100" y="5041655"/>
            <a:ext cx="1768407" cy="1372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lnSpc>
                <a:spcPct val="130000"/>
              </a:lnSpc>
              <a:buClr>
                <a:srgbClr val="FF0000"/>
              </a:buClr>
              <a:buFont typeface="Wingdings" charset="2"/>
              <a:buChar char="u"/>
              <a:defRPr sz="1600">
                <a:latin typeface="Al Nile" charset="-78"/>
                <a:ea typeface="Al Nile" charset="-78"/>
                <a:cs typeface="Al Nile" charset="-78"/>
              </a:defRPr>
            </a:lvl1pPr>
          </a:lstStyle>
          <a:p>
            <a:r>
              <a:rPr lang="en-US" dirty="0"/>
              <a:t>Clear</a:t>
            </a:r>
          </a:p>
          <a:p>
            <a:r>
              <a:rPr lang="en-US" dirty="0"/>
              <a:t>Concise</a:t>
            </a:r>
          </a:p>
          <a:p>
            <a:r>
              <a:rPr lang="en-US" dirty="0" smtClean="0"/>
              <a:t>Compelling</a:t>
            </a:r>
            <a:endParaRPr lang="en-US" dirty="0"/>
          </a:p>
          <a:p>
            <a:r>
              <a:rPr lang="en-US" dirty="0"/>
              <a:t>Compliant</a:t>
            </a:r>
          </a:p>
        </p:txBody>
      </p:sp>
    </p:spTree>
    <p:extLst>
      <p:ext uri="{BB962C8B-B14F-4D97-AF65-F5344CB8AC3E}">
        <p14:creationId xmlns:p14="http://schemas.microsoft.com/office/powerpoint/2010/main" val="488380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the Solicitation</a:t>
            </a:r>
            <a:endParaRPr lang="en-US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658238" y="1111385"/>
            <a:ext cx="6656374" cy="55769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30000"/>
              </a:lnSpc>
              <a:buFont typeface="+mj-lt"/>
              <a:buAutoNum type="alphaUcPeriod"/>
            </a:pPr>
            <a:r>
              <a:rPr lang="en-US" dirty="0" smtClean="0"/>
              <a:t> Form SF33 - Solicitation, Offer, Award</a:t>
            </a:r>
          </a:p>
          <a:p>
            <a:pPr marL="342900" indent="-342900">
              <a:lnSpc>
                <a:spcPct val="130000"/>
              </a:lnSpc>
              <a:buFont typeface="+mj-lt"/>
              <a:buAutoNum type="alphaUcPeriod"/>
            </a:pPr>
            <a:r>
              <a:rPr lang="en-US" b="0" dirty="0" smtClean="0"/>
              <a:t> Supplies, Services, Prices</a:t>
            </a:r>
          </a:p>
          <a:p>
            <a:pPr marL="342900" indent="-342900">
              <a:lnSpc>
                <a:spcPct val="130000"/>
              </a:lnSpc>
              <a:buFont typeface="+mj-lt"/>
              <a:buAutoNum type="alphaUcPeriod"/>
            </a:pPr>
            <a:r>
              <a:rPr lang="en-US" b="1" dirty="0" smtClean="0"/>
              <a:t> Statement of Work / Performance Work Statement</a:t>
            </a:r>
          </a:p>
          <a:p>
            <a:pPr marL="342900" indent="-342900">
              <a:lnSpc>
                <a:spcPct val="130000"/>
              </a:lnSpc>
              <a:buFont typeface="+mj-lt"/>
              <a:buAutoNum type="alphaUcPeriod"/>
            </a:pPr>
            <a:r>
              <a:rPr lang="en-US" b="0" dirty="0" smtClean="0"/>
              <a:t> Packaging and Markings</a:t>
            </a:r>
          </a:p>
          <a:p>
            <a:pPr marL="342900" indent="-342900">
              <a:lnSpc>
                <a:spcPct val="130000"/>
              </a:lnSpc>
              <a:buFont typeface="+mj-lt"/>
              <a:buAutoNum type="alphaUcPeriod"/>
            </a:pPr>
            <a:r>
              <a:rPr lang="en-US" b="0" dirty="0" smtClean="0"/>
              <a:t> Inspection and Acceptance</a:t>
            </a:r>
          </a:p>
          <a:p>
            <a:pPr marL="342900" indent="-342900">
              <a:lnSpc>
                <a:spcPct val="130000"/>
              </a:lnSpc>
              <a:buFont typeface="+mj-lt"/>
              <a:buAutoNum type="alphaUcPeriod"/>
            </a:pPr>
            <a:r>
              <a:rPr lang="en-US" b="0" dirty="0" smtClean="0"/>
              <a:t> Deliveries or Performance</a:t>
            </a:r>
          </a:p>
          <a:p>
            <a:pPr marL="342900" indent="-342900">
              <a:lnSpc>
                <a:spcPct val="130000"/>
              </a:lnSpc>
              <a:buFont typeface="+mj-lt"/>
              <a:buAutoNum type="alphaUcPeriod"/>
            </a:pPr>
            <a:r>
              <a:rPr lang="en-US" b="0" dirty="0" smtClean="0"/>
              <a:t> Contract Administration Data</a:t>
            </a:r>
          </a:p>
          <a:p>
            <a:pPr marL="342900" indent="-342900">
              <a:lnSpc>
                <a:spcPct val="130000"/>
              </a:lnSpc>
              <a:buFont typeface="+mj-lt"/>
              <a:buAutoNum type="alphaUcPeriod"/>
            </a:pPr>
            <a:r>
              <a:rPr lang="en-US" b="0" dirty="0" smtClean="0"/>
              <a:t> Special Contract Requirements</a:t>
            </a:r>
          </a:p>
          <a:p>
            <a:pPr marL="342900" indent="-342900">
              <a:lnSpc>
                <a:spcPct val="130000"/>
              </a:lnSpc>
              <a:buFont typeface="+mj-lt"/>
              <a:buAutoNum type="alphaUcPeriod"/>
            </a:pPr>
            <a:r>
              <a:rPr lang="en-US" b="0" dirty="0" smtClean="0"/>
              <a:t> Contract Clauses</a:t>
            </a:r>
          </a:p>
          <a:p>
            <a:pPr marL="342900" indent="-342900">
              <a:lnSpc>
                <a:spcPct val="130000"/>
              </a:lnSpc>
              <a:buFont typeface="+mj-lt"/>
              <a:buAutoNum type="alphaUcPeriod"/>
            </a:pPr>
            <a:r>
              <a:rPr lang="en-US" b="0" dirty="0" smtClean="0"/>
              <a:t> List of Documents, Exhibits, and Attachments</a:t>
            </a:r>
          </a:p>
          <a:p>
            <a:pPr marL="342900" indent="-342900">
              <a:lnSpc>
                <a:spcPct val="130000"/>
              </a:lnSpc>
              <a:buFont typeface="+mj-lt"/>
              <a:buAutoNum type="alphaUcPeriod"/>
            </a:pPr>
            <a:r>
              <a:rPr lang="en-US" b="0" dirty="0" smtClean="0"/>
              <a:t> Representations, Certifications, and Statements of Offerors</a:t>
            </a:r>
          </a:p>
          <a:p>
            <a:pPr marL="342900" indent="-342900">
              <a:lnSpc>
                <a:spcPct val="130000"/>
              </a:lnSpc>
              <a:buFont typeface="+mj-lt"/>
              <a:buAutoNum type="alphaUcPeriod"/>
            </a:pPr>
            <a:r>
              <a:rPr lang="en-US" dirty="0" smtClean="0"/>
              <a:t> Instructions, Conditions, and Notices to Offerors</a:t>
            </a:r>
          </a:p>
          <a:p>
            <a:pPr marL="342900" indent="-342900">
              <a:lnSpc>
                <a:spcPct val="130000"/>
              </a:lnSpc>
              <a:buFont typeface="+mj-lt"/>
              <a:buAutoNum type="alphaUcPeriod"/>
            </a:pPr>
            <a:r>
              <a:rPr lang="en-US" dirty="0" smtClean="0"/>
              <a:t> Evaluation Criteria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778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the RFP</a:t>
            </a:r>
            <a:endParaRPr lang="en-US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838200" y="1295400"/>
            <a:ext cx="7188186" cy="5126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 Yes, All of It, Even the Boring Stuff !!!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Know the Proposal Requirements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Know the Execution Requirements (not just Section C!)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Know the Evaluation Criteria</a:t>
            </a: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 Pre-Solicitation Preparation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Management Plan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Past Performance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Graphics, Visuals, Templates, and Methodologies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Kickoff Materials and Writing Guidelines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Strategic Partnerships </a:t>
            </a:r>
          </a:p>
        </p:txBody>
      </p:sp>
    </p:spTree>
    <p:extLst>
      <p:ext uri="{BB962C8B-B14F-4D97-AF65-F5344CB8AC3E}">
        <p14:creationId xmlns:p14="http://schemas.microsoft.com/office/powerpoint/2010/main" val="522614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Legal Considerations When First Reviewing the RFP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768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000" dirty="0"/>
              <a:t>What is the procurement type?  Part 8 order, 14, 15, 16 task order?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Part 8 and 16 orders have simplified acquisition methodologies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Part 15 – Best Value or LPTA?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Most recent NDAA prohibition</a:t>
            </a:r>
          </a:p>
          <a:p>
            <a:r>
              <a:rPr lang="en-US" sz="2000" dirty="0"/>
              <a:t>Is the contract for purchase of a commercial item?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If not, do you have a solution that is a commercial item?</a:t>
            </a:r>
          </a:p>
          <a:p>
            <a:r>
              <a:rPr lang="en-US" sz="2000" dirty="0"/>
              <a:t>SB set-aside?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Should it be? 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Part 15 Rule of Two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Part 8, No Rule of Two (Interpretive split between GAO COFC)</a:t>
            </a:r>
          </a:p>
          <a:p>
            <a:r>
              <a:rPr lang="en-US" sz="2000" dirty="0"/>
              <a:t>For SB set-asides, is the NAICS Code Correct?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NAICS code defines the competitive-playing field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10 days from date solicitation is issued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Standard of review—“clear error”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98000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Legal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044" y="1295400"/>
            <a:ext cx="7772400" cy="44958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/>
              <a:t>Are there any conflicts within Sections L and M</a:t>
            </a:r>
          </a:p>
          <a:p>
            <a:pPr lvl="1">
              <a:spcBef>
                <a:spcPts val="600"/>
              </a:spcBef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Ambiguities on the face of a proposal must be resolved prior to submitting an offer, quote, or </a:t>
            </a: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bid</a:t>
            </a:r>
          </a:p>
          <a:p>
            <a:pPr lvl="1">
              <a:spcBef>
                <a:spcPts val="600"/>
              </a:spcBef>
            </a:pP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Solicitation amendments and Qs and As</a:t>
            </a:r>
          </a:p>
          <a:p>
            <a:pPr lvl="2">
              <a:spcBef>
                <a:spcPts val="600"/>
              </a:spcBef>
            </a:pP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Are answers to questions incorporated by amendment?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Hot button issues to consider</a:t>
            </a:r>
          </a:p>
          <a:p>
            <a:pPr lvl="1">
              <a:spcBef>
                <a:spcPts val="600"/>
              </a:spcBef>
            </a:pP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Delivery/Acceptance 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and Data </a:t>
            </a: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Rights—What is 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the Government asking </a:t>
            </a: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for?</a:t>
            </a:r>
          </a:p>
          <a:p>
            <a:pPr lvl="1">
              <a:spcBef>
                <a:spcPts val="600"/>
              </a:spcBef>
            </a:pP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Special clauses in Section H?</a:t>
            </a:r>
          </a:p>
          <a:p>
            <a:pPr lvl="2">
              <a:spcBef>
                <a:spcPts val="600"/>
              </a:spcBef>
            </a:pP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OCI is the most popular, but there are others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Unpublished or special clauses? </a:t>
            </a:r>
          </a:p>
          <a:p>
            <a:pPr lvl="1">
              <a:spcBef>
                <a:spcPts val="600"/>
              </a:spcBef>
            </a:pP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If not published (may be the case below the DFARS level)</a:t>
            </a:r>
          </a:p>
          <a:p>
            <a:pPr lvl="1">
              <a:spcBef>
                <a:spcPts val="600"/>
              </a:spcBef>
            </a:pP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Has the clause gone through the appropriate waiver process?</a:t>
            </a:r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en-US" dirty="0"/>
              <a:t>Do the CDRLs and/or SOW conflict with the solicitation or </a:t>
            </a:r>
            <a:r>
              <a:rPr lang="en-US" dirty="0" smtClean="0"/>
              <a:t>RFQ?</a:t>
            </a:r>
          </a:p>
        </p:txBody>
      </p:sp>
    </p:spTree>
    <p:extLst>
      <p:ext uri="{BB962C8B-B14F-4D97-AF65-F5344CB8AC3E}">
        <p14:creationId xmlns:p14="http://schemas.microsoft.com/office/powerpoint/2010/main" val="2237119288"/>
      </p:ext>
    </p:extLst>
  </p:cSld>
  <p:clrMapOvr>
    <a:masterClrMapping/>
  </p:clrMapOvr>
</p:sld>
</file>

<file path=ppt/theme/theme1.xml><?xml version="1.0" encoding="utf-8"?>
<a:theme xmlns:a="http://schemas.openxmlformats.org/drawingml/2006/main" name="MCG Power Point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MCG-PPT-Template-Standard[23519]</Template>
  <TotalTime>7002</TotalTime>
  <Words>1072</Words>
  <Application>Microsoft Office PowerPoint</Application>
  <PresentationFormat>On-screen Show (4:3)</PresentationFormat>
  <Paragraphs>186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MCG Power Point Presentation</vt:lpstr>
      <vt:lpstr>Proposal Instructions and Contract Management: Pitch Your Government Customers While Turning Square Corners</vt:lpstr>
      <vt:lpstr>Introductions and Housekeeping</vt:lpstr>
      <vt:lpstr>Capturing Federal Business</vt:lpstr>
      <vt:lpstr>Strategic Assessment of Opportunity</vt:lpstr>
      <vt:lpstr>What it Takes to WIN</vt:lpstr>
      <vt:lpstr>Understanding the Solicitation</vt:lpstr>
      <vt:lpstr>Read the RFP</vt:lpstr>
      <vt:lpstr>Initial Legal Considerations When First Reviewing the RFP</vt:lpstr>
      <vt:lpstr>Additional Legal Considerations</vt:lpstr>
      <vt:lpstr>Writing Federal Proposals</vt:lpstr>
      <vt:lpstr>Prepare Competitive Compliant Proposal</vt:lpstr>
      <vt:lpstr>Proposal Pitfalls</vt:lpstr>
      <vt:lpstr>Alternate Proposals</vt:lpstr>
      <vt:lpstr>After Contract Award</vt:lpstr>
      <vt:lpstr>Post-Award – Protest?</vt:lpstr>
      <vt:lpstr>In Conclusion</vt:lpstr>
    </vt:vector>
  </TitlesOfParts>
  <Company>MCG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Second Line</dc:title>
  <dc:creator>Jon Levin</dc:creator>
  <cp:lastModifiedBy>Liza Nix</cp:lastModifiedBy>
  <cp:revision>21</cp:revision>
  <dcterms:created xsi:type="dcterms:W3CDTF">2017-03-27T17:37:12Z</dcterms:created>
  <dcterms:modified xsi:type="dcterms:W3CDTF">2017-04-03T13:38:23Z</dcterms:modified>
  <cp:version>0</cp:version>
</cp:coreProperties>
</file>