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sldIdLst>
    <p:sldId id="284" r:id="rId2"/>
    <p:sldId id="281" r:id="rId3"/>
    <p:sldId id="267" r:id="rId4"/>
    <p:sldId id="268" r:id="rId5"/>
    <p:sldId id="282" r:id="rId6"/>
    <p:sldId id="283" r:id="rId7"/>
    <p:sldId id="270" r:id="rId8"/>
    <p:sldId id="256" r:id="rId9"/>
    <p:sldId id="262" r:id="rId10"/>
    <p:sldId id="263" r:id="rId11"/>
    <p:sldId id="264" r:id="rId12"/>
    <p:sldId id="274" r:id="rId13"/>
    <p:sldId id="277" r:id="rId14"/>
    <p:sldId id="279" r:id="rId15"/>
    <p:sldId id="266" r:id="rId16"/>
    <p:sldId id="280"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001A"/>
    <a:srgbClr val="A7001F"/>
    <a:srgbClr val="696E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82" autoAdjust="0"/>
    <p:restoredTop sz="75429" autoAdjust="0"/>
  </p:normalViewPr>
  <p:slideViewPr>
    <p:cSldViewPr>
      <p:cViewPr>
        <p:scale>
          <a:sx n="93" d="100"/>
          <a:sy n="93" d="100"/>
        </p:scale>
        <p:origin x="-2154" y="-7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CF9659-73A3-4090-B2FD-70FBDF6DFE07}" type="datetimeFigureOut">
              <a:rPr lang="en-US" smtClean="0"/>
              <a:t>3/1/2017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2E83F-8F8D-4444-B949-60BF113A049B}" type="slidenum">
              <a:rPr lang="en-US" smtClean="0"/>
              <a:t>‹#›</a:t>
            </a:fld>
            <a:endParaRPr lang="en-US"/>
          </a:p>
        </p:txBody>
      </p:sp>
    </p:spTree>
    <p:extLst>
      <p:ext uri="{BB962C8B-B14F-4D97-AF65-F5344CB8AC3E}">
        <p14:creationId xmlns:p14="http://schemas.microsoft.com/office/powerpoint/2010/main" val="3243058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1.next.westlaw.com/Link/Document/FullText?findType=L&amp;pubNum=1000547&amp;cite=13CFRS125.6&amp;originatingDoc=I98ec2b5dd7d211dbb035bac3a32ef289&amp;refType=RB&amp;originationContext=document&amp;transitionType=DocumentItem&amp;contextData=(sc.Search)#co_pp_ae0d0000c5150"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1.next.westlaw.com/Link/Document/FullText?findType=Y&amp;serNum=2008061582&amp;pubNum=5303&amp;originatingDoc=I98ec2b5dd7d211dbb035bac3a32ef289&amp;refType=CA&amp;originationContext=document&amp;transitionType=DocumentItem&amp;contextData=(sc.Search)" TargetMode="External"/><Relationship Id="rId4" Type="http://schemas.openxmlformats.org/officeDocument/2006/relationships/hyperlink" Target="https://1.next.westlaw.com/Link/Document/FullText?findType=Y&amp;serNum=2008061582&amp;pubNum=0005300&amp;originatingDoc=I98ec2b5dd7d211dbb035bac3a32ef289&amp;refType=CA&amp;originationContext=document&amp;transitionType=DocumentItem&amp;contextData=(sc.Search)"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Jon:</a:t>
            </a:r>
            <a:r>
              <a:rPr lang="en-US" baseline="0" dirty="0" smtClean="0"/>
              <a:t>  Our guest speaker this week is Asa Gilliland from Redstone Government Consulting.  I work with Asa often.  He is truly an expert in government cost and price compliance and issues.  When one of our clients has a complicated issue requiring direct interface with DCAA or DCMA, Asa is on my speed dial.  Asa and his team also put together cost proposals and are a tremendous value-add in this regard.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Asa:  Jon thanks again for inviting me today to talk about Subcontract Management.  Jon always pulls me in for the most stirring topics.  He and I have had the opportunity to work together for a number of years on several different matters and during that time we’ve gotten to be pretty good friends, so you guys can expect some bantering back and forth today with goal being to inform but also make this topic as entertaining as possible.   In my job assisting government contractors with compliance and accounting issues I’m thankful to have Jon on speed dial for assistance on a variety of issues where our professions intersect.  Whether it’s complex bid protest, REAs, Claims, Disputes or just to bounce ideas/interpretations off of Jon and the folks at Maynard have been extremely knowledgeable and helpful to me and many of our clients through the years.  </a:t>
            </a:r>
          </a:p>
          <a:p>
            <a:endParaRPr lang="en-US" dirty="0"/>
          </a:p>
        </p:txBody>
      </p:sp>
      <p:sp>
        <p:nvSpPr>
          <p:cNvPr id="4" name="Slide Number Placeholder 3"/>
          <p:cNvSpPr>
            <a:spLocks noGrp="1"/>
          </p:cNvSpPr>
          <p:nvPr>
            <p:ph type="sldNum" sz="quarter" idx="10"/>
          </p:nvPr>
        </p:nvSpPr>
        <p:spPr/>
        <p:txBody>
          <a:bodyPr/>
          <a:lstStyle/>
          <a:p>
            <a:fld id="{7F82E83F-8F8D-4444-B949-60BF113A049B}" type="slidenum">
              <a:rPr lang="en-US" smtClean="0"/>
              <a:t>2</a:t>
            </a:fld>
            <a:endParaRPr lang="en-US"/>
          </a:p>
        </p:txBody>
      </p:sp>
    </p:spTree>
    <p:extLst>
      <p:ext uri="{BB962C8B-B14F-4D97-AF65-F5344CB8AC3E}">
        <p14:creationId xmlns:p14="http://schemas.microsoft.com/office/powerpoint/2010/main" val="1466915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If you’re not getting the message we’re stating that DCAA has been overreaching a bit in this area in recent history.  </a:t>
            </a:r>
          </a:p>
        </p:txBody>
      </p:sp>
      <p:sp>
        <p:nvSpPr>
          <p:cNvPr id="4" name="Slide Number Placeholder 3"/>
          <p:cNvSpPr>
            <a:spLocks noGrp="1"/>
          </p:cNvSpPr>
          <p:nvPr>
            <p:ph type="sldNum" sz="quarter" idx="10"/>
          </p:nvPr>
        </p:nvSpPr>
        <p:spPr/>
        <p:txBody>
          <a:bodyPr/>
          <a:lstStyle/>
          <a:p>
            <a:fld id="{7F82E83F-8F8D-4444-B949-60BF113A049B}" type="slidenum">
              <a:rPr lang="en-US" smtClean="0"/>
              <a:t>11</a:t>
            </a:fld>
            <a:endParaRPr lang="en-US"/>
          </a:p>
        </p:txBody>
      </p:sp>
    </p:spTree>
    <p:extLst>
      <p:ext uri="{BB962C8B-B14F-4D97-AF65-F5344CB8AC3E}">
        <p14:creationId xmlns:p14="http://schemas.microsoft.com/office/powerpoint/2010/main" val="491792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review of the case this seems to be yet another example of a DCAA auditor latching onto a concept, but failing to connect that concept to the contractual agreement between the government and the prime contractor.  In summary, the position presented by the government followed the logic of the auditor, and thankfully in this instance the court disagreed with that logic. </a:t>
            </a:r>
          </a:p>
          <a:p>
            <a:endParaRPr lang="en-US" dirty="0"/>
          </a:p>
          <a:p>
            <a:r>
              <a:rPr lang="en-US" dirty="0"/>
              <a:t>Asa to Jon:  Jon it seems odd to me that DCAA could require proof of requests for audits?  That’s quite the jump from the typical documentation described in the access to records clause.</a:t>
            </a:r>
          </a:p>
          <a:p>
            <a:endParaRPr lang="en-US" dirty="0"/>
          </a:p>
          <a:p>
            <a:r>
              <a:rPr lang="en-US" dirty="0"/>
              <a:t>Jon to Asa:  I see this term adequate indirect rate proposal?  What does DCAA mean by this?</a:t>
            </a:r>
          </a:p>
          <a:p>
            <a:endParaRPr lang="en-US" dirty="0"/>
          </a:p>
          <a:p>
            <a:r>
              <a:rPr lang="en-US" dirty="0"/>
              <a:t>Asa to Jon:  Contractually, how could a prime compel the submission of an adequate indirect rate proposal?  Would they even want to do that? [consider the fact that an ICS includes reporting on ALL contract activity, not a single contract]</a:t>
            </a:r>
          </a:p>
        </p:txBody>
      </p:sp>
      <p:sp>
        <p:nvSpPr>
          <p:cNvPr id="4" name="Slide Number Placeholder 3"/>
          <p:cNvSpPr>
            <a:spLocks noGrp="1"/>
          </p:cNvSpPr>
          <p:nvPr>
            <p:ph type="sldNum" sz="quarter" idx="10"/>
          </p:nvPr>
        </p:nvSpPr>
        <p:spPr/>
        <p:txBody>
          <a:bodyPr/>
          <a:lstStyle/>
          <a:p>
            <a:fld id="{7F82E83F-8F8D-4444-B949-60BF113A049B}" type="slidenum">
              <a:rPr lang="en-US" smtClean="0"/>
              <a:t>12</a:t>
            </a:fld>
            <a:endParaRPr lang="en-US"/>
          </a:p>
        </p:txBody>
      </p:sp>
    </p:spTree>
    <p:extLst>
      <p:ext uri="{BB962C8B-B14F-4D97-AF65-F5344CB8AC3E}">
        <p14:creationId xmlns:p14="http://schemas.microsoft.com/office/powerpoint/2010/main" val="754809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I guess what is of most interest to me from this decision is how far it will extend into other issues.  When you read what LMIS did to manage its subcontractors its very similar to the practices that we all see at most of the large prime contractors.  The government seemed to lean heavily on the their implied requirements from FAR 42.202, and its connection to the allowable cost and payment clause which states that the prime is responsible for settling subcontractor amounts.  </a:t>
            </a:r>
          </a:p>
          <a:p>
            <a:endParaRPr lang="en-US" dirty="0"/>
          </a:p>
          <a:p>
            <a:r>
              <a:rPr lang="en-US" dirty="0"/>
              <a:t>When you think about other areas of regulation where there is some intersection of prime/government post award duties what are some other potential challenges that we may see in the future of this area? things like TINA, CAS do you see any other instances where there may be reach for the government?</a:t>
            </a:r>
          </a:p>
        </p:txBody>
      </p:sp>
      <p:sp>
        <p:nvSpPr>
          <p:cNvPr id="4" name="Slide Number Placeholder 3"/>
          <p:cNvSpPr>
            <a:spLocks noGrp="1"/>
          </p:cNvSpPr>
          <p:nvPr>
            <p:ph type="sldNum" sz="quarter" idx="10"/>
          </p:nvPr>
        </p:nvSpPr>
        <p:spPr/>
        <p:txBody>
          <a:bodyPr/>
          <a:lstStyle/>
          <a:p>
            <a:fld id="{7F82E83F-8F8D-4444-B949-60BF113A049B}" type="slidenum">
              <a:rPr lang="en-US" smtClean="0"/>
              <a:t>13</a:t>
            </a:fld>
            <a:endParaRPr lang="en-US"/>
          </a:p>
        </p:txBody>
      </p:sp>
    </p:spTree>
    <p:extLst>
      <p:ext uri="{BB962C8B-B14F-4D97-AF65-F5344CB8AC3E}">
        <p14:creationId xmlns:p14="http://schemas.microsoft.com/office/powerpoint/2010/main" val="1571068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 to Jon:  So it seems to me that the Board has outlined a framework of what is acceptable for subcontract management during performance at least narrowly for time-and-material contract types?  Shoot this down.  Relying on case law is extremely problematic in practice unless the facts/circumstances align…does provide some good takeaways though.</a:t>
            </a:r>
          </a:p>
          <a:p>
            <a:endParaRPr lang="en-US" dirty="0"/>
          </a:p>
          <a:p>
            <a:r>
              <a:rPr lang="en-US" dirty="0"/>
              <a:t>Jon to Asa:  It’s interesting to me that the government attorneys followed the auditors logic as the Board noted.  What’s DCAA’s typical response when these types of decisions are made by the Board?</a:t>
            </a:r>
          </a:p>
          <a:p>
            <a:endParaRPr lang="en-US" dirty="0"/>
          </a:p>
        </p:txBody>
      </p:sp>
      <p:sp>
        <p:nvSpPr>
          <p:cNvPr id="4" name="Slide Number Placeholder 3"/>
          <p:cNvSpPr>
            <a:spLocks noGrp="1"/>
          </p:cNvSpPr>
          <p:nvPr>
            <p:ph type="sldNum" sz="quarter" idx="10"/>
          </p:nvPr>
        </p:nvSpPr>
        <p:spPr/>
        <p:txBody>
          <a:bodyPr/>
          <a:lstStyle/>
          <a:p>
            <a:fld id="{7F82E83F-8F8D-4444-B949-60BF113A049B}" type="slidenum">
              <a:rPr lang="en-US" smtClean="0"/>
              <a:t>14</a:t>
            </a:fld>
            <a:endParaRPr lang="en-US"/>
          </a:p>
        </p:txBody>
      </p:sp>
    </p:spTree>
    <p:extLst>
      <p:ext uri="{BB962C8B-B14F-4D97-AF65-F5344CB8AC3E}">
        <p14:creationId xmlns:p14="http://schemas.microsoft.com/office/powerpoint/2010/main" val="3212277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Jon probably won’t appreciate me saying this, but my pocketbook would certainly fear the result of a hundred (legal) battles.  The axiom remains true though.  The single most important thing you can do as a prime contractor is understand the tactics and practices of the DCAA and other audit agencies and thankfully most of their approaches are publicly available information.  From past experience dealing with executive compensation and other areas where the Board has completely disagreed with DCAA approaches it is not likely that we will see a change in approach from DCAA.  Waving the LMIS case at them will not make them go away on these or other subcontract management issues, so it’s important to understand where you will face resistance determine where your company line is for managing subcontracts now and in the future.</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The most common intersections we see with contractors and DCAA on the topic of subcontract management stems from the audit program areas noted.  Probably the most common are Paid Voucher testing followed by indirect cost rates audit or the ICS.</a:t>
            </a:r>
          </a:p>
        </p:txBody>
      </p:sp>
      <p:sp>
        <p:nvSpPr>
          <p:cNvPr id="4" name="Slide Number Placeholder 3"/>
          <p:cNvSpPr>
            <a:spLocks noGrp="1"/>
          </p:cNvSpPr>
          <p:nvPr>
            <p:ph type="sldNum" sz="quarter" idx="10"/>
          </p:nvPr>
        </p:nvSpPr>
        <p:spPr/>
        <p:txBody>
          <a:bodyPr/>
          <a:lstStyle/>
          <a:p>
            <a:fld id="{7F82E83F-8F8D-4444-B949-60BF113A049B}" type="slidenum">
              <a:rPr lang="en-US" smtClean="0"/>
              <a:t>15</a:t>
            </a:fld>
            <a:endParaRPr lang="en-US"/>
          </a:p>
        </p:txBody>
      </p:sp>
    </p:spTree>
    <p:extLst>
      <p:ext uri="{BB962C8B-B14F-4D97-AF65-F5344CB8AC3E}">
        <p14:creationId xmlns:p14="http://schemas.microsoft.com/office/powerpoint/2010/main" val="3938632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So if we’re talking about a time and material contract we would want to have procedures to obtain evidence work was performed, and hours incurred….timesheets.  We also need some mechanism of oversight of performance to provide that value-add required to dodge excessive pass through issues.</a:t>
            </a:r>
          </a:p>
          <a:p>
            <a:pPr marL="171450" lvl="0" indent="-171450">
              <a:buFont typeface="Arial" panose="020B0604020202020204" pitchFamily="34" charset="0"/>
              <a:buChar char="•"/>
            </a:pPr>
            <a:r>
              <a:rPr lang="en-US" dirty="0"/>
              <a:t>If your subcontractor is not cooperating make sure your ACO is in the loop and retain those communications</a:t>
            </a:r>
          </a:p>
          <a:p>
            <a:pPr marL="171450" lvl="0" indent="-171450">
              <a:buFont typeface="Arial" panose="020B0604020202020204" pitchFamily="34" charset="0"/>
              <a:buChar char="•"/>
            </a:pPr>
            <a:r>
              <a:rPr lang="en-US" dirty="0"/>
              <a:t>The word audit seems to mean something different to someone with an accounting background and someone with a contracts background.  DCMA uses the word interchangeably with risk assessments and other non-attestation engagements.  Do not use the word audit in your procedures unless you intend to seek an opinion under applicable attestation standards.</a:t>
            </a:r>
          </a:p>
          <a:p>
            <a:pPr marL="628650" lvl="1" indent="-171450">
              <a:buFont typeface="Arial" panose="020B0604020202020204" pitchFamily="34" charset="0"/>
              <a:buChar char="•"/>
            </a:pPr>
            <a:r>
              <a:rPr lang="en-US" dirty="0"/>
              <a:t>Jon to Asa:  What are the applicable attestation standards?</a:t>
            </a:r>
          </a:p>
          <a:p>
            <a:pPr marL="171450" lvl="0" indent="-171450">
              <a:buFont typeface="Arial" panose="020B0604020202020204" pitchFamily="34" charset="0"/>
              <a:buChar char="•"/>
            </a:pPr>
            <a:r>
              <a:rPr lang="en-US" dirty="0"/>
              <a:t>Subcontractor self-certifications are fraught with problems, because almost anyone can call up someone like me for assistance in filling those out.  As a prime I would really want some additional assurance beyond their ability to fill out a questionnaire.  Not saying you have to ask for an audit, but we do work for several primes where we do a cursory interview to go over the questionnaire and gauge the subcontractors ability to discuss beyond the questionnaire as a means of additional risk assessment.</a:t>
            </a:r>
          </a:p>
          <a:p>
            <a:pPr marL="171450" lvl="0" indent="-171450">
              <a:buFont typeface="Arial" panose="020B0604020202020204" pitchFamily="34" charset="0"/>
              <a:buChar char="•"/>
            </a:pPr>
            <a:r>
              <a:rPr lang="en-US" dirty="0"/>
              <a:t>This brings me to the last point, which is you really want to have some means to access records necessary for contract closeout and should always think worst case.  If they won’t grant access to the prime perhaps they will to an independent third party reviewer.</a:t>
            </a:r>
          </a:p>
        </p:txBody>
      </p:sp>
      <p:sp>
        <p:nvSpPr>
          <p:cNvPr id="4" name="Slide Number Placeholder 3"/>
          <p:cNvSpPr>
            <a:spLocks noGrp="1"/>
          </p:cNvSpPr>
          <p:nvPr>
            <p:ph type="sldNum" sz="quarter" idx="10"/>
          </p:nvPr>
        </p:nvSpPr>
        <p:spPr/>
        <p:txBody>
          <a:bodyPr/>
          <a:lstStyle/>
          <a:p>
            <a:fld id="{7F82E83F-8F8D-4444-B949-60BF113A049B}" type="slidenum">
              <a:rPr lang="en-US" smtClean="0"/>
              <a:t>16</a:t>
            </a:fld>
            <a:endParaRPr lang="en-US"/>
          </a:p>
        </p:txBody>
      </p:sp>
    </p:spTree>
    <p:extLst>
      <p:ext uri="{BB962C8B-B14F-4D97-AF65-F5344CB8AC3E}">
        <p14:creationId xmlns:p14="http://schemas.microsoft.com/office/powerpoint/2010/main" val="254561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It seems that acronyms are like the hashtags of the government world.  If one doesn’t exist you can just make up your own as you go along.  They get built into the vernacular, and since we’re speaking to an open audience today with all levels of experience in attendance we’ll try to keep the acronym speak to a minimum, but there are some that we’ll use throughout the day.  If we make any up feel free to ask in the question box and we’ll be happy to define.</a:t>
            </a:r>
          </a:p>
        </p:txBody>
      </p:sp>
      <p:sp>
        <p:nvSpPr>
          <p:cNvPr id="4" name="Slide Number Placeholder 3"/>
          <p:cNvSpPr>
            <a:spLocks noGrp="1"/>
          </p:cNvSpPr>
          <p:nvPr>
            <p:ph type="sldNum" sz="quarter" idx="10"/>
          </p:nvPr>
        </p:nvSpPr>
        <p:spPr/>
        <p:txBody>
          <a:bodyPr/>
          <a:lstStyle/>
          <a:p>
            <a:fld id="{7F82E83F-8F8D-4444-B949-60BF113A049B}" type="slidenum">
              <a:rPr lang="en-US" smtClean="0"/>
              <a:t>3</a:t>
            </a:fld>
            <a:endParaRPr lang="en-US"/>
          </a:p>
        </p:txBody>
      </p:sp>
    </p:spTree>
    <p:extLst>
      <p:ext uri="{BB962C8B-B14F-4D97-AF65-F5344CB8AC3E}">
        <p14:creationId xmlns:p14="http://schemas.microsoft.com/office/powerpoint/2010/main" val="39513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7F82E83F-8F8D-4444-B949-60BF113A049B}" type="slidenum">
              <a:rPr lang="en-US" smtClean="0"/>
              <a:t>4</a:t>
            </a:fld>
            <a:endParaRPr lang="en-US"/>
          </a:p>
        </p:txBody>
      </p:sp>
    </p:spTree>
    <p:extLst>
      <p:ext uri="{BB962C8B-B14F-4D97-AF65-F5344CB8AC3E}">
        <p14:creationId xmlns:p14="http://schemas.microsoft.com/office/powerpoint/2010/main" val="762181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200" b="0" i="0" kern="1200" dirty="0" smtClean="0">
                <a:solidFill>
                  <a:schemeClr val="tx1"/>
                </a:solidFill>
                <a:effectLst/>
                <a:latin typeface="+mn-lt"/>
                <a:ea typeface="+mn-ea"/>
                <a:cs typeface="+mn-cs"/>
              </a:rPr>
              <a:t>Difficult to win protests regarding the </a:t>
            </a:r>
            <a:r>
              <a:rPr lang="en-US" sz="1200" b="0" i="0" kern="1200" dirty="0" err="1" smtClean="0">
                <a:solidFill>
                  <a:schemeClr val="tx1"/>
                </a:solidFill>
                <a:effectLst/>
                <a:latin typeface="+mn-lt"/>
                <a:ea typeface="+mn-ea"/>
                <a:cs typeface="+mn-cs"/>
              </a:rPr>
              <a:t>subonctracting</a:t>
            </a:r>
            <a:r>
              <a:rPr lang="en-US" sz="1200" b="0" i="0" kern="1200" dirty="0" smtClean="0">
                <a:solidFill>
                  <a:schemeClr val="tx1"/>
                </a:solidFill>
                <a:effectLst/>
                <a:latin typeface="+mn-lt"/>
                <a:ea typeface="+mn-ea"/>
                <a:cs typeface="+mn-cs"/>
              </a:rPr>
              <a:t> limitation.  Generally, whether a small business offeror will be able to comply with a subcontracting limitation presents a question of responsibility for review by the SBA. </a:t>
            </a:r>
            <a:r>
              <a:rPr lang="en-US" sz="1200" b="0" i="1" kern="1200" dirty="0" smtClean="0">
                <a:solidFill>
                  <a:schemeClr val="tx1"/>
                </a:solidFill>
                <a:effectLst/>
                <a:latin typeface="+mn-lt"/>
                <a:ea typeface="+mn-ea"/>
                <a:cs typeface="+mn-cs"/>
              </a:rPr>
              <a:t>See</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3"/>
              </a:rPr>
              <a:t>13 C.F.R. sect. 125.6(f)</a:t>
            </a:r>
            <a:r>
              <a:rPr lang="en-US" sz="1200" b="0" i="0" kern="1200" dirty="0" smtClean="0">
                <a:solidFill>
                  <a:schemeClr val="tx1"/>
                </a:solidFill>
                <a:effectLst/>
                <a:latin typeface="+mn-lt"/>
                <a:ea typeface="+mn-ea"/>
                <a:cs typeface="+mn-cs"/>
              </a:rPr>
              <a:t>; </a:t>
            </a:r>
            <a:r>
              <a:rPr lang="en-US" sz="1200" b="0" i="1" u="none" strike="noStrike" kern="1200" dirty="0" smtClean="0">
                <a:solidFill>
                  <a:schemeClr val="tx1"/>
                </a:solidFill>
                <a:effectLst/>
                <a:latin typeface="+mn-lt"/>
                <a:ea typeface="+mn-ea"/>
                <a:cs typeface="+mn-cs"/>
                <a:hlinkClick r:id="rId4"/>
              </a:rPr>
              <a:t>Spectrum Sec. </a:t>
            </a:r>
            <a:r>
              <a:rPr lang="en-US" sz="1200" b="0" i="1" u="none" strike="noStrike" kern="1200" dirty="0" err="1" smtClean="0">
                <a:solidFill>
                  <a:schemeClr val="tx1"/>
                </a:solidFill>
                <a:effectLst/>
                <a:latin typeface="+mn-lt"/>
                <a:ea typeface="+mn-ea"/>
                <a:cs typeface="+mn-cs"/>
                <a:hlinkClick r:id="rId4"/>
              </a:rPr>
              <a:t>Servs</a:t>
            </a:r>
            <a:r>
              <a:rPr lang="en-US" sz="1200" b="0" i="1" u="none" strike="noStrike" kern="1200" dirty="0" smtClean="0">
                <a:solidFill>
                  <a:schemeClr val="tx1"/>
                </a:solidFill>
                <a:effectLst/>
                <a:latin typeface="+mn-lt"/>
                <a:ea typeface="+mn-ea"/>
                <a:cs typeface="+mn-cs"/>
                <a:hlinkClick r:id="rId4"/>
              </a:rPr>
              <a:t>., Inc.,</a:t>
            </a:r>
            <a:r>
              <a:rPr lang="en-US" sz="1200" b="0" i="0" u="none" strike="noStrike" kern="1200" dirty="0" smtClean="0">
                <a:solidFill>
                  <a:schemeClr val="tx1"/>
                </a:solidFill>
                <a:effectLst/>
                <a:latin typeface="+mn-lt"/>
                <a:ea typeface="+mn-ea"/>
                <a:cs typeface="+mn-cs"/>
                <a:hlinkClick r:id="rId4"/>
              </a:rPr>
              <a:t> B–297320.2</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4"/>
              </a:rPr>
              <a:t>B–297320.3</a:t>
            </a:r>
            <a:r>
              <a:rPr lang="en-US" sz="1200" b="0" i="0" kern="1200" dirty="0" smtClean="0">
                <a:solidFill>
                  <a:schemeClr val="tx1"/>
                </a:solidFill>
                <a:effectLst/>
                <a:latin typeface="+mn-lt"/>
                <a:ea typeface="+mn-ea"/>
                <a:cs typeface="+mn-cs"/>
              </a:rPr>
              <a:t>, Dec. 29, 2005, </a:t>
            </a:r>
            <a:r>
              <a:rPr lang="en-US" sz="1200" b="0" i="0" u="none" strike="noStrike" kern="1200" dirty="0" smtClean="0">
                <a:solidFill>
                  <a:schemeClr val="tx1"/>
                </a:solidFill>
                <a:effectLst/>
                <a:latin typeface="+mn-lt"/>
                <a:ea typeface="+mn-ea"/>
                <a:cs typeface="+mn-cs"/>
                <a:hlinkClick r:id="rId5"/>
              </a:rPr>
              <a:t>2005 CPD para. 227 at 6.</a:t>
            </a:r>
            <a:r>
              <a:rPr lang="en-US" sz="1200" b="0" i="0" u="none" strike="noStrike"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Issue must be couched as a proposal failing to conform to a material term of the solicitation.  </a:t>
            </a:r>
            <a:r>
              <a:rPr lang="en-US" sz="1200" b="0" i="0" kern="1200" dirty="0" smtClean="0">
                <a:solidFill>
                  <a:schemeClr val="tx1"/>
                </a:solidFill>
                <a:effectLst/>
                <a:latin typeface="+mn-lt"/>
                <a:ea typeface="+mn-ea"/>
                <a:cs typeface="+mn-cs"/>
              </a:rPr>
              <a:t>TYBRIN Corp., B- 298364.6 et al., Mar. 13, 2007, 2007 CPD ¶51.  If</a:t>
            </a:r>
            <a:r>
              <a:rPr lang="en-US" sz="1200" b="0" i="0" kern="1200" baseline="0" dirty="0" smtClean="0">
                <a:solidFill>
                  <a:schemeClr val="tx1"/>
                </a:solidFill>
                <a:effectLst/>
                <a:latin typeface="+mn-lt"/>
                <a:ea typeface="+mn-ea"/>
                <a:cs typeface="+mn-cs"/>
              </a:rPr>
              <a:t> not obvious from face of the proposal, then an issue of responsibility that gets sent to the SBA.  </a:t>
            </a:r>
            <a:endParaRPr lang="en-US" b="0" dirty="0"/>
          </a:p>
        </p:txBody>
      </p:sp>
      <p:sp>
        <p:nvSpPr>
          <p:cNvPr id="4" name="Slide Number Placeholder 3"/>
          <p:cNvSpPr>
            <a:spLocks noGrp="1"/>
          </p:cNvSpPr>
          <p:nvPr>
            <p:ph type="sldNum" sz="quarter" idx="10"/>
          </p:nvPr>
        </p:nvSpPr>
        <p:spPr/>
        <p:txBody>
          <a:bodyPr/>
          <a:lstStyle/>
          <a:p>
            <a:fld id="{7F82E83F-8F8D-4444-B949-60BF113A049B}" type="slidenum">
              <a:rPr lang="en-US" smtClean="0"/>
              <a:t>5</a:t>
            </a:fld>
            <a:endParaRPr lang="en-US"/>
          </a:p>
        </p:txBody>
      </p:sp>
    </p:spTree>
    <p:extLst>
      <p:ext uri="{BB962C8B-B14F-4D97-AF65-F5344CB8AC3E}">
        <p14:creationId xmlns:p14="http://schemas.microsoft.com/office/powerpoint/2010/main" val="1035151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b="1" u="sng" dirty="0" smtClean="0"/>
              <a:t>For Discussion</a:t>
            </a:r>
          </a:p>
          <a:p>
            <a:pPr marL="171450" lvl="0" indent="-171450">
              <a:buFont typeface="Arial" panose="020B0604020202020204" pitchFamily="34" charset="0"/>
              <a:buChar char="•"/>
            </a:pPr>
            <a:r>
              <a:rPr lang="en-US" dirty="0" smtClean="0"/>
              <a:t>First lets talk about the distinction between cost and price analysis.  They are two separate analysis techniques, but they are often referred to in the singular.  Price analysis is pretty self-explanatory, essentially comparing the total price proposed to historical, market or other sources of comparison to determine reasonableness.  Cost analysis is always more challenging because it requires analysis of each individual element of cost.  In the case of a labor rate you would be analyzing the base direct labor, each indirect burden and any profit or fee, and this leads to the majority of the challenge for Prime contractors.  Most subcontractor consider all of these elements proprietary and will not grant access.</a:t>
            </a:r>
          </a:p>
          <a:p>
            <a:pPr marL="628650" lvl="1" indent="-171450">
              <a:buFont typeface="Arial" panose="020B0604020202020204" pitchFamily="34" charset="0"/>
              <a:buChar char="•"/>
            </a:pPr>
            <a:r>
              <a:rPr lang="en-US" dirty="0" smtClean="0"/>
              <a:t>As you can see price analysis is certainly an easier approach, but in situations where TINA is applicable cost analysis would be required.  Since access to cost data may be limited  Primes are increasingly reliant on the use of government audit sources for cost analysis.  The government ultimately makes the call on the degree of cost analysis, but it is the prime’s role to notify the government when cost analysis cannot be conducted.  Just like FAR 52.244-2 Consent to subcontract, the government’s acceptance of a proposal or award of the prime contract does not indicate acceptance of subcontractors or their prices included in the proposal, so we must protect ourselves by informing the government in situations where adequate cost or price analysis cannot be conducted.</a:t>
            </a:r>
          </a:p>
          <a:p>
            <a:pPr marL="171450" lvl="0" indent="-171450">
              <a:buFont typeface="Arial" panose="020B0604020202020204" pitchFamily="34" charset="0"/>
              <a:buChar char="•"/>
            </a:pPr>
            <a:r>
              <a:rPr lang="en-US" dirty="0" smtClean="0"/>
              <a:t>The DoD-IG has increasingly targeted commercial item acquisitions with most of the large aerospace contractors sitting firmly in their crosshairs, however this increased scrutiny follows the trickle down effect that is typical with government audit activities.  During the past 4-years we have seen more and more commercial item defense and assistance with development of first time cost data for acquisitions of historically commercial parts/services at all tiers of government contractors.  The takeaway here is that if you are selling to the USG on a commercial basis you should have a fallback position or a very strong negotiating position.  If you are a prime and you are accepting commercial items under contract it is critical that you are conducting a thorough commercial item determination, as well as obtaining sales data, historical pricing and other information to support the agreed to price.</a:t>
            </a:r>
          </a:p>
          <a:p>
            <a:endParaRPr lang="en-US" dirty="0"/>
          </a:p>
        </p:txBody>
      </p:sp>
      <p:sp>
        <p:nvSpPr>
          <p:cNvPr id="4" name="Slide Number Placeholder 3"/>
          <p:cNvSpPr>
            <a:spLocks noGrp="1"/>
          </p:cNvSpPr>
          <p:nvPr>
            <p:ph type="sldNum" sz="quarter" idx="10"/>
          </p:nvPr>
        </p:nvSpPr>
        <p:spPr/>
        <p:txBody>
          <a:bodyPr/>
          <a:lstStyle/>
          <a:p>
            <a:fld id="{7F82E83F-8F8D-4444-B949-60BF113A049B}" type="slidenum">
              <a:rPr lang="en-US" smtClean="0"/>
              <a:t>6</a:t>
            </a:fld>
            <a:endParaRPr lang="en-US"/>
          </a:p>
        </p:txBody>
      </p:sp>
    </p:spTree>
    <p:extLst>
      <p:ext uri="{BB962C8B-B14F-4D97-AF65-F5344CB8AC3E}">
        <p14:creationId xmlns:p14="http://schemas.microsoft.com/office/powerpoint/2010/main" val="4149704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b="0" u="none" dirty="0"/>
              <a:t>Both from DCAA’s annual report to congress and other sources of information from inside the agency we are increasingly seeing DCAA auditors going after subcontract costs as part of incurred cost audits, business system audits, voucher examinations and voucher audits.  We work with around 500 contractors throughout the U.S. and for the most of 2016 and thus far into 2017 this has been the single most consistent issue we are getting questions about from our client base.</a:t>
            </a:r>
          </a:p>
          <a:p>
            <a:pPr marL="0" lvl="0" indent="0">
              <a:buFont typeface="Arial" panose="020B0604020202020204" pitchFamily="34" charset="0"/>
              <a:buNone/>
            </a:pPr>
            <a:endParaRPr lang="en-US" b="0" u="none" dirty="0"/>
          </a:p>
          <a:p>
            <a:pPr marL="0" lvl="0" indent="0">
              <a:buFont typeface="Arial" panose="020B0604020202020204" pitchFamily="34" charset="0"/>
              <a:buNone/>
            </a:pPr>
            <a:r>
              <a:rPr lang="en-US" b="0" u="none" dirty="0"/>
              <a:t>Jon I know from a legal perspective this seems to be a pretty hot topic area as well with a variety of cases in recent memory that comes to mind?  Suggest Laguna Construction, Circle C Construction, KBR </a:t>
            </a:r>
            <a:r>
              <a:rPr lang="en-US" b="0" u="none" dirty="0" err="1"/>
              <a:t>CoFC</a:t>
            </a:r>
            <a:r>
              <a:rPr lang="en-US" b="0" u="none" dirty="0"/>
              <a:t> Case.  Just looking for a series of cases brief summary to build to the importance of the environmental trend.</a:t>
            </a:r>
          </a:p>
          <a:p>
            <a:pPr marL="0" lvl="0" indent="0">
              <a:buFont typeface="Arial" panose="020B0604020202020204" pitchFamily="34" charset="0"/>
              <a:buNone/>
            </a:pPr>
            <a:endParaRPr lang="en-US" b="0" u="none" dirty="0"/>
          </a:p>
          <a:p>
            <a:pPr marL="0" lvl="0" indent="0">
              <a:buFont typeface="Arial" panose="020B0604020202020204" pitchFamily="34" charset="0"/>
              <a:buNone/>
            </a:pPr>
            <a:r>
              <a:rPr lang="en-US" b="0" u="none" dirty="0"/>
              <a:t>Along with frequent commentary on this topic from GAO and the DoD-IG we’re also seeing this topics extension outside of DCAA and DoD in general to other agencies with recent issues from within DOE, DHHS and many other federal agencies.  DOE in particular issued a recent audit report pertaining to the Hanford Nuclear Site, as well as stipulating a DOE prime contract clause requiring subcontract audits.</a:t>
            </a:r>
          </a:p>
        </p:txBody>
      </p:sp>
      <p:sp>
        <p:nvSpPr>
          <p:cNvPr id="4" name="Slide Number Placeholder 3"/>
          <p:cNvSpPr>
            <a:spLocks noGrp="1"/>
          </p:cNvSpPr>
          <p:nvPr>
            <p:ph type="sldNum" sz="quarter" idx="10"/>
          </p:nvPr>
        </p:nvSpPr>
        <p:spPr/>
        <p:txBody>
          <a:bodyPr/>
          <a:lstStyle/>
          <a:p>
            <a:fld id="{7F82E83F-8F8D-4444-B949-60BF113A049B}" type="slidenum">
              <a:rPr lang="en-US" smtClean="0"/>
              <a:t>7</a:t>
            </a:fld>
            <a:endParaRPr lang="en-US"/>
          </a:p>
        </p:txBody>
      </p:sp>
    </p:spTree>
    <p:extLst>
      <p:ext uri="{BB962C8B-B14F-4D97-AF65-F5344CB8AC3E}">
        <p14:creationId xmlns:p14="http://schemas.microsoft.com/office/powerpoint/2010/main" val="2987670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b="1" u="sng" dirty="0"/>
              <a:t>For Discussion</a:t>
            </a:r>
          </a:p>
          <a:p>
            <a:pPr marL="171450" lvl="0" indent="-171450">
              <a:buFont typeface="Arial" panose="020B0604020202020204" pitchFamily="34" charset="0"/>
              <a:buChar char="•"/>
            </a:pPr>
            <a:r>
              <a:rPr lang="en-US" dirty="0"/>
              <a:t>First lets talk about the distinction between cost and price analysis.  They are two separate analysis techniques, but they are often referred to in the singular.  Price analysis is pretty self-explanatory, essentially comparing the total price proposed to historical, market or other sources of comparison to determine reasonableness.  Cost analysis is always more challenging because it requires analysis of each individual element of cost.  In the case of a labor rate you would be analyzing the base direct labor, each indirect burden and any profit or fee, and this leads to the majority of the challenge for Prime contractors.  Most subcontractor consider all of these elements proprietary and will not grant access.</a:t>
            </a:r>
          </a:p>
          <a:p>
            <a:pPr marL="628650" lvl="1" indent="-171450">
              <a:buFont typeface="Arial" panose="020B0604020202020204" pitchFamily="34" charset="0"/>
              <a:buChar char="•"/>
            </a:pPr>
            <a:r>
              <a:rPr lang="en-US" dirty="0"/>
              <a:t>As you can see price analysis is certainly an easier approach, but in situations where TINA is applicable cost analysis would be required.  Since access to cost data may be limited  Primes are increasingly reliant on the use of government audit sources for cost analysis.  The government ultimately makes the call on the degree of cost analysis, but it is the prime’s role to notify the government when cost analysis cannot be conducted.  Just like FAR 52.244-2 Consent to subcontract, the government’s acceptance of a proposal or award of the prime contract does not indicate acceptance of subcontractors or their prices included in the proposal, so we must protect ourselves by informing the government in situations where adequate cost or price analysis cannot be conducted.</a:t>
            </a:r>
          </a:p>
          <a:p>
            <a:pPr marL="171450" lvl="0" indent="-171450">
              <a:buFont typeface="Arial" panose="020B0604020202020204" pitchFamily="34" charset="0"/>
              <a:buChar char="•"/>
            </a:pPr>
            <a:r>
              <a:rPr lang="en-US" dirty="0"/>
              <a:t>The DoD-IG has increasingly targeted commercial item acquisitions with most of the large aerospace contractors sitting firmly in their crosshairs, however this increased scrutiny follows the trickle down effect that is typical with government audit activities.  During the past 4-years we have seen more and more commercial item defense and assistance with development of first time cost data for acquisitions of historically commercial parts/services at all tiers of government contractors.  The takeaway here is that if you are selling to the USG on a commercial basis you should have a fallback position or a very strong negotiating position.  If you are a prime and you are accepting commercial items under contract it is critical that you are conducting a thorough commercial item determination, as well as obtaining sales data, historical pricing and other information to support the agreed to price.</a:t>
            </a:r>
          </a:p>
        </p:txBody>
      </p:sp>
      <p:sp>
        <p:nvSpPr>
          <p:cNvPr id="4" name="Slide Number Placeholder 3"/>
          <p:cNvSpPr>
            <a:spLocks noGrp="1"/>
          </p:cNvSpPr>
          <p:nvPr>
            <p:ph type="sldNum" sz="quarter" idx="10"/>
          </p:nvPr>
        </p:nvSpPr>
        <p:spPr/>
        <p:txBody>
          <a:bodyPr/>
          <a:lstStyle/>
          <a:p>
            <a:fld id="{7F82E83F-8F8D-4444-B949-60BF113A049B}" type="slidenum">
              <a:rPr lang="en-US" smtClean="0"/>
              <a:t>8</a:t>
            </a:fld>
            <a:endParaRPr lang="en-US"/>
          </a:p>
        </p:txBody>
      </p:sp>
    </p:spTree>
    <p:extLst>
      <p:ext uri="{BB962C8B-B14F-4D97-AF65-F5344CB8AC3E}">
        <p14:creationId xmlns:p14="http://schemas.microsoft.com/office/powerpoint/2010/main" val="1348456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There’s a few general strategies to drafting effective subcontracts and the one we see all too commonly is the “dump everything in there and the sub will figure out what applies.”  This is not a great approach to subcontracts.  Jon care to comment on this approach?</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A second, and somewhat better approach is the building block approach, which means you have specific sets of flow downs geared to the overall contract type so you may have one for cost-type, another for commercial, T&amp;M and so forth.  This is a better approach because it does limit the amount of expected negotiation, because at least the terms are relatively specific.   Jon any pitfalls here?  Issue I see with this is the similar to the one-size fits all.  All too often subcontract manager fails to consider unique, contract specific terms &amp; conditions and fails to adequately protect their Company.  Another issue I’ve seen is having contract-type sets, but failing to take into account specific contract issues related to quality, property insurance, payment terms, et al. areas.</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Jon figure you could add some commentary on bullet two (e.g. Christian Doctrine)</a:t>
            </a:r>
          </a:p>
          <a:p>
            <a:pPr marL="171450" lvl="0" indent="-171450">
              <a:buFont typeface="Arial" panose="020B0604020202020204" pitchFamily="34" charset="0"/>
              <a:buChar char="•"/>
            </a:pPr>
            <a:r>
              <a:rPr lang="en-US" dirty="0"/>
              <a:t>Ditto on bullet three (e.g. UCC, state level)</a:t>
            </a:r>
          </a:p>
          <a:p>
            <a:pPr marL="171450" lvl="0" indent="-171450">
              <a:buFont typeface="Arial" panose="020B0604020202020204" pitchFamily="34" charset="0"/>
              <a:buChar char="•"/>
            </a:pPr>
            <a:r>
              <a:rPr lang="en-US" dirty="0"/>
              <a:t>Maybe even a slide or two to follow on topics related to the draft of subcontracts?  Would make a good transition point as this is the end of the pre-award section?</a:t>
            </a:r>
          </a:p>
        </p:txBody>
      </p:sp>
      <p:sp>
        <p:nvSpPr>
          <p:cNvPr id="4" name="Slide Number Placeholder 3"/>
          <p:cNvSpPr>
            <a:spLocks noGrp="1"/>
          </p:cNvSpPr>
          <p:nvPr>
            <p:ph type="sldNum" sz="quarter" idx="10"/>
          </p:nvPr>
        </p:nvSpPr>
        <p:spPr/>
        <p:txBody>
          <a:bodyPr/>
          <a:lstStyle/>
          <a:p>
            <a:fld id="{7F82E83F-8F8D-4444-B949-60BF113A049B}" type="slidenum">
              <a:rPr lang="en-US" smtClean="0"/>
              <a:t>9</a:t>
            </a:fld>
            <a:endParaRPr lang="en-US"/>
          </a:p>
        </p:txBody>
      </p:sp>
    </p:spTree>
    <p:extLst>
      <p:ext uri="{BB962C8B-B14F-4D97-AF65-F5344CB8AC3E}">
        <p14:creationId xmlns:p14="http://schemas.microsoft.com/office/powerpoint/2010/main" val="395601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FAR 42.202 states simply that the prime contractor is responsible for managing its subcontracts.  Pretty straightforward right?  No it’s about as clear as mud.</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Thankfully though our friends at DCAA have determined the message behind such a vague term as manage.  Then they developed a presentation geared specifically to new prime contractors to help them understand their role in this process.  Presentation covers a lot of stirring topics like consent to subcontract and the allowable cost and payment clause, but focuses on the overarching them of subcontract management from FAR Part 32</a:t>
            </a:r>
          </a:p>
        </p:txBody>
      </p:sp>
      <p:sp>
        <p:nvSpPr>
          <p:cNvPr id="4" name="Slide Number Placeholder 3"/>
          <p:cNvSpPr>
            <a:spLocks noGrp="1"/>
          </p:cNvSpPr>
          <p:nvPr>
            <p:ph type="sldNum" sz="quarter" idx="10"/>
          </p:nvPr>
        </p:nvSpPr>
        <p:spPr/>
        <p:txBody>
          <a:bodyPr/>
          <a:lstStyle/>
          <a:p>
            <a:fld id="{7F82E83F-8F8D-4444-B949-60BF113A049B}" type="slidenum">
              <a:rPr lang="en-US" smtClean="0"/>
              <a:t>10</a:t>
            </a:fld>
            <a:endParaRPr lang="en-US"/>
          </a:p>
        </p:txBody>
      </p:sp>
    </p:spTree>
    <p:extLst>
      <p:ext uri="{BB962C8B-B14F-4D97-AF65-F5344CB8AC3E}">
        <p14:creationId xmlns:p14="http://schemas.microsoft.com/office/powerpoint/2010/main" val="30625148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2057400"/>
            <a:ext cx="7315200" cy="1371600"/>
          </a:xfrm>
        </p:spPr>
        <p:txBody>
          <a:bodyPr anchor="ctr"/>
          <a:lstStyle>
            <a:lvl1pPr algn="ctr">
              <a:lnSpc>
                <a:spcPct val="80000"/>
              </a:lnSpc>
              <a:defRPr sz="3200" b="1">
                <a:solidFill>
                  <a:srgbClr val="C00000"/>
                </a:solidFill>
                <a:latin typeface="Arial" panose="020B0604020202020204" pitchFamily="34" charset="0"/>
                <a:cs typeface="Arial" panose="020B0604020202020204" pitchFamily="34" charset="0"/>
              </a:defRPr>
            </a:lvl1pPr>
          </a:lstStyle>
          <a:p>
            <a:pPr lvl="0"/>
            <a:r>
              <a:rPr lang="en-US" noProof="0"/>
              <a:t>Click to edit Master title style</a:t>
            </a:r>
            <a:endParaRPr lang="en-US" noProof="0" dirty="0"/>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2DB39728-09AC-4D51-8E0A-4B3C2D7D6E5A}" type="slidenum">
              <a:rPr lang="en-US"/>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35190" y="5181600"/>
            <a:ext cx="2273620" cy="7985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79D238-B8C7-4705-ABF5-B9352C5E5169}" type="slidenum">
              <a:rPr lang="en-US"/>
              <a:pPr/>
              <a:t>‹#›</a:t>
            </a:fld>
            <a:endParaRPr lang="en-US"/>
          </a:p>
        </p:txBody>
      </p:sp>
    </p:spTree>
    <p:extLst>
      <p:ext uri="{BB962C8B-B14F-4D97-AF65-F5344CB8AC3E}">
        <p14:creationId xmlns:p14="http://schemas.microsoft.com/office/powerpoint/2010/main" val="325947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BAA741E-D7EE-45CC-A349-51D75E5A1ADF}" type="slidenum">
              <a:rPr lang="en-US"/>
              <a:pPr/>
              <a:t>‹#›</a:t>
            </a:fld>
            <a:endParaRPr lang="en-US"/>
          </a:p>
        </p:txBody>
      </p:sp>
    </p:spTree>
    <p:extLst>
      <p:ext uri="{BB962C8B-B14F-4D97-AF65-F5344CB8AC3E}">
        <p14:creationId xmlns:p14="http://schemas.microsoft.com/office/powerpoint/2010/main" val="3985754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2800" b="1">
                <a:solidFill>
                  <a:schemeClr val="tx1">
                    <a:lumMod val="50000"/>
                    <a:lumOff val="50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230188" indent="-230188">
              <a:buClr>
                <a:srgbClr val="C00000"/>
              </a:buClr>
              <a:buSzPct val="100000"/>
              <a:buFont typeface="Arial" panose="020B0604020202020204" pitchFamily="34" charset="0"/>
              <a:buChar char="▼"/>
              <a:defRPr lang="en-US" sz="1800" b="1" kern="1200" dirty="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buClr>
                <a:schemeClr val="tx1">
                  <a:lumMod val="50000"/>
                  <a:lumOff val="50000"/>
                </a:schemeClr>
              </a:buClr>
              <a:buSzPct val="75000"/>
              <a:buFont typeface="Arial" panose="020B0604020202020204" pitchFamily="34" charset="0"/>
              <a:buChar char="▼"/>
              <a:defRPr lang="en-US" sz="1600" b="1" kern="1200" dirty="0" smtClean="0">
                <a:solidFill>
                  <a:schemeClr val="tx1">
                    <a:lumMod val="50000"/>
                    <a:lumOff val="50000"/>
                  </a:schemeClr>
                </a:solidFill>
                <a:latin typeface="+mn-lt"/>
                <a:ea typeface="+mn-ea"/>
                <a:cs typeface="+mn-cs"/>
              </a:defRPr>
            </a:lvl2pPr>
            <a:lvl3pPr marL="1143000" indent="-228600">
              <a:buClr>
                <a:schemeClr val="tx1">
                  <a:lumMod val="50000"/>
                  <a:lumOff val="50000"/>
                </a:schemeClr>
              </a:buClr>
              <a:buSzPct val="65000"/>
              <a:buFont typeface="Arial" panose="020B0604020202020204" pitchFamily="34" charset="0"/>
              <a:buChar char="▼"/>
              <a:defRPr lang="en-US" sz="1400" b="1" kern="1200" dirty="0" smtClean="0">
                <a:solidFill>
                  <a:schemeClr val="tx1">
                    <a:lumMod val="50000"/>
                    <a:lumOff val="50000"/>
                  </a:schemeClr>
                </a:solidFill>
                <a:latin typeface="+mn-lt"/>
                <a:ea typeface="+mn-ea"/>
                <a:cs typeface="+mn-cs"/>
              </a:defRPr>
            </a:lvl3pPr>
            <a:lvl4pPr marL="1600200" indent="-228600">
              <a:buClr>
                <a:schemeClr val="tx1">
                  <a:lumMod val="50000"/>
                  <a:lumOff val="50000"/>
                </a:schemeClr>
              </a:buClr>
              <a:buSzPct val="65000"/>
              <a:buFont typeface="Arial" panose="020B0604020202020204" pitchFamily="34" charset="0"/>
              <a:buChar char="▼"/>
              <a:defRPr lang="en-US" sz="1200" b="1" kern="1200" dirty="0" smtClean="0">
                <a:solidFill>
                  <a:schemeClr val="tx1">
                    <a:lumMod val="50000"/>
                    <a:lumOff val="50000"/>
                  </a:schemeClr>
                </a:solidFill>
                <a:latin typeface="+mn-lt"/>
                <a:ea typeface="+mn-ea"/>
                <a:cs typeface="+mn-cs"/>
              </a:defRPr>
            </a:lvl4pPr>
            <a:lvl5pPr marL="2057400" indent="-228600">
              <a:buClr>
                <a:schemeClr val="tx1">
                  <a:lumMod val="50000"/>
                  <a:lumOff val="50000"/>
                </a:schemeClr>
              </a:buClr>
              <a:buFont typeface="Arial" panose="020B0604020202020204" pitchFamily="34" charset="0"/>
              <a:buChar char="▼"/>
              <a:defRPr lang="en-US" sz="1200" b="1" kern="1200" dirty="0">
                <a:solidFill>
                  <a:schemeClr val="tx1">
                    <a:lumMod val="50000"/>
                    <a:lumOff val="50000"/>
                  </a:schemeClr>
                </a:solidFill>
                <a:latin typeface="+mn-lt"/>
                <a:ea typeface="+mn-ea"/>
                <a:cs typeface="+mn-cs"/>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25C9521-077F-40A1-B27B-ED7B883B1609}" type="slidenum">
              <a:rPr lang="en-US"/>
              <a:pPr/>
              <a:t>‹#›</a:t>
            </a:fld>
            <a:endParaRPr lang="en-US"/>
          </a:p>
        </p:txBody>
      </p:sp>
    </p:spTree>
    <p:extLst>
      <p:ext uri="{BB962C8B-B14F-4D97-AF65-F5344CB8AC3E}">
        <p14:creationId xmlns:p14="http://schemas.microsoft.com/office/powerpoint/2010/main" val="320746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solidFill>
                  <a:srgbClr val="C0000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50000"/>
                    <a:lumOff val="50000"/>
                  </a:schemeClr>
                </a:solidFill>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66486A-A46B-4559-BAE4-DF3EDA6F348A}" type="slidenum">
              <a:rPr lang="en-US"/>
              <a:pPr/>
              <a:t>‹#›</a:t>
            </a:fld>
            <a:endParaRPr lang="en-US"/>
          </a:p>
        </p:txBody>
      </p:sp>
    </p:spTree>
    <p:extLst>
      <p:ext uri="{BB962C8B-B14F-4D97-AF65-F5344CB8AC3E}">
        <p14:creationId xmlns:p14="http://schemas.microsoft.com/office/powerpoint/2010/main" val="320627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53A453-1107-49C7-902D-66F1C6AB39ED}" type="slidenum">
              <a:rPr lang="en-US"/>
              <a:pPr/>
              <a:t>‹#›</a:t>
            </a:fld>
            <a:endParaRPr lang="en-US"/>
          </a:p>
        </p:txBody>
      </p:sp>
    </p:spTree>
    <p:extLst>
      <p:ext uri="{BB962C8B-B14F-4D97-AF65-F5344CB8AC3E}">
        <p14:creationId xmlns:p14="http://schemas.microsoft.com/office/powerpoint/2010/main" val="15990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B56A9B3-7F9B-46E2-A41A-E288EBF38C8A}" type="slidenum">
              <a:rPr lang="en-US"/>
              <a:pPr/>
              <a:t>‹#›</a:t>
            </a:fld>
            <a:endParaRPr lang="en-US"/>
          </a:p>
        </p:txBody>
      </p:sp>
    </p:spTree>
    <p:extLst>
      <p:ext uri="{BB962C8B-B14F-4D97-AF65-F5344CB8AC3E}">
        <p14:creationId xmlns:p14="http://schemas.microsoft.com/office/powerpoint/2010/main" val="65579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9837E28-8B43-4CD6-BC51-7061F3C33328}" type="slidenum">
              <a:rPr lang="en-US"/>
              <a:pPr/>
              <a:t>‹#›</a:t>
            </a:fld>
            <a:endParaRPr lang="en-US"/>
          </a:p>
        </p:txBody>
      </p:sp>
    </p:spTree>
    <p:extLst>
      <p:ext uri="{BB962C8B-B14F-4D97-AF65-F5344CB8AC3E}">
        <p14:creationId xmlns:p14="http://schemas.microsoft.com/office/powerpoint/2010/main" val="231655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76B5BF4-48FA-48E0-9A77-2729575D32F6}" type="slidenum">
              <a:rPr lang="en-US"/>
              <a:pPr/>
              <a:t>‹#›</a:t>
            </a:fld>
            <a:endParaRPr lang="en-US"/>
          </a:p>
        </p:txBody>
      </p:sp>
    </p:spTree>
    <p:extLst>
      <p:ext uri="{BB962C8B-B14F-4D97-AF65-F5344CB8AC3E}">
        <p14:creationId xmlns:p14="http://schemas.microsoft.com/office/powerpoint/2010/main" val="212860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0C734D-5998-4EBE-B05E-33535D3613D0}" type="slidenum">
              <a:rPr lang="en-US"/>
              <a:pPr/>
              <a:t>‹#›</a:t>
            </a:fld>
            <a:endParaRPr lang="en-US"/>
          </a:p>
        </p:txBody>
      </p:sp>
    </p:spTree>
    <p:extLst>
      <p:ext uri="{BB962C8B-B14F-4D97-AF65-F5344CB8AC3E}">
        <p14:creationId xmlns:p14="http://schemas.microsoft.com/office/powerpoint/2010/main" val="205028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39ACEA-5D75-432A-A1E5-112AFF607C3F}" type="slidenum">
              <a:rPr lang="en-US"/>
              <a:pPr/>
              <a:t>‹#›</a:t>
            </a:fld>
            <a:endParaRPr lang="en-US"/>
          </a:p>
        </p:txBody>
      </p:sp>
    </p:spTree>
    <p:extLst>
      <p:ext uri="{BB962C8B-B14F-4D97-AF65-F5344CB8AC3E}">
        <p14:creationId xmlns:p14="http://schemas.microsoft.com/office/powerpoint/2010/main" val="3833408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9B29860-1F70-44B7-8AC8-0EFB3A199FD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2800" b="1">
          <a:solidFill>
            <a:schemeClr val="tx1">
              <a:lumMod val="50000"/>
              <a:lumOff val="50000"/>
            </a:schemeClr>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Times" pitchFamily="18" charset="0"/>
        </a:defRPr>
      </a:lvl2pPr>
      <a:lvl3pPr algn="l" rtl="0" eaLnBrk="1" fontAlgn="base" hangingPunct="1">
        <a:spcBef>
          <a:spcPct val="0"/>
        </a:spcBef>
        <a:spcAft>
          <a:spcPct val="0"/>
        </a:spcAft>
        <a:defRPr sz="3600">
          <a:solidFill>
            <a:schemeClr val="tx1"/>
          </a:solidFill>
          <a:latin typeface="Times" pitchFamily="18" charset="0"/>
        </a:defRPr>
      </a:lvl3pPr>
      <a:lvl4pPr algn="l" rtl="0" eaLnBrk="1" fontAlgn="base" hangingPunct="1">
        <a:spcBef>
          <a:spcPct val="0"/>
        </a:spcBef>
        <a:spcAft>
          <a:spcPct val="0"/>
        </a:spcAft>
        <a:defRPr sz="3600">
          <a:solidFill>
            <a:schemeClr val="tx1"/>
          </a:solidFill>
          <a:latin typeface="Times" pitchFamily="18" charset="0"/>
        </a:defRPr>
      </a:lvl4pPr>
      <a:lvl5pPr algn="l" rtl="0" eaLnBrk="1" fontAlgn="base" hangingPunct="1">
        <a:spcBef>
          <a:spcPct val="0"/>
        </a:spcBef>
        <a:spcAft>
          <a:spcPct val="0"/>
        </a:spcAft>
        <a:defRPr sz="3600">
          <a:solidFill>
            <a:schemeClr val="tx1"/>
          </a:solidFill>
          <a:latin typeface="Times" pitchFamily="18" charset="0"/>
        </a:defRPr>
      </a:lvl5pPr>
      <a:lvl6pPr marL="457200" algn="l" rtl="0" eaLnBrk="1" fontAlgn="base" hangingPunct="1">
        <a:spcBef>
          <a:spcPct val="0"/>
        </a:spcBef>
        <a:spcAft>
          <a:spcPct val="0"/>
        </a:spcAft>
        <a:defRPr sz="3600">
          <a:solidFill>
            <a:schemeClr val="tx1"/>
          </a:solidFill>
          <a:latin typeface="Times" pitchFamily="18" charset="0"/>
        </a:defRPr>
      </a:lvl6pPr>
      <a:lvl7pPr marL="914400" algn="l" rtl="0" eaLnBrk="1" fontAlgn="base" hangingPunct="1">
        <a:spcBef>
          <a:spcPct val="0"/>
        </a:spcBef>
        <a:spcAft>
          <a:spcPct val="0"/>
        </a:spcAft>
        <a:defRPr sz="3600">
          <a:solidFill>
            <a:schemeClr val="tx1"/>
          </a:solidFill>
          <a:latin typeface="Times" pitchFamily="18" charset="0"/>
        </a:defRPr>
      </a:lvl7pPr>
      <a:lvl8pPr marL="1371600" algn="l" rtl="0" eaLnBrk="1" fontAlgn="base" hangingPunct="1">
        <a:spcBef>
          <a:spcPct val="0"/>
        </a:spcBef>
        <a:spcAft>
          <a:spcPct val="0"/>
        </a:spcAft>
        <a:defRPr sz="3600">
          <a:solidFill>
            <a:schemeClr val="tx1"/>
          </a:solidFill>
          <a:latin typeface="Times" pitchFamily="18" charset="0"/>
        </a:defRPr>
      </a:lvl8pPr>
      <a:lvl9pPr marL="1828800" algn="l" rtl="0" eaLnBrk="1" fontAlgn="base" hangingPunct="1">
        <a:spcBef>
          <a:spcPct val="0"/>
        </a:spcBef>
        <a:spcAft>
          <a:spcPct val="0"/>
        </a:spcAft>
        <a:defRPr sz="3600">
          <a:solidFill>
            <a:schemeClr val="tx1"/>
          </a:solidFill>
          <a:latin typeface="Times" pitchFamily="18" charset="0"/>
        </a:defRPr>
      </a:lvl9pPr>
    </p:titleStyle>
    <p:bodyStyle>
      <a:lvl1pPr marL="230188" indent="-230188" algn="l" rtl="0" eaLnBrk="1" fontAlgn="base" hangingPunct="1">
        <a:spcBef>
          <a:spcPct val="20000"/>
        </a:spcBef>
        <a:spcAft>
          <a:spcPct val="0"/>
        </a:spcAft>
        <a:buClr>
          <a:srgbClr val="A7001F"/>
        </a:buClr>
        <a:buSzPct val="100000"/>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1219200"/>
            <a:ext cx="7772400" cy="1143000"/>
          </a:xfrm>
        </p:spPr>
        <p:txBody>
          <a:bodyPr/>
          <a:lstStyle/>
          <a:p>
            <a:r>
              <a:rPr lang="en-US" sz="3200" b="0" dirty="0">
                <a:solidFill>
                  <a:srgbClr val="C00000"/>
                </a:solidFill>
              </a:rPr>
              <a:t>Subcontracts Administration: Working with DCAA and DCMA</a:t>
            </a:r>
            <a:endParaRPr lang="en-US" dirty="0"/>
          </a:p>
        </p:txBody>
      </p:sp>
      <p:sp>
        <p:nvSpPr>
          <p:cNvPr id="7" name="Rectangle 3"/>
          <p:cNvSpPr>
            <a:spLocks noGrp="1" noChangeArrowheads="1"/>
          </p:cNvSpPr>
          <p:nvPr>
            <p:ph idx="1"/>
          </p:nvPr>
        </p:nvSpPr>
        <p:spPr>
          <a:xfrm>
            <a:off x="2057400" y="2590800"/>
            <a:ext cx="4648200" cy="1447800"/>
          </a:xfrm>
        </p:spPr>
        <p:txBody>
          <a:bodyPr/>
          <a:lstStyle/>
          <a:p>
            <a:pPr marL="0" indent="0" algn="ctr">
              <a:buNone/>
            </a:pPr>
            <a:r>
              <a:rPr lang="en-US" dirty="0" smtClean="0"/>
              <a:t>Jon Levin</a:t>
            </a:r>
          </a:p>
          <a:p>
            <a:pPr marL="0" indent="0" algn="ctr">
              <a:buNone/>
            </a:pPr>
            <a:r>
              <a:rPr lang="en-US" sz="1400" dirty="0" smtClean="0"/>
              <a:t>Maynard Cooper &amp; Gale</a:t>
            </a:r>
          </a:p>
          <a:p>
            <a:pPr marL="0" indent="0" algn="ctr">
              <a:buNone/>
            </a:pPr>
            <a:r>
              <a:rPr lang="en-US" dirty="0" smtClean="0"/>
              <a:t>Asa Gilliland</a:t>
            </a:r>
          </a:p>
          <a:p>
            <a:pPr marL="0" indent="0" algn="ctr">
              <a:buNone/>
            </a:pPr>
            <a:r>
              <a:rPr lang="en-US" sz="1400" dirty="0" smtClean="0"/>
              <a:t>Redstone Government Consulting</a:t>
            </a:r>
            <a:endParaRPr lang="en-US" sz="1400" dirty="0"/>
          </a:p>
        </p:txBody>
      </p:sp>
      <p:pic>
        <p:nvPicPr>
          <p:cNvPr id="8" name="Picture 2" descr="http://www.redstonegci.com/Portals/_default/Skins/RedStoneComp_Male1/images/object3588489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105400"/>
            <a:ext cx="318122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5292" y="4150286"/>
            <a:ext cx="3311703" cy="735934"/>
          </a:xfrm>
          <a:prstGeom prst="rect">
            <a:avLst/>
          </a:prstGeom>
        </p:spPr>
      </p:pic>
    </p:spTree>
    <p:extLst>
      <p:ext uri="{BB962C8B-B14F-4D97-AF65-F5344CB8AC3E}">
        <p14:creationId xmlns:p14="http://schemas.microsoft.com/office/powerpoint/2010/main" val="182626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Prime Management of </a:t>
            </a:r>
            <a:r>
              <a:rPr lang="en-US" dirty="0" err="1"/>
              <a:t>SubKs</a:t>
            </a:r>
            <a:r>
              <a:rPr lang="en-US" dirty="0"/>
              <a:t> </a:t>
            </a:r>
            <a:br>
              <a:rPr lang="en-US" dirty="0"/>
            </a:br>
            <a:r>
              <a:rPr lang="en-US" dirty="0"/>
              <a:t>Pre-Award Functions</a:t>
            </a:r>
          </a:p>
        </p:txBody>
      </p:sp>
      <p:sp>
        <p:nvSpPr>
          <p:cNvPr id="2051" name="Rectangle 3"/>
          <p:cNvSpPr>
            <a:spLocks noGrp="1" noChangeArrowheads="1"/>
          </p:cNvSpPr>
          <p:nvPr>
            <p:ph type="body" idx="1"/>
          </p:nvPr>
        </p:nvSpPr>
        <p:spPr/>
        <p:txBody>
          <a:bodyPr/>
          <a:lstStyle/>
          <a:p>
            <a:r>
              <a:rPr lang="en-US" dirty="0"/>
              <a:t>Subcontract is negotiated and executed.  We’re in the clear…right?  Let’s check the FAR to be safe.</a:t>
            </a:r>
          </a:p>
          <a:p>
            <a:pPr lvl="1"/>
            <a:r>
              <a:rPr lang="en-US" dirty="0">
                <a:latin typeface="Arial" panose="020B0604020202020204" pitchFamily="34" charset="0"/>
                <a:cs typeface="Arial" panose="020B0604020202020204" pitchFamily="34" charset="0"/>
              </a:rPr>
              <a:t>FAR 42.202 Assignment of Contract </a:t>
            </a:r>
            <a:r>
              <a:rPr lang="en-US" dirty="0" smtClean="0">
                <a:latin typeface="Arial" panose="020B0604020202020204" pitchFamily="34" charset="0"/>
                <a:cs typeface="Arial" panose="020B0604020202020204" pitchFamily="34" charset="0"/>
              </a:rPr>
              <a:t>Administration</a:t>
            </a:r>
          </a:p>
          <a:p>
            <a:pPr lvl="1"/>
            <a:r>
              <a:rPr lang="en-US" dirty="0" smtClean="0">
                <a:latin typeface="Arial" panose="020B0604020202020204" pitchFamily="34" charset="0"/>
                <a:cs typeface="Arial" panose="020B0604020202020204" pitchFamily="34" charset="0"/>
              </a:rPr>
              <a:t>DFARS 242.7502 - - </a:t>
            </a:r>
            <a:r>
              <a:rPr lang="en-US" u="sng" dirty="0" smtClean="0">
                <a:latin typeface="Arial" panose="020B0604020202020204" pitchFamily="34" charset="0"/>
                <a:cs typeface="Arial" panose="020B0604020202020204" pitchFamily="34" charset="0"/>
              </a:rPr>
              <a:t>contractor</a:t>
            </a:r>
            <a:r>
              <a:rPr lang="en-US" dirty="0" smtClean="0">
                <a:latin typeface="Arial" panose="020B0604020202020204" pitchFamily="34" charset="0"/>
                <a:cs typeface="Arial" panose="020B0604020202020204" pitchFamily="34" charset="0"/>
              </a:rPr>
              <a:t> required to maintain adequate accounting system</a:t>
            </a:r>
          </a:p>
          <a:p>
            <a:r>
              <a:rPr lang="en-US" dirty="0" smtClean="0"/>
              <a:t>Wonder </a:t>
            </a:r>
            <a:r>
              <a:rPr lang="en-US" dirty="0"/>
              <a:t>if DCAA offers any guidance in this area?</a:t>
            </a:r>
          </a:p>
          <a:p>
            <a:pPr lvl="1"/>
            <a:r>
              <a:rPr lang="en-US" dirty="0">
                <a:latin typeface="Arial" panose="020B0604020202020204" pitchFamily="34" charset="0"/>
                <a:cs typeface="Arial" panose="020B0604020202020204" pitchFamily="34" charset="0"/>
              </a:rPr>
              <a:t>http://www.dcaa.mil/small_business/Monitoring_Subcontracts.pdf </a:t>
            </a:r>
          </a:p>
          <a:p>
            <a:pPr lvl="1"/>
            <a:endParaRPr lang="en-US" dirty="0">
              <a:latin typeface="Arial" panose="020B0604020202020204" pitchFamily="34" charset="0"/>
              <a:cs typeface="Arial" panose="020B0604020202020204" pitchFamily="34" charset="0"/>
            </a:endParaRPr>
          </a:p>
          <a:p>
            <a:pPr marL="0" indent="0">
              <a:buNone/>
            </a:pPr>
            <a:endParaRPr lang="en-US" dirty="0"/>
          </a:p>
          <a:p>
            <a:endParaRPr lang="en-US" dirty="0"/>
          </a:p>
        </p:txBody>
      </p:sp>
      <p:pic>
        <p:nvPicPr>
          <p:cNvPr id="4" name="Picture 3"/>
          <p:cNvPicPr>
            <a:picLocks noChangeAspect="1"/>
          </p:cNvPicPr>
          <p:nvPr/>
        </p:nvPicPr>
        <p:blipFill>
          <a:blip r:embed="rId3"/>
          <a:stretch>
            <a:fillRect/>
          </a:stretch>
        </p:blipFill>
        <p:spPr>
          <a:xfrm>
            <a:off x="2057400" y="4038600"/>
            <a:ext cx="3701415" cy="2552700"/>
          </a:xfrm>
          <a:prstGeom prst="rect">
            <a:avLst/>
          </a:prstGeom>
        </p:spPr>
      </p:pic>
    </p:spTree>
    <p:extLst>
      <p:ext uri="{BB962C8B-B14F-4D97-AF65-F5344CB8AC3E}">
        <p14:creationId xmlns:p14="http://schemas.microsoft.com/office/powerpoint/2010/main" val="492709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Prime Management of </a:t>
            </a:r>
            <a:r>
              <a:rPr lang="en-US" dirty="0" err="1"/>
              <a:t>SubKs</a:t>
            </a:r>
            <a:r>
              <a:rPr lang="en-US" dirty="0"/>
              <a:t> </a:t>
            </a:r>
            <a:br>
              <a:rPr lang="en-US" dirty="0"/>
            </a:br>
            <a:r>
              <a:rPr lang="en-US" dirty="0"/>
              <a:t>Pre-Award Functions cont.</a:t>
            </a:r>
          </a:p>
        </p:txBody>
      </p:sp>
      <p:sp>
        <p:nvSpPr>
          <p:cNvPr id="2051" name="Rectangle 3"/>
          <p:cNvSpPr>
            <a:spLocks noGrp="1" noChangeArrowheads="1"/>
          </p:cNvSpPr>
          <p:nvPr>
            <p:ph type="body" idx="1"/>
          </p:nvPr>
        </p:nvSpPr>
        <p:spPr/>
        <p:txBody>
          <a:bodyPr/>
          <a:lstStyle/>
          <a:p>
            <a:r>
              <a:rPr lang="en-US" dirty="0"/>
              <a:t>Wow, that’s a lot of stuff, and sounds suspiciously like things that DCAA typically does.</a:t>
            </a:r>
          </a:p>
          <a:p>
            <a:pPr lvl="1"/>
            <a:endParaRPr lang="en-US" dirty="0"/>
          </a:p>
          <a:p>
            <a:pPr marL="0" indent="0">
              <a:buNone/>
            </a:pPr>
            <a:endParaRPr lang="en-US" dirty="0"/>
          </a:p>
          <a:p>
            <a:endParaRPr lang="en-US" dirty="0"/>
          </a:p>
        </p:txBody>
      </p:sp>
      <p:pic>
        <p:nvPicPr>
          <p:cNvPr id="2" name="Picture 1"/>
          <p:cNvPicPr>
            <a:picLocks noChangeAspect="1"/>
          </p:cNvPicPr>
          <p:nvPr/>
        </p:nvPicPr>
        <p:blipFill>
          <a:blip r:embed="rId3"/>
          <a:stretch>
            <a:fillRect/>
          </a:stretch>
        </p:blipFill>
        <p:spPr>
          <a:xfrm>
            <a:off x="304800" y="3276600"/>
            <a:ext cx="3733800" cy="2595399"/>
          </a:xfrm>
          <a:prstGeom prst="rect">
            <a:avLst/>
          </a:prstGeom>
        </p:spPr>
      </p:pic>
      <p:pic>
        <p:nvPicPr>
          <p:cNvPr id="3" name="Picture 2"/>
          <p:cNvPicPr>
            <a:picLocks noChangeAspect="1"/>
          </p:cNvPicPr>
          <p:nvPr/>
        </p:nvPicPr>
        <p:blipFill>
          <a:blip r:embed="rId4"/>
          <a:stretch>
            <a:fillRect/>
          </a:stretch>
        </p:blipFill>
        <p:spPr>
          <a:xfrm>
            <a:off x="4759569" y="3276600"/>
            <a:ext cx="3733800" cy="2657395"/>
          </a:xfrm>
          <a:prstGeom prst="rect">
            <a:avLst/>
          </a:prstGeom>
        </p:spPr>
      </p:pic>
    </p:spTree>
    <p:extLst>
      <p:ext uri="{BB962C8B-B14F-4D97-AF65-F5344CB8AC3E}">
        <p14:creationId xmlns:p14="http://schemas.microsoft.com/office/powerpoint/2010/main" val="1911966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LMIS, ASBCA 59508-09 (December 20, 2016)</a:t>
            </a:r>
          </a:p>
        </p:txBody>
      </p:sp>
      <p:sp>
        <p:nvSpPr>
          <p:cNvPr id="3" name="Content Placeholder 2"/>
          <p:cNvSpPr>
            <a:spLocks noGrp="1"/>
          </p:cNvSpPr>
          <p:nvPr>
            <p:ph idx="1"/>
          </p:nvPr>
        </p:nvSpPr>
        <p:spPr/>
        <p:txBody>
          <a:bodyPr/>
          <a:lstStyle/>
          <a:p>
            <a:r>
              <a:rPr lang="en-US" dirty="0"/>
              <a:t>Alleged contractor breach of contract for failure to manage subcontract under the auspices of FAR 42.202(e)(2)</a:t>
            </a:r>
          </a:p>
          <a:p>
            <a:pPr lvl="1"/>
            <a:r>
              <a:rPr lang="en-US" dirty="0">
                <a:latin typeface="Arial" panose="020B0604020202020204" pitchFamily="34" charset="0"/>
                <a:cs typeface="Arial" panose="020B0604020202020204" pitchFamily="34" charset="0"/>
              </a:rPr>
              <a:t>DCAA’s Logic</a:t>
            </a:r>
          </a:p>
          <a:p>
            <a:pPr lvl="2"/>
            <a:r>
              <a:rPr lang="en-US" dirty="0">
                <a:latin typeface="Arial" panose="020B0604020202020204" pitchFamily="34" charset="0"/>
                <a:cs typeface="Arial" panose="020B0604020202020204" pitchFamily="34" charset="0"/>
              </a:rPr>
              <a:t>Prime had no proof of requests for audits</a:t>
            </a:r>
          </a:p>
          <a:p>
            <a:pPr lvl="2"/>
            <a:r>
              <a:rPr lang="en-US" dirty="0">
                <a:latin typeface="Arial" panose="020B0604020202020204" pitchFamily="34" charset="0"/>
                <a:cs typeface="Arial" panose="020B0604020202020204" pitchFamily="34" charset="0"/>
              </a:rPr>
              <a:t>No records indicating they attempted to cause the subcontractor to prepare an adequate indirect cost rate proposal</a:t>
            </a:r>
          </a:p>
          <a:p>
            <a:pPr lvl="2"/>
            <a:r>
              <a:rPr lang="en-US" dirty="0">
                <a:latin typeface="Arial" panose="020B0604020202020204" pitchFamily="34" charset="0"/>
                <a:cs typeface="Arial" panose="020B0604020202020204" pitchFamily="34" charset="0"/>
              </a:rPr>
              <a:t>Without an adequate indirect cost rate proposal the prime and DCAA are unable to audit subcontract costs claimed by the prime</a:t>
            </a:r>
          </a:p>
          <a:p>
            <a:pPr lvl="2"/>
            <a:r>
              <a:rPr lang="en-US" dirty="0">
                <a:latin typeface="Arial" panose="020B0604020202020204" pitchFamily="34" charset="0"/>
                <a:cs typeface="Arial" panose="020B0604020202020204" pitchFamily="34" charset="0"/>
              </a:rPr>
              <a:t>Subcontract management is the responsibility of the subcontract administration department (G&amp;A) and the contractor had failed to earn reimbursement for those costs</a:t>
            </a:r>
          </a:p>
          <a:p>
            <a:pPr lvl="2"/>
            <a:r>
              <a:rPr lang="en-US" dirty="0">
                <a:latin typeface="Arial" panose="020B0604020202020204" pitchFamily="34" charset="0"/>
                <a:cs typeface="Arial" panose="020B0604020202020204" pitchFamily="34" charset="0"/>
              </a:rPr>
              <a:t>Ultimately questioned approximately $117MM in subcontract costs, which lead to the claims appeal to the ASBCA</a:t>
            </a:r>
          </a:p>
          <a:p>
            <a:pPr lvl="2"/>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954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LMIS, ASBCA 59508-09 (December 20, 2016)</a:t>
            </a:r>
          </a:p>
        </p:txBody>
      </p:sp>
      <p:sp>
        <p:nvSpPr>
          <p:cNvPr id="3" name="Content Placeholder 2"/>
          <p:cNvSpPr>
            <a:spLocks noGrp="1"/>
          </p:cNvSpPr>
          <p:nvPr>
            <p:ph idx="1"/>
          </p:nvPr>
        </p:nvSpPr>
        <p:spPr/>
        <p:txBody>
          <a:bodyPr/>
          <a:lstStyle/>
          <a:p>
            <a:r>
              <a:rPr lang="en-US" dirty="0"/>
              <a:t>The Board disagreed</a:t>
            </a:r>
          </a:p>
          <a:p>
            <a:pPr lvl="1"/>
            <a:r>
              <a:rPr lang="en-US" dirty="0">
                <a:latin typeface="Arial" panose="020B0604020202020204" pitchFamily="34" charset="0"/>
                <a:cs typeface="Arial" panose="020B0604020202020204" pitchFamily="34" charset="0"/>
              </a:rPr>
              <a:t>The rest of the story…</a:t>
            </a:r>
          </a:p>
          <a:p>
            <a:pPr lvl="2"/>
            <a:r>
              <a:rPr lang="en-US" dirty="0">
                <a:latin typeface="Arial" panose="020B0604020202020204" pitchFamily="34" charset="0"/>
                <a:cs typeface="Arial" panose="020B0604020202020204" pitchFamily="34" charset="0"/>
              </a:rPr>
              <a:t>The prime provided DCAA with extensive documentation (policies and procedures) ensuring oversight of subcontractors…to achieve delivery with documented acceptance of all services on all task orders,</a:t>
            </a:r>
          </a:p>
          <a:p>
            <a:pPr lvl="2"/>
            <a:r>
              <a:rPr lang="en-US" dirty="0">
                <a:latin typeface="Arial" panose="020B0604020202020204" pitchFamily="34" charset="0"/>
                <a:cs typeface="Arial" panose="020B0604020202020204" pitchFamily="34" charset="0"/>
              </a:rPr>
              <a:t>Prime advised the subcontractor of its responsibility to submit to DCAA all applicable schedules...prime </a:t>
            </a:r>
            <a:r>
              <a:rPr lang="en-US" dirty="0" err="1">
                <a:latin typeface="Arial" panose="020B0604020202020204" pitchFamily="34" charset="0"/>
                <a:cs typeface="Arial" panose="020B0604020202020204" pitchFamily="34" charset="0"/>
              </a:rPr>
              <a:t>ktr</a:t>
            </a:r>
            <a:r>
              <a:rPr lang="en-US" dirty="0">
                <a:latin typeface="Arial" panose="020B0604020202020204" pitchFamily="34" charset="0"/>
                <a:cs typeface="Arial" panose="020B0604020202020204" pitchFamily="34" charset="0"/>
              </a:rPr>
              <a:t> focus is on cost and performance of a single contract…not the overall incurred cost submission</a:t>
            </a:r>
          </a:p>
          <a:p>
            <a:pPr lvl="2"/>
            <a:r>
              <a:rPr lang="en-US" dirty="0">
                <a:latin typeface="Arial" panose="020B0604020202020204" pitchFamily="34" charset="0"/>
                <a:cs typeface="Arial" panose="020B0604020202020204" pitchFamily="34" charset="0"/>
              </a:rPr>
              <a:t>DCAA ignored relevant evidence, focused solely on the absence of subcontractor incurred cost claims...but without citing any FAR or contractual clause.</a:t>
            </a:r>
          </a:p>
          <a:p>
            <a:pPr lvl="2"/>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234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LMIS, ASBCA 59508-09 (December 20, 2016)</a:t>
            </a:r>
          </a:p>
        </p:txBody>
      </p:sp>
      <p:sp>
        <p:nvSpPr>
          <p:cNvPr id="3" name="Content Placeholder 2"/>
          <p:cNvSpPr>
            <a:spLocks noGrp="1"/>
          </p:cNvSpPr>
          <p:nvPr>
            <p:ph idx="1"/>
          </p:nvPr>
        </p:nvSpPr>
        <p:spPr/>
        <p:txBody>
          <a:bodyPr/>
          <a:lstStyle/>
          <a:p>
            <a:r>
              <a:rPr lang="en-US" dirty="0"/>
              <a:t>Some Key Takeaways from this case</a:t>
            </a:r>
          </a:p>
          <a:p>
            <a:pPr lvl="1"/>
            <a:r>
              <a:rPr lang="en-US" dirty="0">
                <a:latin typeface="Arial" panose="020B0604020202020204" pitchFamily="34" charset="0"/>
                <a:cs typeface="Arial" panose="020B0604020202020204" pitchFamily="34" charset="0"/>
              </a:rPr>
              <a:t>FAR 42.202(e)(2) is not a contractual clause</a:t>
            </a:r>
          </a:p>
          <a:p>
            <a:pPr lvl="1"/>
            <a:r>
              <a:rPr lang="en-US" dirty="0">
                <a:latin typeface="Arial" panose="020B0604020202020204" pitchFamily="34" charset="0"/>
                <a:cs typeface="Arial" panose="020B0604020202020204" pitchFamily="34" charset="0"/>
              </a:rPr>
              <a:t>Even if FAR 42.202(e)(2) was (a contractual clause), by their (its) plain terms they do not impose the duties that DCAA, CO and the Government alleged were breached,</a:t>
            </a:r>
          </a:p>
          <a:p>
            <a:pPr lvl="1"/>
            <a:r>
              <a:rPr lang="en-US" dirty="0">
                <a:latin typeface="Arial" panose="020B0604020202020204" pitchFamily="34" charset="0"/>
                <a:cs typeface="Arial" panose="020B0604020202020204" pitchFamily="34" charset="0"/>
              </a:rPr>
              <a:t>We (ASBCA) are presented a case based on a legal theory, originated by an auditor</a:t>
            </a:r>
          </a:p>
          <a:p>
            <a:pPr lvl="1"/>
            <a:r>
              <a:rPr lang="en-US" dirty="0">
                <a:latin typeface="Arial" panose="020B0604020202020204" pitchFamily="34" charset="0"/>
                <a:cs typeface="Arial" panose="020B0604020202020204" pitchFamily="34" charset="0"/>
              </a:rPr>
              <a:t>The contractor breach of these non-existent duties is the only basis for disallowing $103 Million.</a:t>
            </a:r>
          </a:p>
          <a:p>
            <a:pPr lvl="1"/>
            <a:r>
              <a:rPr lang="en-US" dirty="0">
                <a:latin typeface="Arial" panose="020B0604020202020204" pitchFamily="34" charset="0"/>
                <a:cs typeface="Arial" panose="020B0604020202020204" pitchFamily="34" charset="0"/>
              </a:rPr>
              <a:t>CASE DISMISSED</a:t>
            </a:r>
          </a:p>
          <a:p>
            <a:pPr lvl="2"/>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086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Parting thoughts</a:t>
            </a:r>
          </a:p>
        </p:txBody>
      </p:sp>
      <p:sp>
        <p:nvSpPr>
          <p:cNvPr id="2051" name="Rectangle 3"/>
          <p:cNvSpPr>
            <a:spLocks noGrp="1" noChangeArrowheads="1"/>
          </p:cNvSpPr>
          <p:nvPr>
            <p:ph type="body" idx="1"/>
          </p:nvPr>
        </p:nvSpPr>
        <p:spPr/>
        <p:txBody>
          <a:bodyPr/>
          <a:lstStyle/>
          <a:p>
            <a:r>
              <a:rPr lang="en-US" dirty="0"/>
              <a:t>“If you know the enemy and know yourself, you need not fear the result of a hundred battles</a:t>
            </a:r>
            <a:r>
              <a:rPr lang="en-US" dirty="0" smtClean="0"/>
              <a:t>.” </a:t>
            </a:r>
            <a:r>
              <a:rPr lang="en-US" dirty="0"/>
              <a:t>~Sun Tzu</a:t>
            </a:r>
          </a:p>
          <a:p>
            <a:r>
              <a:rPr lang="en-US" dirty="0"/>
              <a:t>DCAA Most Common Subcontract Management Issues</a:t>
            </a:r>
          </a:p>
          <a:p>
            <a:pPr lvl="1"/>
            <a:r>
              <a:rPr lang="en-US" dirty="0">
                <a:latin typeface="Arial" panose="020B0604020202020204" pitchFamily="34" charset="0"/>
                <a:cs typeface="Arial" panose="020B0604020202020204" pitchFamily="34" charset="0"/>
              </a:rPr>
              <a:t>DCAA Indirect Cost Rates Audit Program (10100), Section F-1, Steps 2 and.4</a:t>
            </a:r>
          </a:p>
          <a:p>
            <a:pPr lvl="1"/>
            <a:r>
              <a:rPr lang="en-US" dirty="0">
                <a:latin typeface="Arial" panose="020B0604020202020204" pitchFamily="34" charset="0"/>
                <a:cs typeface="Arial" panose="020B0604020202020204" pitchFamily="34" charset="0"/>
              </a:rPr>
              <a:t>DCAA Testing of Paid Vouchers (11015), Section C-1, step 8 a –e</a:t>
            </a:r>
          </a:p>
          <a:p>
            <a:pPr lvl="1"/>
            <a:r>
              <a:rPr lang="en-US" dirty="0">
                <a:latin typeface="Arial" panose="020B0604020202020204" pitchFamily="34" charset="0"/>
                <a:cs typeface="Arial" panose="020B0604020202020204" pitchFamily="34" charset="0"/>
              </a:rPr>
              <a:t>DCAA Consultant &amp; Professional Services Cost (10160) Section C-1</a:t>
            </a:r>
          </a:p>
          <a:p>
            <a:pPr lvl="1"/>
            <a:r>
              <a:rPr lang="en-US" dirty="0">
                <a:latin typeface="Arial" panose="020B0604020202020204" pitchFamily="34" charset="0"/>
                <a:cs typeface="Arial" panose="020B0604020202020204" pitchFamily="34" charset="0"/>
              </a:rPr>
              <a:t>DCAA  MAAR-13 (10320), Section C-1, Step 7</a:t>
            </a:r>
          </a:p>
          <a:p>
            <a:pPr lvl="1"/>
            <a:r>
              <a:rPr lang="en-US" dirty="0">
                <a:latin typeface="Arial" panose="020B0604020202020204" pitchFamily="34" charset="0"/>
                <a:cs typeface="Arial" panose="020B0604020202020204" pitchFamily="34" charset="0"/>
              </a:rPr>
              <a:t>DCAA </a:t>
            </a:r>
            <a:r>
              <a:rPr lang="en-US" dirty="0" err="1">
                <a:latin typeface="Arial" panose="020B0604020202020204" pitchFamily="34" charset="0"/>
                <a:cs typeface="Arial" panose="020B0604020202020204" pitchFamily="34" charset="0"/>
              </a:rPr>
              <a:t>Eval</a:t>
            </a:r>
            <a:r>
              <a:rPr lang="en-US" dirty="0">
                <a:latin typeface="Arial" panose="020B0604020202020204" pitchFamily="34" charset="0"/>
                <a:cs typeface="Arial" panose="020B0604020202020204" pitchFamily="34" charset="0"/>
              </a:rPr>
              <a:t>. Of Final Voucher (15400) Section B-1, Step 4 &amp; 7, C-1, Step 1 b. &amp; 8</a:t>
            </a:r>
          </a:p>
          <a:p>
            <a:pPr lvl="1"/>
            <a:endParaRPr lang="en-US" dirty="0">
              <a:latin typeface="Arial" panose="020B0604020202020204" pitchFamily="34" charset="0"/>
              <a:cs typeface="Arial" panose="020B0604020202020204" pitchFamily="34" charset="0"/>
            </a:endParaRP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670389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Parting thoughts</a:t>
            </a:r>
          </a:p>
        </p:txBody>
      </p:sp>
      <p:sp>
        <p:nvSpPr>
          <p:cNvPr id="2051" name="Rectangle 3"/>
          <p:cNvSpPr>
            <a:spLocks noGrp="1" noChangeArrowheads="1"/>
          </p:cNvSpPr>
          <p:nvPr>
            <p:ph type="body" idx="1"/>
          </p:nvPr>
        </p:nvSpPr>
        <p:spPr/>
        <p:txBody>
          <a:bodyPr/>
          <a:lstStyle/>
          <a:p>
            <a:r>
              <a:rPr lang="en-US" dirty="0"/>
              <a:t>Focus on billing policies and procedures providing reasonable assurance of satisfactory subcontract performance.</a:t>
            </a:r>
          </a:p>
          <a:p>
            <a:r>
              <a:rPr lang="en-US" dirty="0"/>
              <a:t>Prime defines managing subcontracts in the context of review and approval of subcontractor invoices, but not in the context of after-the-fact audits.</a:t>
            </a:r>
          </a:p>
          <a:p>
            <a:r>
              <a:rPr lang="en-US" dirty="0"/>
              <a:t>Do not inject “audits” into policies or procedures unless contractually required</a:t>
            </a:r>
          </a:p>
          <a:p>
            <a:r>
              <a:rPr lang="en-US" dirty="0"/>
              <a:t>Subcontractor self-certifications (accounting system, provisional rates, indirect cost rate proposal submission if explicitly required by prime contracts); but…self-certifications without any corroborating data are risky business</a:t>
            </a:r>
          </a:p>
          <a:p>
            <a:r>
              <a:rPr lang="en-US" dirty="0"/>
              <a:t>Consider subcontract clause with access to specified records and/or third party verification (reasonable assurance, but not an audit)</a:t>
            </a:r>
          </a:p>
          <a:p>
            <a:pPr lvl="1"/>
            <a:endParaRPr lang="en-US" dirty="0">
              <a:latin typeface="Arial" panose="020B0604020202020204" pitchFamily="34" charset="0"/>
              <a:cs typeface="Arial" panose="020B0604020202020204" pitchFamily="34" charset="0"/>
            </a:endParaRP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2212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 and Housekeeping</a:t>
            </a:r>
            <a:endParaRPr lang="en-US" dirty="0"/>
          </a:p>
        </p:txBody>
      </p:sp>
      <p:sp>
        <p:nvSpPr>
          <p:cNvPr id="3" name="Content Placeholder 2"/>
          <p:cNvSpPr>
            <a:spLocks noGrp="1"/>
          </p:cNvSpPr>
          <p:nvPr>
            <p:ph idx="1"/>
          </p:nvPr>
        </p:nvSpPr>
        <p:spPr/>
        <p:txBody>
          <a:bodyPr/>
          <a:lstStyle/>
          <a:p>
            <a:r>
              <a:rPr lang="en-US" dirty="0" smtClean="0"/>
              <a:t>Maynard Cooper &amp; Gale 2017 Webinar Series.  </a:t>
            </a:r>
          </a:p>
          <a:p>
            <a:endParaRPr lang="en-US" dirty="0" smtClean="0"/>
          </a:p>
          <a:p>
            <a:r>
              <a:rPr lang="en-US" dirty="0" smtClean="0"/>
              <a:t>This Month’s Subject:  Subcontracts Administration - -  Working with DCAA and DCMA.</a:t>
            </a:r>
          </a:p>
          <a:p>
            <a:endParaRPr lang="en-US" dirty="0" smtClean="0"/>
          </a:p>
          <a:p>
            <a:r>
              <a:rPr lang="en-US" dirty="0" smtClean="0"/>
              <a:t>Webinar is hosted by </a:t>
            </a:r>
            <a:r>
              <a:rPr lang="en-US" dirty="0" err="1" smtClean="0"/>
              <a:t>ReadyTalk</a:t>
            </a:r>
            <a:r>
              <a:rPr lang="en-US" dirty="0" smtClean="0"/>
              <a:t>.  You can ask questions by typing into the box in the bottom corner of the screen.  We will answer in real-time or shortly after the webinar.</a:t>
            </a:r>
          </a:p>
          <a:p>
            <a:endParaRPr lang="en-US" dirty="0" smtClean="0"/>
          </a:p>
          <a:p>
            <a:r>
              <a:rPr lang="en-US" dirty="0" smtClean="0"/>
              <a:t>We will send out slides this week to all registered attendees.</a:t>
            </a:r>
          </a:p>
          <a:p>
            <a:pPr marL="0" indent="0">
              <a:buNone/>
            </a:pPr>
            <a:r>
              <a:rPr lang="en-US" dirty="0" smtClean="0"/>
              <a:t>  </a:t>
            </a:r>
          </a:p>
          <a:p>
            <a:r>
              <a:rPr lang="en-US" dirty="0" smtClean="0"/>
              <a:t>Guest speaker this week - - Asa Gilliland, Redstone Government Consulting</a:t>
            </a:r>
            <a:endParaRPr lang="en-US" dirty="0"/>
          </a:p>
        </p:txBody>
      </p:sp>
    </p:spTree>
    <p:extLst>
      <p:ext uri="{BB962C8B-B14F-4D97-AF65-F5344CB8AC3E}">
        <p14:creationId xmlns:p14="http://schemas.microsoft.com/office/powerpoint/2010/main" val="224463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Acronyms</a:t>
            </a:r>
          </a:p>
        </p:txBody>
      </p:sp>
      <p:sp>
        <p:nvSpPr>
          <p:cNvPr id="2051" name="Rectangle 3"/>
          <p:cNvSpPr>
            <a:spLocks noGrp="1" noChangeArrowheads="1"/>
          </p:cNvSpPr>
          <p:nvPr>
            <p:ph type="body" idx="1"/>
          </p:nvPr>
        </p:nvSpPr>
        <p:spPr/>
        <p:txBody>
          <a:bodyPr/>
          <a:lstStyle/>
          <a:p>
            <a:pPr marL="0" indent="0">
              <a:spcBef>
                <a:spcPts val="400"/>
              </a:spcBef>
              <a:spcAft>
                <a:spcPts val="400"/>
              </a:spcAft>
              <a:buNone/>
            </a:pPr>
            <a:r>
              <a:rPr lang="en-US" sz="1600" dirty="0">
                <a:solidFill>
                  <a:schemeClr val="tx1"/>
                </a:solidFill>
              </a:rPr>
              <a:t>CO/KO		Contracting Officer (Procuring or Administrative)</a:t>
            </a:r>
          </a:p>
          <a:p>
            <a:pPr marL="0" indent="0">
              <a:spcBef>
                <a:spcPts val="400"/>
              </a:spcBef>
              <a:spcAft>
                <a:spcPts val="400"/>
              </a:spcAft>
              <a:buNone/>
            </a:pPr>
            <a:r>
              <a:rPr lang="en-US" sz="1600" dirty="0">
                <a:solidFill>
                  <a:schemeClr val="tx1"/>
                </a:solidFill>
              </a:rPr>
              <a:t>DCAA		Defense Contract Audit Agency</a:t>
            </a:r>
          </a:p>
          <a:p>
            <a:pPr marL="0" indent="0">
              <a:spcBef>
                <a:spcPts val="400"/>
              </a:spcBef>
              <a:spcAft>
                <a:spcPts val="400"/>
              </a:spcAft>
              <a:buNone/>
            </a:pPr>
            <a:r>
              <a:rPr lang="en-US" sz="1600" dirty="0">
                <a:solidFill>
                  <a:schemeClr val="tx1"/>
                </a:solidFill>
              </a:rPr>
              <a:t>DCMA		Defense Contract Management Agency</a:t>
            </a:r>
          </a:p>
          <a:p>
            <a:pPr marL="0" indent="0">
              <a:spcBef>
                <a:spcPts val="400"/>
              </a:spcBef>
              <a:spcAft>
                <a:spcPts val="400"/>
              </a:spcAft>
              <a:buNone/>
            </a:pPr>
            <a:r>
              <a:rPr lang="en-US" sz="1600" dirty="0">
                <a:solidFill>
                  <a:schemeClr val="tx1"/>
                </a:solidFill>
              </a:rPr>
              <a:t>DoD		Department of Defense</a:t>
            </a:r>
          </a:p>
          <a:p>
            <a:pPr marL="0" indent="0">
              <a:spcBef>
                <a:spcPts val="400"/>
              </a:spcBef>
              <a:spcAft>
                <a:spcPts val="400"/>
              </a:spcAft>
              <a:buNone/>
            </a:pPr>
            <a:r>
              <a:rPr lang="en-US" sz="1600" dirty="0">
                <a:solidFill>
                  <a:schemeClr val="tx1"/>
                </a:solidFill>
              </a:rPr>
              <a:t>DoD-IG		DoD - Inspector General</a:t>
            </a:r>
          </a:p>
          <a:p>
            <a:pPr marL="0" indent="0">
              <a:spcBef>
                <a:spcPts val="400"/>
              </a:spcBef>
              <a:spcAft>
                <a:spcPts val="400"/>
              </a:spcAft>
              <a:buNone/>
            </a:pPr>
            <a:r>
              <a:rPr lang="en-US" sz="1600" dirty="0">
                <a:solidFill>
                  <a:schemeClr val="tx1"/>
                </a:solidFill>
              </a:rPr>
              <a:t>ASBCA/BCA	Armed Services Board of Contract Appeals</a:t>
            </a:r>
          </a:p>
          <a:p>
            <a:pPr marL="0" indent="0">
              <a:spcBef>
                <a:spcPts val="400"/>
              </a:spcBef>
              <a:spcAft>
                <a:spcPts val="400"/>
              </a:spcAft>
              <a:buNone/>
            </a:pPr>
            <a:r>
              <a:rPr lang="en-US" sz="1600" dirty="0">
                <a:solidFill>
                  <a:schemeClr val="tx1"/>
                </a:solidFill>
              </a:rPr>
              <a:t>FAR		Federal Acquisition Regulations</a:t>
            </a:r>
          </a:p>
          <a:p>
            <a:pPr marL="0" indent="0">
              <a:spcBef>
                <a:spcPts val="400"/>
              </a:spcBef>
              <a:spcAft>
                <a:spcPts val="400"/>
              </a:spcAft>
              <a:buNone/>
            </a:pPr>
            <a:r>
              <a:rPr lang="en-US" sz="1600" dirty="0">
                <a:solidFill>
                  <a:schemeClr val="tx1"/>
                </a:solidFill>
              </a:rPr>
              <a:t>DFARS		Defense Federal Acquisition Regulations Supplement</a:t>
            </a:r>
          </a:p>
          <a:p>
            <a:pPr marL="0" indent="0">
              <a:spcBef>
                <a:spcPts val="400"/>
              </a:spcBef>
              <a:spcAft>
                <a:spcPts val="400"/>
              </a:spcAft>
              <a:buNone/>
            </a:pPr>
            <a:r>
              <a:rPr lang="en-US" sz="1600" dirty="0">
                <a:solidFill>
                  <a:schemeClr val="tx1"/>
                </a:solidFill>
              </a:rPr>
              <a:t>CAM		Contract Audit Manual (DCAA)</a:t>
            </a:r>
          </a:p>
          <a:p>
            <a:pPr marL="0" indent="0">
              <a:buNone/>
            </a:pPr>
            <a:r>
              <a:rPr lang="en-US" sz="1600" dirty="0">
                <a:solidFill>
                  <a:schemeClr val="tx1"/>
                </a:solidFill>
              </a:rPr>
              <a:t>FCA		False Claims </a:t>
            </a:r>
            <a:r>
              <a:rPr lang="en-US" sz="1600" dirty="0" smtClean="0">
                <a:solidFill>
                  <a:schemeClr val="tx1"/>
                </a:solidFill>
              </a:rPr>
              <a:t>Act</a:t>
            </a:r>
          </a:p>
          <a:p>
            <a:pPr marL="0" indent="0">
              <a:buNone/>
            </a:pPr>
            <a:r>
              <a:rPr lang="en-US" sz="1600" dirty="0" smtClean="0">
                <a:solidFill>
                  <a:schemeClr val="tx1"/>
                </a:solidFill>
              </a:rPr>
              <a:t>SAT		Simplified Acquisition Threshold </a:t>
            </a:r>
            <a:endParaRPr lang="en-US" sz="1600" dirty="0">
              <a:solidFill>
                <a:schemeClr val="tx1"/>
              </a:solidFill>
            </a:endParaRPr>
          </a:p>
          <a:p>
            <a:pPr marL="0" indent="0">
              <a:buNone/>
            </a:pPr>
            <a:endParaRPr lang="en-US" dirty="0"/>
          </a:p>
          <a:p>
            <a:endParaRPr lang="en-US" dirty="0"/>
          </a:p>
        </p:txBody>
      </p:sp>
    </p:spTree>
    <p:extLst>
      <p:ext uri="{BB962C8B-B14F-4D97-AF65-F5344CB8AC3E}">
        <p14:creationId xmlns:p14="http://schemas.microsoft.com/office/powerpoint/2010/main" val="199371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Agenda</a:t>
            </a:r>
          </a:p>
        </p:txBody>
      </p:sp>
      <p:sp>
        <p:nvSpPr>
          <p:cNvPr id="2051" name="Rectangle 3"/>
          <p:cNvSpPr>
            <a:spLocks noGrp="1" noChangeArrowheads="1"/>
          </p:cNvSpPr>
          <p:nvPr>
            <p:ph type="body" idx="1"/>
          </p:nvPr>
        </p:nvSpPr>
        <p:spPr/>
        <p:txBody>
          <a:bodyPr/>
          <a:lstStyle/>
          <a:p>
            <a:r>
              <a:rPr lang="en-US" dirty="0"/>
              <a:t>The Subcontract Environment in Government </a:t>
            </a:r>
            <a:r>
              <a:rPr lang="en-US" dirty="0" smtClean="0"/>
              <a:t>Contracting</a:t>
            </a:r>
          </a:p>
          <a:p>
            <a:r>
              <a:rPr lang="en-US" dirty="0" smtClean="0"/>
              <a:t>Walkthrough </a:t>
            </a:r>
            <a:r>
              <a:rPr lang="en-US" dirty="0"/>
              <a:t>of the Subcontract Life Cycle</a:t>
            </a:r>
          </a:p>
          <a:p>
            <a:pPr lvl="1"/>
            <a:r>
              <a:rPr lang="en-US" dirty="0" smtClean="0">
                <a:latin typeface="Arial" panose="020B0604020202020204" pitchFamily="34" charset="0"/>
                <a:cs typeface="Arial" panose="020B0604020202020204" pitchFamily="34" charset="0"/>
              </a:rPr>
              <a:t>Pre-Award</a:t>
            </a:r>
            <a:endParaRPr lang="en-US" dirty="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Post-Award</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Closeout</a:t>
            </a:r>
          </a:p>
          <a:p>
            <a:endParaRPr lang="en-US" dirty="0" smtClean="0"/>
          </a:p>
          <a:p>
            <a:r>
              <a:rPr lang="en-US" dirty="0" smtClean="0"/>
              <a:t>As </a:t>
            </a:r>
            <a:r>
              <a:rPr lang="en-US" dirty="0"/>
              <a:t>we go through each of these phases we’ll intersect current events and provide some general recommendations for you </a:t>
            </a:r>
          </a:p>
          <a:p>
            <a:endParaRPr lang="en-US" dirty="0"/>
          </a:p>
        </p:txBody>
      </p:sp>
    </p:spTree>
    <p:extLst>
      <p:ext uri="{BB962C8B-B14F-4D97-AF65-F5344CB8AC3E}">
        <p14:creationId xmlns:p14="http://schemas.microsoft.com/office/powerpoint/2010/main" val="268429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Award - - Limitations on Subcontracting</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Putting Your Team Together - - Price and Cost Considerations</a:t>
            </a:r>
          </a:p>
          <a:p>
            <a:pPr lvl="1"/>
            <a:r>
              <a:rPr lang="en-US" dirty="0" smtClean="0">
                <a:latin typeface="Arial" panose="020B0604020202020204" pitchFamily="34" charset="0"/>
                <a:cs typeface="Arial" panose="020B0604020202020204" pitchFamily="34" charset="0"/>
              </a:rPr>
              <a:t>Limitations on Subcontracting for small business prime contractors </a:t>
            </a:r>
          </a:p>
          <a:p>
            <a:pPr lvl="1"/>
            <a:r>
              <a:rPr lang="en-US" dirty="0" smtClean="0">
                <a:latin typeface="Arial" panose="020B0604020202020204" pitchFamily="34" charset="0"/>
                <a:cs typeface="Arial" panose="020B0604020202020204" pitchFamily="34" charset="0"/>
              </a:rPr>
              <a:t>Focuses on “amount paid” by Government</a:t>
            </a:r>
          </a:p>
          <a:p>
            <a:pPr lvl="1"/>
            <a:r>
              <a:rPr lang="en-US" dirty="0" smtClean="0">
                <a:latin typeface="Arial" panose="020B0604020202020204" pitchFamily="34" charset="0"/>
                <a:cs typeface="Arial" panose="020B0604020202020204" pitchFamily="34" charset="0"/>
              </a:rPr>
              <a:t>Applies to all contracts above the SAT</a:t>
            </a:r>
          </a:p>
          <a:p>
            <a:pPr lvl="1"/>
            <a:r>
              <a:rPr lang="en-US" dirty="0" smtClean="0">
                <a:latin typeface="Arial" panose="020B0604020202020204" pitchFamily="34" charset="0"/>
                <a:cs typeface="Arial" panose="020B0604020202020204" pitchFamily="34" charset="0"/>
              </a:rPr>
              <a:t>Similarly situated entity rule included in “amount paid”</a:t>
            </a:r>
          </a:p>
          <a:p>
            <a:pPr lvl="2"/>
            <a:r>
              <a:rPr lang="en-US" dirty="0" smtClean="0">
                <a:latin typeface="Arial" panose="020B0604020202020204" pitchFamily="34" charset="0"/>
                <a:cs typeface="Arial" panose="020B0604020202020204" pitchFamily="34" charset="0"/>
              </a:rPr>
              <a:t>Same small business program status as contractor</a:t>
            </a:r>
          </a:p>
          <a:p>
            <a:pPr lvl="2"/>
            <a:r>
              <a:rPr lang="en-US" dirty="0" smtClean="0">
                <a:latin typeface="Arial" panose="020B0604020202020204" pitchFamily="34" charset="0"/>
                <a:cs typeface="Arial" panose="020B0604020202020204" pitchFamily="34" charset="0"/>
              </a:rPr>
              <a:t>Size based on subcontract, not prime contract</a:t>
            </a:r>
          </a:p>
          <a:p>
            <a:pPr lvl="1"/>
            <a:r>
              <a:rPr lang="en-US" dirty="0" smtClean="0">
                <a:latin typeface="Arial" panose="020B0604020202020204" pitchFamily="34" charset="0"/>
                <a:cs typeface="Arial" panose="020B0604020202020204" pitchFamily="34" charset="0"/>
              </a:rPr>
              <a:t>Services:  prime will not pay more than 50% of amount paid by Government to subcontractors (including similarly situated entities)</a:t>
            </a:r>
          </a:p>
          <a:p>
            <a:pPr lvl="1"/>
            <a:r>
              <a:rPr lang="en-US" dirty="0" smtClean="0">
                <a:latin typeface="Arial" panose="020B0604020202020204" pitchFamily="34" charset="0"/>
                <a:cs typeface="Arial" panose="020B0604020202020204" pitchFamily="34" charset="0"/>
              </a:rPr>
              <a:t>Supplies: prime will not pay more than 50% of the amount paid by the Government </a:t>
            </a:r>
            <a:r>
              <a:rPr lang="en-US" dirty="0">
                <a:latin typeface="Arial" panose="020B0604020202020204" pitchFamily="34" charset="0"/>
                <a:cs typeface="Arial" panose="020B0604020202020204" pitchFamily="34" charset="0"/>
              </a:rPr>
              <a:t>to subcontractors (including similarly situated entities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Mixed supplies and services:  limitations apply to primary purpose of contract; no limitation for other portion of contract</a:t>
            </a:r>
          </a:p>
          <a:p>
            <a:pPr lvl="1"/>
            <a:r>
              <a:rPr lang="en-US" dirty="0" smtClean="0">
                <a:latin typeface="Arial" panose="020B0604020202020204" pitchFamily="34" charset="0"/>
                <a:cs typeface="Arial" panose="020B0604020202020204" pitchFamily="34" charset="0"/>
              </a:rPr>
              <a:t>Construction:  prime will not pay more than 15% of the cost of the contract, not including cost of materials, </a:t>
            </a:r>
            <a:r>
              <a:rPr lang="en-US" dirty="0">
                <a:latin typeface="Arial" panose="020B0604020202020204" pitchFamily="34" charset="0"/>
                <a:cs typeface="Arial" panose="020B0604020202020204" pitchFamily="34" charset="0"/>
              </a:rPr>
              <a:t>paid by the Government to subcontractors (including similarly situated entities</a:t>
            </a:r>
            <a:r>
              <a:rPr lang="en-US" dirty="0" smtClean="0">
                <a:latin typeface="Arial" panose="020B0604020202020204" pitchFamily="34" charset="0"/>
                <a:cs typeface="Arial" panose="020B0604020202020204" pitchFamily="34" charset="0"/>
              </a:rPr>
              <a:t>)</a:t>
            </a:r>
          </a:p>
          <a:p>
            <a:pPr lvl="1"/>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082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Award - - </a:t>
            </a:r>
            <a:r>
              <a:rPr lang="en-US" dirty="0" smtClean="0"/>
              <a:t>Cost and Price Analysis</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Evaluation Technique in Solicitation - - cost or price?</a:t>
            </a:r>
          </a:p>
          <a:p>
            <a:r>
              <a:rPr lang="en-US" dirty="0" smtClean="0"/>
              <a:t>Subcontractors consider pricing to be proprietary and will generally not provide to prime</a:t>
            </a:r>
          </a:p>
          <a:p>
            <a:r>
              <a:rPr lang="en-US" dirty="0" smtClean="0"/>
              <a:t>Cost and price evaluation are separate evaluation techniques</a:t>
            </a:r>
          </a:p>
          <a:p>
            <a:pPr lvl="1"/>
            <a:r>
              <a:rPr lang="en-US" dirty="0" smtClean="0">
                <a:latin typeface="Arial" panose="020B0604020202020204" pitchFamily="34" charset="0"/>
                <a:cs typeface="Arial" panose="020B0604020202020204" pitchFamily="34" charset="0"/>
              </a:rPr>
              <a:t>FAR 15.400 - - cost and price negotiation policies</a:t>
            </a:r>
          </a:p>
          <a:p>
            <a:pPr lvl="1"/>
            <a:r>
              <a:rPr lang="en-US" dirty="0" smtClean="0">
                <a:latin typeface="Arial" panose="020B0604020202020204" pitchFamily="34" charset="0"/>
                <a:cs typeface="Arial" panose="020B0604020202020204" pitchFamily="34" charset="0"/>
              </a:rPr>
              <a:t>FAR 15.402 - - obligation to procure goods at “fair and reasonable prices”</a:t>
            </a:r>
          </a:p>
          <a:p>
            <a:pPr lvl="1"/>
            <a:r>
              <a:rPr lang="en-US" dirty="0" smtClean="0">
                <a:latin typeface="Arial" panose="020B0604020202020204" pitchFamily="34" charset="0"/>
                <a:cs typeface="Arial" panose="020B0604020202020204" pitchFamily="34" charset="0"/>
              </a:rPr>
              <a:t>15.403 - -  obtaining “cost or pricing data”</a:t>
            </a:r>
          </a:p>
          <a:p>
            <a:pPr lvl="1"/>
            <a:r>
              <a:rPr lang="en-US" dirty="0" smtClean="0">
                <a:latin typeface="Arial" panose="020B0604020202020204" pitchFamily="34" charset="0"/>
                <a:cs typeface="Arial" panose="020B0604020202020204" pitchFamily="34" charset="0"/>
              </a:rPr>
              <a:t>15.404-1 - - price and cost analysis techniques</a:t>
            </a:r>
          </a:p>
          <a:p>
            <a:pPr lvl="2"/>
            <a:r>
              <a:rPr lang="en-US" dirty="0" smtClean="0">
                <a:latin typeface="Arial" panose="020B0604020202020204" pitchFamily="34" charset="0"/>
                <a:cs typeface="Arial" panose="020B0604020202020204" pitchFamily="34" charset="0"/>
              </a:rPr>
              <a:t>Reasonableness</a:t>
            </a:r>
          </a:p>
          <a:p>
            <a:pPr lvl="2"/>
            <a:r>
              <a:rPr lang="en-US" dirty="0" smtClean="0">
                <a:latin typeface="Arial" panose="020B0604020202020204" pitchFamily="34" charset="0"/>
                <a:cs typeface="Arial" panose="020B0604020202020204" pitchFamily="34" charset="0"/>
              </a:rPr>
              <a:t>Realism</a:t>
            </a:r>
          </a:p>
          <a:p>
            <a:pPr lvl="3"/>
            <a:r>
              <a:rPr lang="en-US" dirty="0" smtClean="0">
                <a:latin typeface="Arial" panose="020B0604020202020204" pitchFamily="34" charset="0"/>
                <a:cs typeface="Arial" panose="020B0604020202020204" pitchFamily="34" charset="0"/>
              </a:rPr>
              <a:t>Cost contracts</a:t>
            </a:r>
          </a:p>
          <a:p>
            <a:pPr lvl="3"/>
            <a:r>
              <a:rPr lang="en-US" dirty="0" smtClean="0">
                <a:latin typeface="Arial" panose="020B0604020202020204" pitchFamily="34" charset="0"/>
                <a:cs typeface="Arial" panose="020B0604020202020204" pitchFamily="34" charset="0"/>
              </a:rPr>
              <a:t>Fixed price contracts</a:t>
            </a:r>
          </a:p>
          <a:p>
            <a:r>
              <a:rPr lang="en-US" dirty="0" smtClean="0"/>
              <a:t>Commercial items - - is there really an exception to obtaining cost or pricing data?</a:t>
            </a:r>
            <a:endParaRPr lang="en-US" dirty="0" smtClean="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726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The Subcontract </a:t>
            </a:r>
            <a:r>
              <a:rPr lang="en-US" dirty="0" smtClean="0"/>
              <a:t>Environment - - </a:t>
            </a:r>
            <a:br>
              <a:rPr lang="en-US" dirty="0" smtClean="0"/>
            </a:br>
            <a:r>
              <a:rPr lang="en-US" dirty="0" smtClean="0"/>
              <a:t>A Hot Topic for DCAA</a:t>
            </a:r>
            <a:endParaRPr lang="en-US" dirty="0"/>
          </a:p>
        </p:txBody>
      </p:sp>
      <p:sp>
        <p:nvSpPr>
          <p:cNvPr id="2051" name="Rectangle 3"/>
          <p:cNvSpPr>
            <a:spLocks noGrp="1" noChangeArrowheads="1"/>
          </p:cNvSpPr>
          <p:nvPr>
            <p:ph type="body" idx="1"/>
          </p:nvPr>
        </p:nvSpPr>
        <p:spPr>
          <a:xfrm>
            <a:off x="685800" y="1524000"/>
            <a:ext cx="7772400" cy="4495800"/>
          </a:xfrm>
        </p:spPr>
        <p:txBody>
          <a:bodyPr/>
          <a:lstStyle/>
          <a:p>
            <a:r>
              <a:rPr lang="en-US" dirty="0"/>
              <a:t>Recent DCAA Incurred Cost Audit Exceptions</a:t>
            </a:r>
          </a:p>
          <a:p>
            <a:pPr lvl="1"/>
            <a:r>
              <a:rPr lang="en-US" dirty="0">
                <a:latin typeface="Arial" panose="020B0604020202020204" pitchFamily="34" charset="0"/>
                <a:cs typeface="Arial" panose="020B0604020202020204" pitchFamily="34" charset="0"/>
              </a:rPr>
              <a:t>$8.6MM CQ (cost questioned) due to subcontract labor inadequate documentation</a:t>
            </a:r>
          </a:p>
          <a:p>
            <a:pPr lvl="1"/>
            <a:r>
              <a:rPr lang="en-US" dirty="0">
                <a:latin typeface="Arial" panose="020B0604020202020204" pitchFamily="34" charset="0"/>
                <a:cs typeface="Arial" panose="020B0604020202020204" pitchFamily="34" charset="0"/>
              </a:rPr>
              <a:t>$52.2MM CQ unsupported direct labor and subcontract cost which stemmed from the prime’s failure to audit subcontract costs</a:t>
            </a:r>
          </a:p>
          <a:p>
            <a:pPr lvl="1"/>
            <a:r>
              <a:rPr lang="en-US" dirty="0">
                <a:latin typeface="Arial" panose="020B0604020202020204" pitchFamily="34" charset="0"/>
                <a:cs typeface="Arial" panose="020B0604020202020204" pitchFamily="34" charset="0"/>
              </a:rPr>
              <a:t>$37.9MM CQ as a result of no price analysis or evaluation of competitive bids (failure to document other than lowest price)</a:t>
            </a:r>
          </a:p>
          <a:p>
            <a:pPr lvl="1"/>
            <a:r>
              <a:rPr lang="en-US" dirty="0">
                <a:latin typeface="Arial" panose="020B0604020202020204" pitchFamily="34" charset="0"/>
                <a:cs typeface="Arial" panose="020B0604020202020204" pitchFamily="34" charset="0"/>
              </a:rPr>
              <a:t>20% decrement applied to all subcontract costs for inadequate monitoring</a:t>
            </a:r>
          </a:p>
          <a:p>
            <a:r>
              <a:rPr lang="en-US" dirty="0"/>
              <a:t>GAO Reports concerned with “bait and switch”</a:t>
            </a:r>
          </a:p>
          <a:p>
            <a:r>
              <a:rPr lang="en-US" dirty="0"/>
              <a:t>DoD-IG Reports</a:t>
            </a:r>
          </a:p>
          <a:p>
            <a:pPr lvl="1"/>
            <a:r>
              <a:rPr lang="en-US" dirty="0">
                <a:latin typeface="Arial" panose="020B0604020202020204" pitchFamily="34" charset="0"/>
                <a:cs typeface="Arial" panose="020B0604020202020204" pitchFamily="34" charset="0"/>
              </a:rPr>
              <a:t>2015-139 Estimating Systems (procedures that ensure that subcontract prices are reasonable based on document review/analysis</a:t>
            </a:r>
          </a:p>
          <a:p>
            <a:pPr lvl="1"/>
            <a:r>
              <a:rPr lang="en-US" dirty="0">
                <a:latin typeface="Arial" panose="020B0604020202020204" pitchFamily="34" charset="0"/>
                <a:cs typeface="Arial" panose="020B0604020202020204" pitchFamily="34" charset="0"/>
              </a:rPr>
              <a:t>2016-001 Business Systems DCAA’s interpretation of this report implicates management of subcontractors as potential business system deficiency</a:t>
            </a:r>
          </a:p>
          <a:p>
            <a:endParaRPr lang="en-US" dirty="0"/>
          </a:p>
        </p:txBody>
      </p:sp>
    </p:spTree>
    <p:extLst>
      <p:ext uri="{BB962C8B-B14F-4D97-AF65-F5344CB8AC3E}">
        <p14:creationId xmlns:p14="http://schemas.microsoft.com/office/powerpoint/2010/main" val="370758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Prime Management of </a:t>
            </a:r>
            <a:r>
              <a:rPr lang="en-US" dirty="0" err="1"/>
              <a:t>SubKs</a:t>
            </a:r>
            <a:r>
              <a:rPr lang="en-US" dirty="0"/>
              <a:t> </a:t>
            </a:r>
            <a:br>
              <a:rPr lang="en-US" dirty="0"/>
            </a:br>
            <a:r>
              <a:rPr lang="en-US" dirty="0"/>
              <a:t>Pre-Award Functions</a:t>
            </a:r>
          </a:p>
        </p:txBody>
      </p:sp>
      <p:sp>
        <p:nvSpPr>
          <p:cNvPr id="2051" name="Rectangle 3"/>
          <p:cNvSpPr>
            <a:spLocks noGrp="1" noChangeArrowheads="1"/>
          </p:cNvSpPr>
          <p:nvPr>
            <p:ph type="body" idx="1"/>
          </p:nvPr>
        </p:nvSpPr>
        <p:spPr/>
        <p:txBody>
          <a:bodyPr/>
          <a:lstStyle/>
          <a:p>
            <a:r>
              <a:rPr lang="en-US" dirty="0"/>
              <a:t>How do we agree on price with our subcontractors?</a:t>
            </a:r>
          </a:p>
          <a:p>
            <a:r>
              <a:rPr lang="en-US" dirty="0"/>
              <a:t>DCAA MRD 09-PSP-011 Performing Audits of Subcontract Forward Pricing Rates</a:t>
            </a:r>
          </a:p>
          <a:p>
            <a:pPr lvl="2">
              <a:buFont typeface="Wingdings" pitchFamily="2" charset="2"/>
              <a:buChar char="§"/>
            </a:pPr>
            <a:r>
              <a:rPr lang="en-US" dirty="0">
                <a:latin typeface="Arial" panose="020B0604020202020204" pitchFamily="34" charset="0"/>
                <a:cs typeface="Arial" panose="020B0604020202020204" pitchFamily="34" charset="0"/>
              </a:rPr>
              <a:t>Prime must perform </a:t>
            </a:r>
            <a:r>
              <a:rPr lang="en-US" i="1" u="sng" dirty="0">
                <a:latin typeface="Arial" panose="020B0604020202020204" pitchFamily="34" charset="0"/>
                <a:cs typeface="Arial" panose="020B0604020202020204" pitchFamily="34" charset="0"/>
              </a:rPr>
              <a:t>at least </a:t>
            </a:r>
            <a:r>
              <a:rPr lang="en-US" dirty="0">
                <a:latin typeface="Arial" panose="020B0604020202020204" pitchFamily="34" charset="0"/>
                <a:cs typeface="Arial" panose="020B0604020202020204" pitchFamily="34" charset="0"/>
              </a:rPr>
              <a:t>price analysis (FAR 15.403(b))</a:t>
            </a:r>
          </a:p>
          <a:p>
            <a:pPr lvl="2">
              <a:buFont typeface="Wingdings" pitchFamily="2" charset="2"/>
              <a:buChar char="§"/>
            </a:pPr>
            <a:r>
              <a:rPr lang="en-US" dirty="0">
                <a:latin typeface="Arial" panose="020B0604020202020204" pitchFamily="34" charset="0"/>
                <a:cs typeface="Arial" panose="020B0604020202020204" pitchFamily="34" charset="0"/>
              </a:rPr>
              <a:t>Adequate subcontractor proposals (DFARS Proposal Checklist)</a:t>
            </a:r>
          </a:p>
          <a:p>
            <a:pPr lvl="2">
              <a:buFont typeface="Wingdings" pitchFamily="2" charset="2"/>
              <a:buChar char="§"/>
            </a:pPr>
            <a:r>
              <a:rPr lang="en-US" dirty="0">
                <a:latin typeface="Arial" panose="020B0604020202020204" pitchFamily="34" charset="0"/>
                <a:cs typeface="Arial" panose="020B0604020202020204" pitchFamily="34" charset="0"/>
              </a:rPr>
              <a:t>Involvement of Government Officials (DFARS PGI 215.404-3)</a:t>
            </a:r>
          </a:p>
          <a:p>
            <a:pPr lvl="1"/>
            <a:r>
              <a:rPr lang="en-US" dirty="0">
                <a:latin typeface="Arial" panose="020B0604020202020204" pitchFamily="34" charset="0"/>
                <a:cs typeface="Arial" panose="020B0604020202020204" pitchFamily="34" charset="0"/>
              </a:rPr>
              <a:t>Price analysis is required, but what about cost analysis?</a:t>
            </a:r>
          </a:p>
          <a:p>
            <a:pPr lvl="1"/>
            <a:r>
              <a:rPr lang="en-US" dirty="0">
                <a:latin typeface="Arial" panose="020B0604020202020204" pitchFamily="34" charset="0"/>
                <a:cs typeface="Arial" panose="020B0604020202020204" pitchFamily="34" charset="0"/>
              </a:rPr>
              <a:t>Access to subcontractor records?</a:t>
            </a:r>
          </a:p>
          <a:p>
            <a:pPr lvl="1"/>
            <a:r>
              <a:rPr lang="en-US" dirty="0">
                <a:latin typeface="Arial" panose="020B0604020202020204" pitchFamily="34" charset="0"/>
                <a:cs typeface="Arial" panose="020B0604020202020204" pitchFamily="34" charset="0"/>
              </a:rPr>
              <a:t>If the government elects to not conduct cost or price analysis are you out of the woods?</a:t>
            </a:r>
          </a:p>
          <a:p>
            <a:r>
              <a:rPr lang="en-US" dirty="0"/>
              <a:t>Commercial items?</a:t>
            </a:r>
          </a:p>
          <a:p>
            <a:pPr lvl="1">
              <a:buFont typeface="Wingdings" pitchFamily="2" charset="2"/>
              <a:buChar char="§"/>
            </a:pPr>
            <a:r>
              <a:rPr lang="en-US" dirty="0">
                <a:latin typeface="Arial" panose="020B0604020202020204" pitchFamily="34" charset="0"/>
                <a:cs typeface="Arial" panose="020B0604020202020204" pitchFamily="34" charset="0"/>
              </a:rPr>
              <a:t>The past few years have been rocky in the world of commercial items</a:t>
            </a:r>
          </a:p>
          <a:p>
            <a:pPr lvl="2">
              <a:buFont typeface="Wingdings" pitchFamily="2" charset="2"/>
              <a:buChar char="§"/>
            </a:pPr>
            <a:r>
              <a:rPr lang="en-US" dirty="0">
                <a:latin typeface="Arial" panose="020B0604020202020204" pitchFamily="34" charset="0"/>
                <a:cs typeface="Arial" panose="020B0604020202020204" pitchFamily="34" charset="0"/>
              </a:rPr>
              <a:t>Increasing requests for “other than cost or pricing data”</a:t>
            </a:r>
          </a:p>
          <a:p>
            <a:pPr lvl="2">
              <a:buFont typeface="Wingdings" pitchFamily="2" charset="2"/>
              <a:buChar char="§"/>
            </a:pPr>
            <a:r>
              <a:rPr lang="en-US" dirty="0">
                <a:latin typeface="Arial" panose="020B0604020202020204" pitchFamily="34" charset="0"/>
                <a:cs typeface="Arial" panose="020B0604020202020204" pitchFamily="34" charset="0"/>
              </a:rPr>
              <a:t>DoD-IG reports targeting commercial prices paid</a:t>
            </a:r>
          </a:p>
          <a:p>
            <a:pPr lvl="2">
              <a:buFont typeface="Wingdings" pitchFamily="2" charset="2"/>
              <a:buChar char="§"/>
            </a:pPr>
            <a:r>
              <a:rPr lang="en-US" dirty="0">
                <a:latin typeface="Arial" panose="020B0604020202020204" pitchFamily="34" charset="0"/>
                <a:cs typeface="Arial" panose="020B0604020202020204" pitchFamily="34" charset="0"/>
              </a:rPr>
              <a:t>Some relief (potentially) from 2017 NDAA with DoDs efforts to entice non-traditional contractors</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Prime Management of </a:t>
            </a:r>
            <a:r>
              <a:rPr lang="en-US" dirty="0" err="1"/>
              <a:t>SubKs</a:t>
            </a:r>
            <a:r>
              <a:rPr lang="en-US" dirty="0"/>
              <a:t> </a:t>
            </a:r>
            <a:br>
              <a:rPr lang="en-US" dirty="0"/>
            </a:br>
            <a:r>
              <a:rPr lang="en-US" dirty="0"/>
              <a:t>Pre-Award Functions</a:t>
            </a:r>
          </a:p>
        </p:txBody>
      </p:sp>
      <p:sp>
        <p:nvSpPr>
          <p:cNvPr id="2051" name="Rectangle 3"/>
          <p:cNvSpPr>
            <a:spLocks noGrp="1" noChangeArrowheads="1"/>
          </p:cNvSpPr>
          <p:nvPr>
            <p:ph type="body" idx="1"/>
          </p:nvPr>
        </p:nvSpPr>
        <p:spPr/>
        <p:txBody>
          <a:bodyPr/>
          <a:lstStyle/>
          <a:p>
            <a:r>
              <a:rPr lang="en-US" dirty="0"/>
              <a:t>So you won the prime contract, now what? Time to negotiate and award that subcontract.</a:t>
            </a:r>
          </a:p>
          <a:p>
            <a:pPr lvl="1"/>
            <a:r>
              <a:rPr lang="en-US" dirty="0">
                <a:latin typeface="Arial" panose="020B0604020202020204" pitchFamily="34" charset="0"/>
                <a:cs typeface="Arial" panose="020B0604020202020204" pitchFamily="34" charset="0"/>
              </a:rPr>
              <a:t>First rule of government contracting…read (and understand) your contract.</a:t>
            </a:r>
          </a:p>
          <a:p>
            <a:pPr lvl="2"/>
            <a:r>
              <a:rPr lang="en-US" dirty="0">
                <a:latin typeface="Arial" panose="020B0604020202020204" pitchFamily="34" charset="0"/>
                <a:cs typeface="Arial" panose="020B0604020202020204" pitchFamily="34" charset="0"/>
              </a:rPr>
              <a:t>Flow down clauses, Terms, Conditions, Representations &amp; Certifications</a:t>
            </a:r>
          </a:p>
          <a:p>
            <a:pPr lvl="2"/>
            <a:r>
              <a:rPr lang="en-US" dirty="0">
                <a:latin typeface="Arial" panose="020B0604020202020204" pitchFamily="34" charset="0"/>
                <a:cs typeface="Arial" panose="020B0604020202020204" pitchFamily="34" charset="0"/>
              </a:rPr>
              <a:t>Your subcontracts must be a hybrid of your company expectations and those of your government customer</a:t>
            </a:r>
          </a:p>
          <a:p>
            <a:pPr lvl="2"/>
            <a:r>
              <a:rPr lang="en-US" dirty="0">
                <a:latin typeface="Arial" panose="020B0604020202020204" pitchFamily="34" charset="0"/>
                <a:cs typeface="Arial" panose="020B0604020202020204" pitchFamily="34" charset="0"/>
              </a:rPr>
              <a:t>Ultimate goal is to limit your risk exposure by drafting language to protect your Company</a:t>
            </a:r>
          </a:p>
          <a:p>
            <a:pPr lvl="2"/>
            <a:r>
              <a:rPr lang="en-US" dirty="0">
                <a:latin typeface="Arial" panose="020B0604020202020204" pitchFamily="34" charset="0"/>
                <a:cs typeface="Arial" panose="020B0604020202020204" pitchFamily="34" charset="0"/>
              </a:rPr>
              <a:t>Map to prior T&amp;Cs shared during proposal phase</a:t>
            </a:r>
          </a:p>
          <a:p>
            <a:pPr lvl="2"/>
            <a:r>
              <a:rPr lang="en-US" dirty="0">
                <a:latin typeface="Arial" panose="020B0604020202020204" pitchFamily="34" charset="0"/>
                <a:cs typeface="Arial" panose="020B0604020202020204" pitchFamily="34" charset="0"/>
              </a:rPr>
              <a:t>Consider help/second opinion when needed</a:t>
            </a:r>
          </a:p>
          <a:p>
            <a:r>
              <a:rPr lang="en-US" dirty="0"/>
              <a:t>Your government customer is not a party to your subcontract</a:t>
            </a:r>
          </a:p>
          <a:p>
            <a:r>
              <a:rPr lang="en-US" dirty="0"/>
              <a:t>Subcontracts are primarily governed by commercial law</a:t>
            </a:r>
          </a:p>
          <a:p>
            <a:endParaRPr lang="en-US" dirty="0"/>
          </a:p>
          <a:p>
            <a:endParaRPr lang="en-US" dirty="0"/>
          </a:p>
        </p:txBody>
      </p:sp>
    </p:spTree>
    <p:extLst>
      <p:ext uri="{BB962C8B-B14F-4D97-AF65-F5344CB8AC3E}">
        <p14:creationId xmlns:p14="http://schemas.microsoft.com/office/powerpoint/2010/main" val="2040871126"/>
      </p:ext>
    </p:extLst>
  </p:cSld>
  <p:clrMapOvr>
    <a:masterClrMapping/>
  </p:clrMapOvr>
</p:sld>
</file>

<file path=ppt/theme/theme1.xml><?xml version="1.0" encoding="utf-8"?>
<a:theme xmlns:a="http://schemas.openxmlformats.org/drawingml/2006/main" name="MCG Power Point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MCG-PPT-Template-Standard</Template>
  <TotalTime>16</TotalTime>
  <Words>4011</Words>
  <Application>Microsoft Office PowerPoint</Application>
  <PresentationFormat>On-screen Show (4:3)</PresentationFormat>
  <Paragraphs>210</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MCG Power Point Presentation</vt:lpstr>
      <vt:lpstr>Subcontracts Administration: Working with DCAA and DCMA</vt:lpstr>
      <vt:lpstr>Introductions and Housekeeping</vt:lpstr>
      <vt:lpstr>Acronyms</vt:lpstr>
      <vt:lpstr>Agenda</vt:lpstr>
      <vt:lpstr>Before Award - - Limitations on Subcontracting</vt:lpstr>
      <vt:lpstr>Before Award - - Cost and Price Analysis</vt:lpstr>
      <vt:lpstr>The Subcontract Environment - -  A Hot Topic for DCAA</vt:lpstr>
      <vt:lpstr>Prime Management of SubKs  Pre-Award Functions</vt:lpstr>
      <vt:lpstr>Prime Management of SubKs  Pre-Award Functions</vt:lpstr>
      <vt:lpstr>Prime Management of SubKs  Pre-Award Functions</vt:lpstr>
      <vt:lpstr>Prime Management of SubKs  Pre-Award Functions cont.</vt:lpstr>
      <vt:lpstr>LMIS, ASBCA 59508-09 (December 20, 2016)</vt:lpstr>
      <vt:lpstr>LMIS, ASBCA 59508-09 (December 20, 2016)</vt:lpstr>
      <vt:lpstr>LMIS, ASBCA 59508-09 (December 20, 2016)</vt:lpstr>
      <vt:lpstr>Parting thoughts</vt:lpstr>
      <vt:lpstr>Parting thoughts</vt:lpstr>
    </vt:vector>
  </TitlesOfParts>
  <Company>MCG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Second Line</dc:title>
  <dc:creator>Liza Nix</dc:creator>
  <cp:lastModifiedBy>Liza Nix</cp:lastModifiedBy>
  <cp:revision>3</cp:revision>
  <dcterms:created xsi:type="dcterms:W3CDTF">2017-02-26T18:10:54Z</dcterms:created>
  <dcterms:modified xsi:type="dcterms:W3CDTF">2017-03-01T19:40:53Z</dcterms:modified>
  <cp:version>0</cp:version>
</cp:coreProperties>
</file>