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7" r:id="rId2"/>
    <p:sldId id="261" r:id="rId3"/>
    <p:sldId id="262" r:id="rId4"/>
    <p:sldId id="275" r:id="rId5"/>
    <p:sldId id="283" r:id="rId6"/>
    <p:sldId id="276" r:id="rId7"/>
    <p:sldId id="284" r:id="rId8"/>
    <p:sldId id="286" r:id="rId9"/>
    <p:sldId id="277" r:id="rId10"/>
    <p:sldId id="285" r:id="rId11"/>
    <p:sldId id="279" r:id="rId12"/>
    <p:sldId id="280" r:id="rId13"/>
    <p:sldId id="282" r:id="rId14"/>
    <p:sldId id="263" r:id="rId15"/>
    <p:sldId id="289" r:id="rId16"/>
    <p:sldId id="264" r:id="rId17"/>
    <p:sldId id="265" r:id="rId18"/>
    <p:sldId id="266" r:id="rId19"/>
    <p:sldId id="271" r:id="rId20"/>
    <p:sldId id="267" r:id="rId21"/>
    <p:sldId id="269" r:id="rId22"/>
    <p:sldId id="270" r:id="rId23"/>
    <p:sldId id="272" r:id="rId24"/>
    <p:sldId id="274" r:id="rId25"/>
    <p:sldId id="287" r:id="rId26"/>
    <p:sldId id="273" r:id="rId2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001A"/>
    <a:srgbClr val="A7001F"/>
    <a:srgbClr val="696E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3" autoAdjust="0"/>
    <p:restoredTop sz="89919" autoAdjust="0"/>
  </p:normalViewPr>
  <p:slideViewPr>
    <p:cSldViewPr>
      <p:cViewPr>
        <p:scale>
          <a:sx n="90" d="100"/>
          <a:sy n="90" d="100"/>
        </p:scale>
        <p:origin x="-2520" y="-5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697" cy="464503"/>
          </a:xfrm>
          <a:prstGeom prst="rect">
            <a:avLst/>
          </a:prstGeom>
        </p:spPr>
        <p:txBody>
          <a:bodyPr vert="horz" lIns="90617" tIns="45309" rIns="90617" bIns="4530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754" y="1"/>
            <a:ext cx="2971697" cy="464503"/>
          </a:xfrm>
          <a:prstGeom prst="rect">
            <a:avLst/>
          </a:prstGeom>
        </p:spPr>
        <p:txBody>
          <a:bodyPr vert="horz" lIns="90617" tIns="45309" rIns="90617" bIns="45309" rtlCol="0"/>
          <a:lstStyle>
            <a:lvl1pPr algn="r">
              <a:defRPr sz="1200"/>
            </a:lvl1pPr>
          </a:lstStyle>
          <a:p>
            <a:fld id="{9194785D-2381-40F8-9362-C86D8077E6AD}" type="datetimeFigureOut">
              <a:rPr lang="en-US" smtClean="0"/>
              <a:t>1/26/2017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0312"/>
            <a:ext cx="2971697" cy="464503"/>
          </a:xfrm>
          <a:prstGeom prst="rect">
            <a:avLst/>
          </a:prstGeom>
        </p:spPr>
        <p:txBody>
          <a:bodyPr vert="horz" lIns="90617" tIns="45309" rIns="90617" bIns="4530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754" y="8830312"/>
            <a:ext cx="2971697" cy="464503"/>
          </a:xfrm>
          <a:prstGeom prst="rect">
            <a:avLst/>
          </a:prstGeom>
        </p:spPr>
        <p:txBody>
          <a:bodyPr vert="horz" lIns="90617" tIns="45309" rIns="90617" bIns="45309" rtlCol="0" anchor="b"/>
          <a:lstStyle>
            <a:lvl1pPr algn="r">
              <a:defRPr sz="1200"/>
            </a:lvl1pPr>
          </a:lstStyle>
          <a:p>
            <a:fld id="{B9E474AE-4D17-4564-8BDA-50D36A94E2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645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697" cy="464503"/>
          </a:xfrm>
          <a:prstGeom prst="rect">
            <a:avLst/>
          </a:prstGeom>
        </p:spPr>
        <p:txBody>
          <a:bodyPr vert="horz" lIns="90617" tIns="45309" rIns="90617" bIns="4530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754" y="1"/>
            <a:ext cx="2971697" cy="464503"/>
          </a:xfrm>
          <a:prstGeom prst="rect">
            <a:avLst/>
          </a:prstGeom>
        </p:spPr>
        <p:txBody>
          <a:bodyPr vert="horz" lIns="90617" tIns="45309" rIns="90617" bIns="45309" rtlCol="0"/>
          <a:lstStyle>
            <a:lvl1pPr algn="r">
              <a:defRPr sz="1200"/>
            </a:lvl1pPr>
          </a:lstStyle>
          <a:p>
            <a:fld id="{98B51550-6B75-4F06-9814-6E033A5AAF64}" type="datetimeFigureOut">
              <a:rPr lang="en-US" smtClean="0"/>
              <a:t>1/26/2017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17" tIns="45309" rIns="90617" bIns="4530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180" y="4415156"/>
            <a:ext cx="5487640" cy="4183696"/>
          </a:xfrm>
          <a:prstGeom prst="rect">
            <a:avLst/>
          </a:prstGeom>
        </p:spPr>
        <p:txBody>
          <a:bodyPr vert="horz" lIns="90617" tIns="45309" rIns="90617" bIns="4530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30312"/>
            <a:ext cx="2971697" cy="464503"/>
          </a:xfrm>
          <a:prstGeom prst="rect">
            <a:avLst/>
          </a:prstGeom>
        </p:spPr>
        <p:txBody>
          <a:bodyPr vert="horz" lIns="90617" tIns="45309" rIns="90617" bIns="4530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754" y="8830312"/>
            <a:ext cx="2971697" cy="464503"/>
          </a:xfrm>
          <a:prstGeom prst="rect">
            <a:avLst/>
          </a:prstGeom>
        </p:spPr>
        <p:txBody>
          <a:bodyPr vert="horz" lIns="90617" tIns="45309" rIns="90617" bIns="45309" rtlCol="0" anchor="b"/>
          <a:lstStyle>
            <a:lvl1pPr algn="r">
              <a:defRPr sz="1200"/>
            </a:lvl1pPr>
          </a:lstStyle>
          <a:p>
            <a:fld id="{F5229749-8B0D-47DA-84AE-0B81CBCAC1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06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Section 829</a:t>
            </a:r>
            <a:r>
              <a:rPr lang="en-US" baseline="0" dirty="0" smtClean="0"/>
              <a:t> – general FFP preference</a:t>
            </a:r>
          </a:p>
          <a:p>
            <a:r>
              <a:rPr lang="en-US" baseline="0" dirty="0" smtClean="0"/>
              <a:t>Section 830 – FMS provision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29749-8B0D-47DA-84AE-0B81CBCAC184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370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SBIR/STTR</a:t>
            </a:r>
            <a:r>
              <a:rPr lang="en-US" baseline="0" dirty="0" smtClean="0"/>
              <a:t> – sec 1834</a:t>
            </a:r>
          </a:p>
          <a:p>
            <a:r>
              <a:rPr lang="en-US" baseline="0" dirty="0" smtClean="0"/>
              <a:t>-PP Pilot- 1822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29749-8B0D-47DA-84AE-0B81CBCAC184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738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– timeline is</a:t>
            </a:r>
            <a:r>
              <a:rPr lang="en-US" baseline="0" dirty="0" smtClean="0"/>
              <a:t> contradictory – says DoD must enter into K NLT 9/19/17 but later requires an interim report to the SASC/HASC  NLT 3/1/17 and a full report by one year after enactment (12/23/17).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29749-8B0D-47DA-84AE-0B81CBCAC184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855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2057400"/>
            <a:ext cx="7315200" cy="1371600"/>
          </a:xfrm>
        </p:spPr>
        <p:txBody>
          <a:bodyPr anchor="ctr"/>
          <a:lstStyle>
            <a:lvl1pPr algn="ctr">
              <a:lnSpc>
                <a:spcPct val="80000"/>
              </a:lnSpc>
              <a:defRPr sz="32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DB39728-09AC-4D51-8E0A-4B3C2D7D6E5A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190" y="5181600"/>
            <a:ext cx="2273620" cy="7985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79D238-B8C7-4705-ABF5-B9352C5E516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478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33400"/>
            <a:ext cx="19431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6769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AA741E-D7EE-45CC-A349-51D75E5A1AD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754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 l="-7000" t="5000" r="-7000"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28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30188" indent="-230188">
              <a:buClr>
                <a:srgbClr val="C00000"/>
              </a:buClr>
              <a:buSzPct val="100000"/>
              <a:buFont typeface="Arial" panose="020B0604020202020204" pitchFamily="34" charset="0"/>
              <a:buChar char="▼"/>
              <a:defRPr lang="en-US" sz="1800" b="1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>
              <a:buClr>
                <a:schemeClr val="tx1">
                  <a:lumMod val="50000"/>
                  <a:lumOff val="50000"/>
                </a:schemeClr>
              </a:buClr>
              <a:buSzPct val="75000"/>
              <a:buFont typeface="Arial" panose="020B0604020202020204" pitchFamily="34" charset="0"/>
              <a:buChar char="▼"/>
              <a:defRPr lang="en-US" sz="1600" b="1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>
              <a:buClr>
                <a:schemeClr val="tx1">
                  <a:lumMod val="50000"/>
                  <a:lumOff val="50000"/>
                </a:schemeClr>
              </a:buClr>
              <a:buSzPct val="65000"/>
              <a:buFont typeface="Arial" panose="020B0604020202020204" pitchFamily="34" charset="0"/>
              <a:buChar char="▼"/>
              <a:defRPr lang="en-US" sz="1400" b="1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>
              <a:buClr>
                <a:schemeClr val="tx1">
                  <a:lumMod val="50000"/>
                  <a:lumOff val="50000"/>
                </a:schemeClr>
              </a:buClr>
              <a:buSzPct val="65000"/>
              <a:buFont typeface="Arial" panose="020B0604020202020204" pitchFamily="34" charset="0"/>
              <a:buChar char="▼"/>
              <a:defRPr lang="en-US" sz="1200" b="1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>
              <a:buClr>
                <a:schemeClr val="tx1">
                  <a:lumMod val="50000"/>
                  <a:lumOff val="50000"/>
                </a:schemeClr>
              </a:buClr>
              <a:buFont typeface="Arial" panose="020B0604020202020204" pitchFamily="34" charset="0"/>
              <a:buChar char="▼"/>
              <a:defRPr lang="en-US" sz="1200" b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C9521-077F-40A1-B27B-ED7B883B160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46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6486A-A46B-4559-BAE4-DF3EDA6F348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273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3A453-1107-49C7-902D-66F1C6AB39E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06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56A9B3-7F9B-46E2-A41A-E288EBF38C8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795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37E28-8B43-4CD6-BC51-7061F3C3332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55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B5BF4-48FA-48E0-9A77-2729575D32F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60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C734D-5998-4EBE-B05E-33535D3613D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28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9ACEA-5D75-432A-A1E5-112AFF607C3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408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7000" t="3000" r="-7000" b="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9B29860-1F70-44B7-8AC8-0EFB3A199FD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pitchFamily="18" charset="0"/>
        </a:defRPr>
      </a:lvl9pPr>
    </p:titleStyle>
    <p:bodyStyle>
      <a:lvl1pPr marL="230188" indent="-230188" algn="l" rtl="0" eaLnBrk="1" fontAlgn="base" hangingPunct="1">
        <a:spcBef>
          <a:spcPct val="20000"/>
        </a:spcBef>
        <a:spcAft>
          <a:spcPct val="0"/>
        </a:spcAft>
        <a:buClr>
          <a:srgbClr val="A7001F"/>
        </a:buClr>
        <a:buSzPct val="100000"/>
        <a:buFont typeface="Arial" panose="020B0604020202020204" pitchFamily="34" charset="0"/>
        <a:buChar char="▼"/>
        <a:defRPr sz="1800" b="1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85000"/>
        <a:buFont typeface="Arial" panose="020B0604020202020204" pitchFamily="34" charset="0"/>
        <a:buChar char="▼"/>
        <a:defRPr sz="16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85000"/>
        <a:buFont typeface="Arial" panose="020B0604020202020204" pitchFamily="34" charset="0"/>
        <a:buChar char="▼"/>
        <a:defRPr sz="14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85000"/>
        <a:buFont typeface="Arial" panose="020B0604020202020204" pitchFamily="34" charset="0"/>
        <a:buChar char="▼"/>
        <a:defRPr sz="14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85000"/>
        <a:buFont typeface="Arial" panose="020B0604020202020204" pitchFamily="34" charset="0"/>
        <a:buChar char="▼"/>
        <a:defRPr sz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752600"/>
            <a:ext cx="7315200" cy="1371600"/>
          </a:xfrm>
        </p:spPr>
        <p:txBody>
          <a:bodyPr/>
          <a:lstStyle/>
          <a:p>
            <a:r>
              <a:rPr lang="en-US" dirty="0" smtClean="0"/>
              <a:t>2016 Year In Review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&amp; 2017 NDAA Overview 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28600" y="3276600"/>
            <a:ext cx="4191000" cy="12954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Jon Levin</a:t>
            </a:r>
          </a:p>
          <a:p>
            <a:pPr marL="0" indent="0" algn="ctr">
              <a:buNone/>
            </a:pPr>
            <a:r>
              <a:rPr lang="en-US" dirty="0" smtClean="0"/>
              <a:t>jlevin@maynardcooper.com</a:t>
            </a:r>
          </a:p>
          <a:p>
            <a:pPr marL="0" indent="0" algn="ctr">
              <a:buNone/>
            </a:pPr>
            <a:r>
              <a:rPr lang="en-US" dirty="0" smtClean="0"/>
              <a:t>256.512.5713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648200" y="3276600"/>
            <a:ext cx="38862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7001F"/>
              </a:buClr>
              <a:buSzPct val="100000"/>
              <a:buFont typeface="Arial" panose="020B0604020202020204" pitchFamily="34" charset="0"/>
              <a:buChar char="▼"/>
              <a:defRPr sz="18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5000"/>
              <a:buFont typeface="Arial" panose="020B0604020202020204" pitchFamily="34" charset="0"/>
              <a:buChar char="▼"/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5000"/>
              <a:buFont typeface="Arial" panose="020B0604020202020204" pitchFamily="34" charset="0"/>
              <a:buChar char="▼"/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5000"/>
              <a:buFont typeface="Arial" panose="020B0604020202020204" pitchFamily="34" charset="0"/>
              <a:buChar char="▼"/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5000"/>
              <a:buFont typeface="Arial" panose="020B0604020202020204" pitchFamily="34" charset="0"/>
              <a:buChar char="▼"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kern="0" dirty="0" smtClean="0"/>
              <a:t>Brian Chapuran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kern="0" dirty="0" smtClean="0"/>
              <a:t>bchapuran@maynardcooper.com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kern="0" dirty="0" smtClean="0"/>
              <a:t>256.512.5725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819400" y="4495800"/>
            <a:ext cx="346363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7001F"/>
              </a:buClr>
              <a:buSzPct val="100000"/>
              <a:buFont typeface="Arial" panose="020B0604020202020204" pitchFamily="34" charset="0"/>
              <a:buChar char="▼"/>
              <a:defRPr sz="18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5000"/>
              <a:buFont typeface="Arial" panose="020B0604020202020204" pitchFamily="34" charset="0"/>
              <a:buChar char="▼"/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5000"/>
              <a:buFont typeface="Arial" panose="020B0604020202020204" pitchFamily="34" charset="0"/>
              <a:buChar char="▼"/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5000"/>
              <a:buFont typeface="Arial" panose="020B0604020202020204" pitchFamily="34" charset="0"/>
              <a:buChar char="▼"/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5000"/>
              <a:buFont typeface="Arial" panose="020B0604020202020204" pitchFamily="34" charset="0"/>
              <a:buChar char="▼"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kern="0" dirty="0" smtClean="0"/>
              <a:t>Government Solutions Group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Affirmative Defenses or Claims</a:t>
            </a:r>
            <a:r>
              <a:rPr lang="en-US" u="sng" dirty="0"/>
              <a:t/>
            </a:r>
            <a:br>
              <a:rPr lang="en-US" u="sng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Jane Mobley Associates</a:t>
            </a:r>
            <a:endParaRPr lang="en-US" dirty="0" smtClean="0"/>
          </a:p>
          <a:p>
            <a:pPr lvl="1"/>
            <a:r>
              <a:rPr lang="en-US" dirty="0" smtClean="0"/>
              <a:t>GSA awarded an FSS task order for environmental consulting services</a:t>
            </a:r>
          </a:p>
          <a:p>
            <a:pPr lvl="1"/>
            <a:r>
              <a:rPr lang="en-US" dirty="0" smtClean="0"/>
              <a:t>GSA OIG conducted an audit and concluded that company had overbilled for labor costs and failed to include a prompt payment discount in its pricing</a:t>
            </a:r>
          </a:p>
          <a:p>
            <a:pPr lvl="1"/>
            <a:r>
              <a:rPr lang="en-US" dirty="0" smtClean="0"/>
              <a:t>Government issued final decision and contractor also asserted several affirmative defenses on appeal to CBCA</a:t>
            </a:r>
          </a:p>
          <a:p>
            <a:pPr lvl="1"/>
            <a:r>
              <a:rPr lang="en-US" dirty="0" smtClean="0"/>
              <a:t>Government moved for summary judgment, asserting that the affirmative defenses were claims for “affirmative relief” seeking adjustment of contract terms</a:t>
            </a:r>
          </a:p>
          <a:p>
            <a:pPr lvl="1"/>
            <a:r>
              <a:rPr lang="en-US" dirty="0" smtClean="0"/>
              <a:t>Board distinguished between seeking an attempt to modify or adjust the contract or to attack the government’s determination</a:t>
            </a:r>
          </a:p>
          <a:p>
            <a:pPr lvl="2"/>
            <a:r>
              <a:rPr lang="en-US" dirty="0" smtClean="0"/>
              <a:t>The former requires that the contractor file a formal claim while the latter does not</a:t>
            </a:r>
          </a:p>
        </p:txBody>
      </p:sp>
    </p:spTree>
    <p:extLst>
      <p:ext uri="{BB962C8B-B14F-4D97-AF65-F5344CB8AC3E}">
        <p14:creationId xmlns:p14="http://schemas.microsoft.com/office/powerpoint/2010/main" val="164748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of Two and FSS 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Kingdomware Technologies v. U.S.</a:t>
            </a:r>
            <a:r>
              <a:rPr lang="en-US" dirty="0" smtClean="0"/>
              <a:t> – U.S. Supreme Court</a:t>
            </a:r>
          </a:p>
          <a:p>
            <a:r>
              <a:rPr lang="en-US" dirty="0" smtClean="0"/>
              <a:t>VA procurement – FSS order for emergency notification services for medical centers</a:t>
            </a:r>
          </a:p>
          <a:p>
            <a:r>
              <a:rPr lang="en-US" dirty="0" smtClean="0"/>
              <a:t>Kingdomware protested to GAO, arguing that VA had to apply Rule of Two </a:t>
            </a:r>
          </a:p>
          <a:p>
            <a:pPr lvl="1"/>
            <a:r>
              <a:rPr lang="en-US" dirty="0" smtClean="0"/>
              <a:t>GAO sustained but VA declined to follow the GAO recommendation</a:t>
            </a:r>
          </a:p>
          <a:p>
            <a:r>
              <a:rPr lang="en-US" dirty="0" smtClean="0"/>
              <a:t>Kingdomware goes to Federal court – both COFC and CAFC say the VA only has to apply the Rule of Two when necessary to satisfy their annual small business goals</a:t>
            </a:r>
          </a:p>
          <a:p>
            <a:r>
              <a:rPr lang="en-US" dirty="0" smtClean="0"/>
              <a:t>Supreme Court – FSS order is a contract and agencies must apply the Rule of Two when awarding contracts, even if the agency will otherwise meet its annual small business goals   </a:t>
            </a:r>
          </a:p>
        </p:txBody>
      </p:sp>
    </p:spTree>
    <p:extLst>
      <p:ext uri="{BB962C8B-B14F-4D97-AF65-F5344CB8AC3E}">
        <p14:creationId xmlns:p14="http://schemas.microsoft.com/office/powerpoint/2010/main" val="302028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GAO FY16 Report on Bid Protests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 descr="B-158766, GAO Bid Protest Annual Report to Congress for Fiscal Year 2016 - Adobe Reader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30" t="19163" r="26977" b="38241"/>
          <a:stretch/>
        </p:blipFill>
        <p:spPr>
          <a:xfrm>
            <a:off x="990600" y="1199835"/>
            <a:ext cx="7162800" cy="5124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94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GAO FY16 Report on Bid </a:t>
            </a:r>
            <a:r>
              <a:rPr lang="en-US" dirty="0"/>
              <a:t>Protests:  </a:t>
            </a:r>
            <a:r>
              <a:rPr lang="en-US" dirty="0" smtClean="0"/>
              <a:t>Most </a:t>
            </a:r>
            <a:r>
              <a:rPr lang="en-US" dirty="0"/>
              <a:t>Prevalent Grounds for Sustaining </a:t>
            </a:r>
            <a:r>
              <a:rPr lang="en-US" dirty="0" smtClean="0"/>
              <a:t>Protests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Unreasonable technical evaluation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Unreasonable past performance evaluation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Unreasonable cost or price evaluation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Flawed selection decision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29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FY17 NDAA – Issues of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Task Order Protest Jurisdiction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Preference for Best-Value Determination over LPTA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Preference for Fixed Price Contracts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Small </a:t>
            </a:r>
            <a:r>
              <a:rPr lang="en-US" sz="2400" dirty="0" smtClean="0"/>
              <a:t>Business Impacts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Report Topics (a sign of things to come?)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9724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FY17 </a:t>
            </a:r>
            <a:r>
              <a:rPr lang="en-US" dirty="0" smtClean="0"/>
              <a:t>NDAA</a:t>
            </a:r>
            <a:br>
              <a:rPr lang="en-US" dirty="0" smtClean="0"/>
            </a:br>
            <a:r>
              <a:rPr lang="en-US" dirty="0" smtClean="0"/>
              <a:t>Congressional Research Service Fact 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$611.2 billion in discretionary funding, including:  $523.7 billion for the “base budget” and $67.8 billion for OCO</a:t>
            </a:r>
          </a:p>
          <a:p>
            <a:endParaRPr lang="en-US" dirty="0" smtClean="0"/>
          </a:p>
          <a:p>
            <a:r>
              <a:rPr lang="en-US" dirty="0" smtClean="0"/>
              <a:t>Base budget includes $102 billion in procurement, $7.1 billion in R&amp;D, and $172 billion in O&amp;M funds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09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FY17 NDAA – Task Order Protest Jurisdiction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Prior to September 30, </a:t>
            </a:r>
            <a:r>
              <a:rPr lang="en-US" dirty="0" smtClean="0"/>
              <a:t>2016</a:t>
            </a:r>
            <a:endParaRPr lang="en-US" dirty="0" smtClean="0"/>
          </a:p>
          <a:p>
            <a:pPr lvl="1"/>
            <a:r>
              <a:rPr lang="en-US" dirty="0"/>
              <a:t>If Task/Delivery Order over $10M, exclusive jurisdiction at GAO </a:t>
            </a:r>
          </a:p>
          <a:p>
            <a:pPr lvl="2"/>
            <a:r>
              <a:rPr lang="en-US" dirty="0"/>
              <a:t>Unless alleging the order increases the scope, period, or maximum value of the base </a:t>
            </a:r>
            <a:r>
              <a:rPr lang="en-US" dirty="0" smtClean="0"/>
              <a:t>contract</a:t>
            </a:r>
          </a:p>
          <a:p>
            <a:r>
              <a:rPr lang="en-US" dirty="0" smtClean="0"/>
              <a:t>Expiration of Jurisdiction over awards by civilian agencies</a:t>
            </a:r>
          </a:p>
          <a:p>
            <a:pPr lvl="1"/>
            <a:r>
              <a:rPr lang="en-US" dirty="0" smtClean="0"/>
              <a:t>GAO jurisdiction over awards by civilian agencies expired Sept. 30, 2016</a:t>
            </a:r>
          </a:p>
          <a:p>
            <a:r>
              <a:rPr lang="en-US" dirty="0" smtClean="0"/>
              <a:t>Renewal of jurisdiction over awards by civilian agencies</a:t>
            </a:r>
          </a:p>
          <a:p>
            <a:pPr lvl="1"/>
            <a:r>
              <a:rPr lang="en-US" dirty="0" smtClean="0"/>
              <a:t>GAO </a:t>
            </a:r>
            <a:r>
              <a:rPr lang="en-US" dirty="0"/>
              <a:t>Civilian Task and Delivery Order Protest Authority Act of </a:t>
            </a:r>
            <a:r>
              <a:rPr lang="en-US" dirty="0" smtClean="0"/>
              <a:t>2016</a:t>
            </a:r>
          </a:p>
          <a:p>
            <a:pPr lvl="2"/>
            <a:r>
              <a:rPr lang="en-US" dirty="0" smtClean="0"/>
              <a:t>POTUS signed Dec. 16, 2016</a:t>
            </a:r>
          </a:p>
          <a:p>
            <a:r>
              <a:rPr lang="en-US" dirty="0" smtClean="0"/>
              <a:t>Changes to jurisdiction over awards by DoD</a:t>
            </a:r>
          </a:p>
          <a:p>
            <a:pPr lvl="1"/>
            <a:r>
              <a:rPr lang="en-US" dirty="0" smtClean="0"/>
              <a:t>Sec. 835, FY17 NDAA – GAO jurisdiction only if task/deliver order valued at over $25M</a:t>
            </a:r>
          </a:p>
        </p:txBody>
      </p:sp>
    </p:spTree>
    <p:extLst>
      <p:ext uri="{BB962C8B-B14F-4D97-AF65-F5344CB8AC3E}">
        <p14:creationId xmlns:p14="http://schemas.microsoft.com/office/powerpoint/2010/main" val="164239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FY17 NDAA – Task Order Protest Jurisdiction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State of the Law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Key Info – who issued the order (not who is it for) and what is the value? 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Task/Delivery Order </a:t>
            </a:r>
            <a:r>
              <a:rPr lang="en-US" i="1" dirty="0" smtClean="0"/>
              <a:t>issued by Civilian Agency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Under $10M – no protest jurisdiction</a:t>
            </a:r>
          </a:p>
          <a:p>
            <a:pPr lvl="2"/>
            <a:r>
              <a:rPr lang="en-US" dirty="0" smtClean="0"/>
              <a:t>Over $10M – GAO only </a:t>
            </a:r>
          </a:p>
          <a:p>
            <a:pPr lvl="2"/>
            <a:r>
              <a:rPr lang="en-US" dirty="0" smtClean="0"/>
              <a:t>Alleging </a:t>
            </a:r>
            <a:r>
              <a:rPr lang="en-US" dirty="0"/>
              <a:t>increase to scope, period, or </a:t>
            </a:r>
            <a:r>
              <a:rPr lang="en-US" dirty="0" smtClean="0"/>
              <a:t>max. </a:t>
            </a:r>
            <a:r>
              <a:rPr lang="en-US" dirty="0"/>
              <a:t>value of base contract  - GAO or COFC </a:t>
            </a:r>
            <a:endParaRPr lang="en-US" dirty="0" smtClean="0"/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Task/Delivery Order </a:t>
            </a:r>
            <a:r>
              <a:rPr lang="en-US" i="1" dirty="0" smtClean="0"/>
              <a:t>issued by DoD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Under $25M – no protest jurisdiction </a:t>
            </a:r>
          </a:p>
          <a:p>
            <a:pPr lvl="2"/>
            <a:r>
              <a:rPr lang="en-US" dirty="0" smtClean="0"/>
              <a:t>Over $25M – GAO only  </a:t>
            </a:r>
          </a:p>
          <a:p>
            <a:pPr lvl="2"/>
            <a:r>
              <a:rPr lang="en-US" dirty="0" smtClean="0"/>
              <a:t>Alleging increase to scope, period, or max. value of base contract  - GAO </a:t>
            </a:r>
            <a:r>
              <a:rPr lang="en-US" dirty="0"/>
              <a:t>or COFC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911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FY17 NDAA – End of the LPTA?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Lowest Price Technically Acceptable source selection criteria can only be used when 6 criteria are met:</a:t>
            </a:r>
          </a:p>
          <a:p>
            <a:pPr lvl="1"/>
            <a:r>
              <a:rPr lang="en-US" dirty="0" smtClean="0"/>
              <a:t>DoD can comprehensively and clearly describe the min. req. in terms of performance objective, measures, and standards that will be used to determine acceptability</a:t>
            </a:r>
          </a:p>
          <a:p>
            <a:pPr lvl="1"/>
            <a:r>
              <a:rPr lang="en-US" dirty="0" smtClean="0"/>
              <a:t>DoD would realize no (or minimal) value from a proposal that exceeds the minimum technical or performance requirements in solicitation</a:t>
            </a:r>
          </a:p>
          <a:p>
            <a:pPr lvl="1"/>
            <a:r>
              <a:rPr lang="en-US" dirty="0" smtClean="0"/>
              <a:t>Proposed technical approaches will require no (or minimal) subjective judgment by SSA as to desirability of one proposal over another</a:t>
            </a:r>
          </a:p>
          <a:p>
            <a:pPr lvl="1"/>
            <a:r>
              <a:rPr lang="en-US" dirty="0" smtClean="0"/>
              <a:t>SSA has high degree of confidence that a review of tech. proposals of offerors other than lowest bidder would not result in identification of factors that could provide value or benefit to the Government</a:t>
            </a:r>
          </a:p>
          <a:p>
            <a:pPr lvl="1"/>
            <a:r>
              <a:rPr lang="en-US" dirty="0" smtClean="0"/>
              <a:t>KO includes a justification for the use of LPTA in the file, </a:t>
            </a:r>
            <a:r>
              <a:rPr lang="en-US" i="1" dirty="0" smtClean="0"/>
              <a:t>and</a:t>
            </a:r>
          </a:p>
          <a:p>
            <a:pPr lvl="1"/>
            <a:r>
              <a:rPr lang="en-US" dirty="0" smtClean="0"/>
              <a:t>DoD determines that the lowest price reflects full life-cycle costs, including costs for operations and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96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FY17 NDAA – End of the LPTA?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LPTA “shall be avoided” “to the maximum extent possible” in procurements predominately for:</a:t>
            </a:r>
          </a:p>
          <a:p>
            <a:pPr lvl="1"/>
            <a:r>
              <a:rPr lang="en-US" dirty="0"/>
              <a:t>IT services, cybersecurity services, systems engineering and technical assistance services, advanced electronic testing, audit or audit readiness services, or other knowledge-based professional services; </a:t>
            </a:r>
          </a:p>
          <a:p>
            <a:pPr lvl="1"/>
            <a:r>
              <a:rPr lang="en-US" dirty="0" smtClean="0"/>
              <a:t>Personal protective equipment; </a:t>
            </a:r>
            <a:r>
              <a:rPr lang="en-US" dirty="0"/>
              <a:t>or </a:t>
            </a:r>
          </a:p>
          <a:p>
            <a:pPr lvl="1"/>
            <a:r>
              <a:rPr lang="en-US" dirty="0"/>
              <a:t>Knowledge-based training or logistics services in contingency operations “or other operations outside the United States.” </a:t>
            </a:r>
            <a:endParaRPr lang="en-US" dirty="0" smtClean="0"/>
          </a:p>
          <a:p>
            <a:r>
              <a:rPr lang="en-US" dirty="0" smtClean="0"/>
              <a:t>Restrictions effective 120 days after enactment (April 22, 2017)</a:t>
            </a:r>
          </a:p>
          <a:p>
            <a:pPr lvl="1"/>
            <a:r>
              <a:rPr lang="en-US" dirty="0" smtClean="0"/>
              <a:t>DFARS will be revised NLT 120 days after enactment as well </a:t>
            </a:r>
          </a:p>
        </p:txBody>
      </p:sp>
    </p:spTree>
    <p:extLst>
      <p:ext uri="{BB962C8B-B14F-4D97-AF65-F5344CB8AC3E}">
        <p14:creationId xmlns:p14="http://schemas.microsoft.com/office/powerpoint/2010/main" val="11235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400"/>
              </a:spcBef>
              <a:spcAft>
                <a:spcPts val="2400"/>
              </a:spcAft>
            </a:pPr>
            <a:r>
              <a:rPr lang="en-US" sz="2900" dirty="0" smtClean="0"/>
              <a:t>Year-in-Review:  Impactful Decisions</a:t>
            </a:r>
          </a:p>
          <a:p>
            <a:pPr>
              <a:spcBef>
                <a:spcPts val="2400"/>
              </a:spcBef>
              <a:spcAft>
                <a:spcPts val="2400"/>
              </a:spcAft>
            </a:pPr>
            <a:r>
              <a:rPr lang="en-US" sz="2900" dirty="0" smtClean="0"/>
              <a:t>Significant Provisions of the NDAA</a:t>
            </a:r>
          </a:p>
          <a:p>
            <a:pPr>
              <a:spcBef>
                <a:spcPts val="2400"/>
              </a:spcBef>
              <a:spcAft>
                <a:spcPts val="2400"/>
              </a:spcAft>
            </a:pPr>
            <a:r>
              <a:rPr lang="en-US" sz="2900" dirty="0" smtClean="0"/>
              <a:t>New Compliance Requirements</a:t>
            </a:r>
          </a:p>
        </p:txBody>
      </p:sp>
    </p:spTree>
    <p:extLst>
      <p:ext uri="{BB962C8B-B14F-4D97-AF65-F5344CB8AC3E}">
        <p14:creationId xmlns:p14="http://schemas.microsoft.com/office/powerpoint/2010/main" val="268214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FY17 NDAA – Preference for Fixed Price 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Preference for Firm-Fixed Price Contracts (including FFP incentive fee)</a:t>
            </a:r>
          </a:p>
          <a:p>
            <a:pPr lvl="1"/>
            <a:r>
              <a:rPr lang="en-US" dirty="0" smtClean="0"/>
              <a:t>DFARS revision NLT June 21, 2017 to establish preference for FFP Ks</a:t>
            </a:r>
          </a:p>
          <a:p>
            <a:pPr lvl="1"/>
            <a:r>
              <a:rPr lang="en-US" dirty="0" smtClean="0"/>
              <a:t>Approval required (COCOM Commander, service acquisition exec, head of Defense Agency or USD (AL&amp;T)) for cost-type Ks</a:t>
            </a:r>
          </a:p>
          <a:p>
            <a:pPr lvl="2"/>
            <a:r>
              <a:rPr lang="en-US" dirty="0" smtClean="0"/>
              <a:t>In excess of $50M entered into between Oct. 1, 2018 and Sept. 30, 2019 and</a:t>
            </a:r>
          </a:p>
          <a:p>
            <a:pPr lvl="2"/>
            <a:r>
              <a:rPr lang="en-US" dirty="0" smtClean="0"/>
              <a:t>In excess of $25M entered into on/after Oct. 1, 2019.   </a:t>
            </a:r>
          </a:p>
          <a:p>
            <a:r>
              <a:rPr lang="en-US" dirty="0" smtClean="0"/>
              <a:t>Firm-Fixed Price required for Foreign Military Sales Contracts</a:t>
            </a:r>
          </a:p>
          <a:p>
            <a:pPr lvl="1"/>
            <a:r>
              <a:rPr lang="en-US" dirty="0" smtClean="0"/>
              <a:t>Secretary of Defense must prescribe regulations to require the use of FFP Ks for FMS no later than June 21, 2017</a:t>
            </a:r>
          </a:p>
          <a:p>
            <a:pPr lvl="1"/>
            <a:r>
              <a:rPr lang="en-US" dirty="0" smtClean="0"/>
              <a:t>Regulations must allow for exceptions when the FMS customer</a:t>
            </a:r>
          </a:p>
          <a:p>
            <a:pPr lvl="2"/>
            <a:r>
              <a:rPr lang="en-US" dirty="0"/>
              <a:t>Has established in writing a preference for a different type of K, or </a:t>
            </a:r>
          </a:p>
          <a:p>
            <a:pPr lvl="2"/>
            <a:r>
              <a:rPr lang="en-US" dirty="0"/>
              <a:t>Requests in writing a different contract </a:t>
            </a:r>
            <a:r>
              <a:rPr lang="en-US" dirty="0" smtClean="0"/>
              <a:t>type</a:t>
            </a:r>
          </a:p>
          <a:p>
            <a:pPr lvl="1"/>
            <a:r>
              <a:rPr lang="en-US" dirty="0" smtClean="0"/>
              <a:t>Regulations will allow waiver on case-by-case basis by SecDef (or designee)</a:t>
            </a:r>
          </a:p>
        </p:txBody>
      </p:sp>
    </p:spTree>
    <p:extLst>
      <p:ext uri="{BB962C8B-B14F-4D97-AF65-F5344CB8AC3E}">
        <p14:creationId xmlns:p14="http://schemas.microsoft.com/office/powerpoint/2010/main" val="1394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FY17 NDAA – Other Small Business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SBIT/STTR extension </a:t>
            </a:r>
          </a:p>
          <a:p>
            <a:pPr lvl="1"/>
            <a:r>
              <a:rPr lang="en-US" dirty="0"/>
              <a:t>Small Business Innovation Research / Small Business Technology Transfer</a:t>
            </a:r>
          </a:p>
          <a:p>
            <a:pPr lvl="1"/>
            <a:r>
              <a:rPr lang="en-US" dirty="0"/>
              <a:t>Both programs were to expire Sep. 30, 2017</a:t>
            </a:r>
          </a:p>
          <a:p>
            <a:pPr lvl="1"/>
            <a:r>
              <a:rPr lang="en-US" dirty="0"/>
              <a:t>FY17 NDAA extends both for 5 years (Sep. 30, 2022</a:t>
            </a:r>
            <a:r>
              <a:rPr lang="en-US" dirty="0" smtClean="0"/>
              <a:t>)</a:t>
            </a:r>
          </a:p>
          <a:p>
            <a:r>
              <a:rPr lang="en-US" dirty="0" smtClean="0"/>
              <a:t>Pilot Program for Past Performance</a:t>
            </a:r>
          </a:p>
          <a:p>
            <a:pPr lvl="1"/>
            <a:r>
              <a:rPr lang="en-US" dirty="0" smtClean="0"/>
              <a:t>Amends SBA to establish a pilot program for small businesses without a past performance rating as a prime contractor</a:t>
            </a:r>
          </a:p>
          <a:p>
            <a:pPr lvl="1"/>
            <a:r>
              <a:rPr lang="en-US" dirty="0" smtClean="0"/>
              <a:t>A Small business performing as a first tier sub-contractor for a covered contract can submit an application for a past performance rating and can then use that rating to establish its past performance for a prime contract</a:t>
            </a:r>
          </a:p>
          <a:p>
            <a:pPr lvl="1"/>
            <a:r>
              <a:rPr lang="en-US" dirty="0" smtClean="0"/>
              <a:t>Pilot program for 3 years from date the first application receives a past performance rating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84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FY17 NDAA – Report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Bid Protests (Sec. 885)</a:t>
            </a:r>
          </a:p>
          <a:p>
            <a:pPr lvl="1"/>
            <a:r>
              <a:rPr lang="en-US" dirty="0" smtClean="0"/>
              <a:t>NLT Sept. 19, 2017, DoD must enter into K with independent research entity to conduct an extensive analysis of the bid protest system (agency level, GAO, and COFC) and produce an extensive report addressing:</a:t>
            </a:r>
          </a:p>
          <a:p>
            <a:pPr lvl="2"/>
            <a:r>
              <a:rPr lang="en-US" dirty="0" smtClean="0"/>
              <a:t>The extent to which the current system affects (or is perceived to affect) numerous decisions within DoD;</a:t>
            </a:r>
          </a:p>
          <a:p>
            <a:pPr lvl="2"/>
            <a:r>
              <a:rPr lang="en-US" dirty="0" smtClean="0"/>
              <a:t>The extent to which the current system affects (or is perceived to affect) numerous decisions in industry; </a:t>
            </a:r>
          </a:p>
          <a:p>
            <a:pPr lvl="2"/>
            <a:r>
              <a:rPr lang="en-US" dirty="0" smtClean="0"/>
              <a:t>Trends in numbers of protests and effectiveness of each forum;</a:t>
            </a:r>
          </a:p>
          <a:p>
            <a:pPr lvl="2"/>
            <a:r>
              <a:rPr lang="en-US" dirty="0" smtClean="0"/>
              <a:t>Analysis of protests filed by incumbents including how often incumbent is awarded a bridge contract during the protest;</a:t>
            </a:r>
          </a:p>
          <a:p>
            <a:pPr lvl="2"/>
            <a:r>
              <a:rPr lang="en-US" dirty="0" smtClean="0"/>
              <a:t>Analysis and comparison of numbers of protests for various procurement types;</a:t>
            </a:r>
          </a:p>
          <a:p>
            <a:pPr lvl="2"/>
            <a:r>
              <a:rPr lang="en-US" dirty="0" smtClean="0"/>
              <a:t>Analysis of how often the protester is awarded the contract;</a:t>
            </a:r>
          </a:p>
          <a:p>
            <a:pPr lvl="2"/>
            <a:r>
              <a:rPr lang="en-US" dirty="0" smtClean="0"/>
              <a:t>Analysis of agency corrective action (when take, why, how long it takes to implement);</a:t>
            </a:r>
          </a:p>
          <a:p>
            <a:pPr lvl="2"/>
            <a:r>
              <a:rPr lang="en-US" dirty="0" smtClean="0"/>
              <a:t>Analysis of “second-bite” protests; </a:t>
            </a:r>
          </a:p>
          <a:p>
            <a:pPr lvl="2"/>
            <a:r>
              <a:rPr lang="en-US" dirty="0" smtClean="0"/>
              <a:t>Analysis of effect of debriefings on protest; and </a:t>
            </a:r>
          </a:p>
          <a:p>
            <a:pPr lvl="2"/>
            <a:r>
              <a:rPr lang="en-US" dirty="0" smtClean="0"/>
              <a:t>Analysis of the time spent at each phase of the procurement trying to avoid a protest.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04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FY17 NDAA – Report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of ID/IQs (Sec. 886)</a:t>
            </a:r>
          </a:p>
          <a:p>
            <a:pPr lvl="1"/>
            <a:r>
              <a:rPr lang="en-US" dirty="0" smtClean="0"/>
              <a:t>GAO report due to Congress by Mar. 31, 2018 on DoD ID/IQs from FY 15-17</a:t>
            </a:r>
          </a:p>
          <a:p>
            <a:pPr lvl="1"/>
            <a:r>
              <a:rPr lang="en-US" dirty="0" smtClean="0"/>
              <a:t>Must address:</a:t>
            </a:r>
          </a:p>
          <a:p>
            <a:pPr lvl="2"/>
            <a:r>
              <a:rPr lang="en-US" dirty="0" smtClean="0"/>
              <a:t>Policies for entering into and using ID/IQs</a:t>
            </a:r>
          </a:p>
          <a:p>
            <a:pPr lvl="2"/>
            <a:r>
              <a:rPr lang="en-US" dirty="0" smtClean="0"/>
              <a:t>Number and value of all ID/IQs</a:t>
            </a:r>
          </a:p>
          <a:p>
            <a:pPr lvl="2"/>
            <a:r>
              <a:rPr lang="en-US" dirty="0" smtClean="0"/>
              <a:t>Number and value of ID/IQs that included competition between multiple vendors</a:t>
            </a:r>
          </a:p>
          <a:p>
            <a:pPr lvl="2"/>
            <a:r>
              <a:rPr lang="en-US" dirty="0" smtClean="0"/>
              <a:t>Case studies focusing on future opportunities for competition </a:t>
            </a:r>
          </a:p>
          <a:p>
            <a:pPr lvl="2"/>
            <a:r>
              <a:rPr lang="en-US" dirty="0" smtClean="0"/>
              <a:t>Recommendations to promote competition in ID/IQs </a:t>
            </a:r>
          </a:p>
          <a:p>
            <a:r>
              <a:rPr lang="en-US" dirty="0" smtClean="0"/>
              <a:t>Flow-Down Provisions (Sec. 887)</a:t>
            </a:r>
          </a:p>
          <a:p>
            <a:pPr lvl="1"/>
            <a:r>
              <a:rPr lang="en-US" dirty="0" smtClean="0"/>
              <a:t>Review of flow-down provisions related to major defense acquisition programs</a:t>
            </a:r>
          </a:p>
          <a:p>
            <a:pPr lvl="1"/>
            <a:r>
              <a:rPr lang="en-US" dirty="0" smtClean="0"/>
              <a:t>Focus is on inappropriate/unnecessary use of flow-downs and negative impact on participation by small-businesses, non-traditional defense contractors, universities, non-profit research organizations, and impact (if any) on DoD access to advanced research and tech capabilities.</a:t>
            </a:r>
          </a:p>
          <a:p>
            <a:pPr lvl="1"/>
            <a:r>
              <a:rPr lang="en-US" dirty="0" smtClean="0"/>
              <a:t>Report due Aug. 1,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80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DFARS Final Rule on Network Penetration and Cloud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Covered contractors must provide “adequate security” to “covered defense information” on all covered systems</a:t>
            </a:r>
          </a:p>
          <a:p>
            <a:pPr lvl="1"/>
            <a:r>
              <a:rPr lang="en-US" dirty="0" smtClean="0"/>
              <a:t>Must implement NIST SP 800-171 standards as soon as practicable, but no later than 12/31/2017</a:t>
            </a:r>
          </a:p>
          <a:p>
            <a:pPr lvl="2"/>
            <a:r>
              <a:rPr lang="en-US" dirty="0" smtClean="0"/>
              <a:t>14 requirements, but a lot of flexibility</a:t>
            </a:r>
          </a:p>
          <a:p>
            <a:pPr lvl="1"/>
            <a:r>
              <a:rPr lang="en-US" dirty="0" smtClean="0"/>
              <a:t>“Covered defense information” includes expanded definition of “controlled technical information” in line with National Archives and Record Administration rule  </a:t>
            </a:r>
          </a:p>
          <a:p>
            <a:pPr lvl="1"/>
            <a:r>
              <a:rPr lang="en-US" dirty="0" smtClean="0"/>
              <a:t>Government must mark GFI, but contractors are responsible for deciding how to identify third-party information</a:t>
            </a:r>
          </a:p>
          <a:p>
            <a:r>
              <a:rPr lang="en-US" dirty="0"/>
              <a:t>Must report data breaches within 72 hours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1578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Counterfeit Electronic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DoD </a:t>
            </a:r>
            <a:r>
              <a:rPr lang="en-US" dirty="0"/>
              <a:t>contractors must acquire electronic parts from original manufacturers, their authorized suppliers, or suppliers that obtain parts exclusively from the manufacturer or its authorized </a:t>
            </a:r>
            <a:r>
              <a:rPr lang="en-US" dirty="0" smtClean="0"/>
              <a:t>supplier.</a:t>
            </a:r>
          </a:p>
          <a:p>
            <a:pPr lvl="1"/>
            <a:r>
              <a:rPr lang="en-US" dirty="0" smtClean="0"/>
              <a:t>If no such supplier is available, then must obtain from “contractor approved suppliers”</a:t>
            </a:r>
          </a:p>
          <a:p>
            <a:pPr lvl="1"/>
            <a:r>
              <a:rPr lang="en-US" dirty="0" smtClean="0"/>
              <a:t>Contractor assumes responsibility for authenticity</a:t>
            </a:r>
          </a:p>
          <a:p>
            <a:r>
              <a:rPr lang="en-US" dirty="0" smtClean="0"/>
              <a:t>Contractors must have an acceptable counterfeit electronic parts detection system</a:t>
            </a:r>
          </a:p>
          <a:p>
            <a:pPr lvl="1"/>
            <a:r>
              <a:rPr lang="en-US" dirty="0" smtClean="0"/>
              <a:t>Risk-based processes that enable tracking of electronic parts from OEM to government acceptance</a:t>
            </a:r>
          </a:p>
          <a:p>
            <a:pPr lvl="2"/>
            <a:r>
              <a:rPr lang="en-US" dirty="0" smtClean="0"/>
              <a:t>Includes discrete parts </a:t>
            </a:r>
            <a:r>
              <a:rPr lang="en-US" u="sng" dirty="0" smtClean="0"/>
              <a:t>and</a:t>
            </a:r>
            <a:r>
              <a:rPr lang="en-US" dirty="0" smtClean="0"/>
              <a:t> assemblies</a:t>
            </a:r>
          </a:p>
          <a:p>
            <a:pPr lvl="1"/>
            <a:r>
              <a:rPr lang="en-US" dirty="0" smtClean="0"/>
              <a:t>Maintain documentation of traceability</a:t>
            </a:r>
          </a:p>
          <a:p>
            <a:r>
              <a:rPr lang="en-US" dirty="0" smtClean="0"/>
              <a:t>Costs of counterfeit parts and costs of re-work or corrective action are unallowable unless the contractor’s purchasing system has been reviewed and approved by DoD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20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600200"/>
            <a:ext cx="7315200" cy="1371600"/>
          </a:xfrm>
        </p:spPr>
        <p:txBody>
          <a:bodyPr/>
          <a:lstStyle/>
          <a:p>
            <a:r>
              <a:rPr lang="en-US" dirty="0" smtClean="0"/>
              <a:t>Contact us with questions about any of these topics. 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28600" y="3200400"/>
            <a:ext cx="4191000" cy="12954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Jon Levin</a:t>
            </a:r>
          </a:p>
          <a:p>
            <a:pPr marL="0" indent="0" algn="ctr">
              <a:buNone/>
            </a:pPr>
            <a:r>
              <a:rPr lang="en-US" dirty="0" smtClean="0"/>
              <a:t>jlevin@maynardcooper.com</a:t>
            </a:r>
          </a:p>
          <a:p>
            <a:pPr marL="0" indent="0" algn="ctr">
              <a:buNone/>
            </a:pPr>
            <a:r>
              <a:rPr lang="en-US" dirty="0" smtClean="0"/>
              <a:t>256.512.5713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648200" y="3200400"/>
            <a:ext cx="38862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7001F"/>
              </a:buClr>
              <a:buSzPct val="100000"/>
              <a:buFont typeface="Arial" panose="020B0604020202020204" pitchFamily="34" charset="0"/>
              <a:buChar char="▼"/>
              <a:defRPr sz="18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5000"/>
              <a:buFont typeface="Arial" panose="020B0604020202020204" pitchFamily="34" charset="0"/>
              <a:buChar char="▼"/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5000"/>
              <a:buFont typeface="Arial" panose="020B0604020202020204" pitchFamily="34" charset="0"/>
              <a:buChar char="▼"/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5000"/>
              <a:buFont typeface="Arial" panose="020B0604020202020204" pitchFamily="34" charset="0"/>
              <a:buChar char="▼"/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5000"/>
              <a:buFont typeface="Arial" panose="020B0604020202020204" pitchFamily="34" charset="0"/>
              <a:buChar char="▼"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kern="0" dirty="0" smtClean="0"/>
              <a:t>Brian Chapuran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kern="0" dirty="0" smtClean="0"/>
              <a:t>bchapuran@maynardcooper.com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kern="0" dirty="0" smtClean="0"/>
              <a:t>256.512.5725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743200" y="4419600"/>
            <a:ext cx="346363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7001F"/>
              </a:buClr>
              <a:buSzPct val="100000"/>
              <a:buFont typeface="Arial" panose="020B0604020202020204" pitchFamily="34" charset="0"/>
              <a:buChar char="▼"/>
              <a:defRPr sz="18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5000"/>
              <a:buFont typeface="Arial" panose="020B0604020202020204" pitchFamily="34" charset="0"/>
              <a:buChar char="▼"/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5000"/>
              <a:buFont typeface="Arial" panose="020B0604020202020204" pitchFamily="34" charset="0"/>
              <a:buChar char="▼"/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5000"/>
              <a:buFont typeface="Arial" panose="020B0604020202020204" pitchFamily="34" charset="0"/>
              <a:buChar char="▼"/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5000"/>
              <a:buFont typeface="Arial" panose="020B0604020202020204" pitchFamily="34" charset="0"/>
              <a:buChar char="▼"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kern="0" dirty="0" smtClean="0"/>
              <a:t>Government Solutions Group</a:t>
            </a:r>
          </a:p>
        </p:txBody>
      </p:sp>
    </p:spTree>
    <p:extLst>
      <p:ext uri="{BB962C8B-B14F-4D97-AF65-F5344CB8AC3E}">
        <p14:creationId xmlns:p14="http://schemas.microsoft.com/office/powerpoint/2010/main" val="354478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Impactful Decisions in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Price Realism and Incumbent Personnel: </a:t>
            </a:r>
            <a:r>
              <a:rPr lang="en-US" u="sng" dirty="0"/>
              <a:t>Valor Healthcare </a:t>
            </a:r>
            <a:endParaRPr lang="en-U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Cost Realism and Incumbent Slots:  </a:t>
            </a:r>
            <a:r>
              <a:rPr lang="en-US" u="sng" dirty="0" smtClean="0"/>
              <a:t>Target Media</a:t>
            </a:r>
            <a:endParaRPr lang="en-U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Preference for Commercial </a:t>
            </a:r>
            <a:r>
              <a:rPr lang="en-US" dirty="0"/>
              <a:t>Items: </a:t>
            </a:r>
            <a:r>
              <a:rPr lang="en-US" u="sng" dirty="0" smtClean="0"/>
              <a:t>Palantir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Corporate Restructuring:  </a:t>
            </a:r>
            <a:r>
              <a:rPr lang="en-US" u="sng" dirty="0" smtClean="0"/>
              <a:t>Lockheed Martin</a:t>
            </a:r>
            <a:r>
              <a:rPr lang="en-US" dirty="0" smtClean="0"/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Protests </a:t>
            </a:r>
            <a:r>
              <a:rPr lang="en-US" dirty="0"/>
              <a:t>of Awards to </a:t>
            </a:r>
            <a:r>
              <a:rPr lang="en-US" dirty="0" smtClean="0"/>
              <a:t>Additional Contractors</a:t>
            </a:r>
            <a:r>
              <a:rPr lang="en-US" dirty="0"/>
              <a:t>:  </a:t>
            </a:r>
            <a:r>
              <a:rPr lang="en-US" u="sng" dirty="0"/>
              <a:t>National Air </a:t>
            </a:r>
            <a:r>
              <a:rPr lang="en-US" u="sng" dirty="0" smtClean="0"/>
              <a:t>Cargo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Statute of Limitations on Claims:  </a:t>
            </a:r>
            <a:r>
              <a:rPr lang="en-US" u="sng" dirty="0"/>
              <a:t>KBR</a:t>
            </a:r>
            <a:r>
              <a:rPr lang="en-US" i="1" u="sng" dirty="0"/>
              <a:t> </a:t>
            </a:r>
            <a:r>
              <a:rPr lang="en-US" dirty="0"/>
              <a:t>and </a:t>
            </a:r>
            <a:r>
              <a:rPr lang="en-US" u="sng" dirty="0" err="1" smtClean="0"/>
              <a:t>Sparton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Claims versus Affirmative Defenses:  </a:t>
            </a:r>
            <a:r>
              <a:rPr lang="en-US" u="sng" dirty="0" smtClean="0"/>
              <a:t>Jane Mobley Associates</a:t>
            </a:r>
            <a:endParaRPr lang="en-U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Supreme </a:t>
            </a:r>
            <a:r>
              <a:rPr lang="en-US" dirty="0"/>
              <a:t>Court </a:t>
            </a:r>
            <a:r>
              <a:rPr lang="en-US" dirty="0" smtClean="0"/>
              <a:t>Decides FSS “Rule </a:t>
            </a:r>
            <a:r>
              <a:rPr lang="en-US" dirty="0"/>
              <a:t>of Two” </a:t>
            </a:r>
            <a:r>
              <a:rPr lang="en-US" dirty="0" smtClean="0"/>
              <a:t>Issue:  </a:t>
            </a:r>
            <a:r>
              <a:rPr lang="en-US" u="sng" dirty="0"/>
              <a:t>Kingdomware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53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Price Realism and Incumbent </a:t>
            </a:r>
            <a:r>
              <a:rPr lang="en-US" dirty="0" smtClean="0"/>
              <a:t>Personnel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Valor Healthcare</a:t>
            </a:r>
          </a:p>
          <a:p>
            <a:pPr lvl="1"/>
            <a:r>
              <a:rPr lang="en-US" dirty="0" smtClean="0"/>
              <a:t>RFP:  fixed price contract for medical care providers</a:t>
            </a:r>
          </a:p>
          <a:p>
            <a:pPr lvl="1"/>
            <a:r>
              <a:rPr lang="en-US" dirty="0" smtClean="0"/>
              <a:t>Required price realism analysis</a:t>
            </a:r>
            <a:r>
              <a:rPr lang="en-US" dirty="0"/>
              <a:t> </a:t>
            </a:r>
            <a:r>
              <a:rPr lang="en-US" dirty="0" smtClean="0"/>
              <a:t>(“compatibility of proposed costs with proposal scope and effort”)</a:t>
            </a:r>
          </a:p>
          <a:p>
            <a:pPr lvl="1"/>
            <a:r>
              <a:rPr lang="en-US" dirty="0" smtClean="0"/>
              <a:t>Awardee proposed incumbent workforce at lower rates </a:t>
            </a:r>
          </a:p>
          <a:p>
            <a:pPr lvl="1"/>
            <a:r>
              <a:rPr lang="en-US" dirty="0" smtClean="0"/>
              <a:t>SSDD addressed price reasonableness, but not realism</a:t>
            </a:r>
          </a:p>
          <a:p>
            <a:pPr lvl="1"/>
            <a:r>
              <a:rPr lang="en-US" dirty="0" smtClean="0"/>
              <a:t>No contemporaneous documentation.  Just KO Statement to GAO</a:t>
            </a:r>
          </a:p>
          <a:p>
            <a:pPr lvl="1"/>
            <a:r>
              <a:rPr lang="en-US" dirty="0" smtClean="0"/>
              <a:t>GAO sided with protester: </a:t>
            </a:r>
          </a:p>
          <a:p>
            <a:pPr lvl="2"/>
            <a:r>
              <a:rPr lang="en-US" sz="1600" dirty="0" smtClean="0"/>
              <a:t>No basis to conclude that the VA did a realism analysis </a:t>
            </a:r>
          </a:p>
          <a:p>
            <a:pPr lvl="2"/>
            <a:r>
              <a:rPr lang="en-US" sz="1600" dirty="0" smtClean="0"/>
              <a:t>Even so, there was an “</a:t>
            </a:r>
            <a:r>
              <a:rPr lang="en-US" sz="1600" u="sng" dirty="0" smtClean="0"/>
              <a:t>obvious price realism concern</a:t>
            </a:r>
            <a:r>
              <a:rPr lang="en-US" sz="1600" dirty="0" smtClean="0"/>
              <a:t>” because the awardee </a:t>
            </a:r>
            <a:r>
              <a:rPr lang="en-US" sz="1600" u="sng" dirty="0" smtClean="0"/>
              <a:t>proposed to use the majority of the incumbent’s staff but at a lower cost</a:t>
            </a:r>
            <a:r>
              <a:rPr lang="en-US" sz="1600" dirty="0" smtClean="0"/>
              <a:t>.  It would have been unreasonable for the VA not to consider this.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2290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Realism and Incumbent </a:t>
            </a:r>
            <a:r>
              <a:rPr lang="en-US" dirty="0" smtClean="0"/>
              <a:t>Slots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Target </a:t>
            </a:r>
            <a:r>
              <a:rPr lang="en-US" u="sng" dirty="0" smtClean="0"/>
              <a:t>Media</a:t>
            </a:r>
            <a:endParaRPr lang="en-US" dirty="0"/>
          </a:p>
          <a:p>
            <a:pPr lvl="1"/>
            <a:r>
              <a:rPr lang="en-US" dirty="0" smtClean="0"/>
              <a:t> RFP:  cost-plus-incentive-fee, level-of-effort under SeaPort-e</a:t>
            </a:r>
          </a:p>
          <a:p>
            <a:pPr lvl="1"/>
            <a:r>
              <a:rPr lang="en-US" dirty="0" smtClean="0"/>
              <a:t>To provide engineering services for ship maintenance systems IT</a:t>
            </a:r>
          </a:p>
          <a:p>
            <a:pPr lvl="1"/>
            <a:r>
              <a:rPr lang="en-US" dirty="0" smtClean="0"/>
              <a:t>Awardee proposed list of personnel, but only named some.  Said it would fill remainder with incumbents</a:t>
            </a:r>
          </a:p>
          <a:p>
            <a:pPr lvl="1"/>
            <a:r>
              <a:rPr lang="en-US" dirty="0" smtClean="0"/>
              <a:t>For named personnel, Navy used pricing in letters of intent or awardee payroll information</a:t>
            </a:r>
          </a:p>
          <a:p>
            <a:pPr lvl="1"/>
            <a:r>
              <a:rPr lang="en-US" dirty="0" smtClean="0"/>
              <a:t>For unnamed personnel, Navy compared awardee’s proposed rates to awardee’s payroll data</a:t>
            </a:r>
          </a:p>
          <a:p>
            <a:pPr lvl="1"/>
            <a:r>
              <a:rPr lang="en-US" dirty="0" smtClean="0"/>
              <a:t>GAO said that cost analysis unreasonably relied only on awardee’s information and failed to consider marketplace realities, e.g., rates paid by the incumbent or those proposed by other offerors.  </a:t>
            </a:r>
          </a:p>
        </p:txBody>
      </p:sp>
    </p:spTree>
    <p:extLst>
      <p:ext uri="{BB962C8B-B14F-4D97-AF65-F5344CB8AC3E}">
        <p14:creationId xmlns:p14="http://schemas.microsoft.com/office/powerpoint/2010/main" val="418049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Statutory Preference for Commercial Items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Palantir v. U.S.</a:t>
            </a:r>
          </a:p>
          <a:p>
            <a:pPr lvl="1"/>
            <a:r>
              <a:rPr lang="en-US" dirty="0" smtClean="0"/>
              <a:t>Long running dispute over the Army’s “primary system for the processing and dissemination of multi-sensor intelligence and weather information to the warfighter”</a:t>
            </a:r>
          </a:p>
          <a:p>
            <a:pPr lvl="1"/>
            <a:r>
              <a:rPr lang="en-US" dirty="0" smtClean="0"/>
              <a:t>Palantir repeatedly told the Army that development was not necessary, they had a commercial solution </a:t>
            </a:r>
          </a:p>
          <a:p>
            <a:pPr lvl="1"/>
            <a:r>
              <a:rPr lang="en-US" dirty="0" smtClean="0"/>
              <a:t>Palantir protested, arguing Army neglected to fully consider whether a commercial item could meet its needs as required by preference for commercial items statute (10 U.S.C. 2377)</a:t>
            </a:r>
          </a:p>
          <a:p>
            <a:pPr lvl="2"/>
            <a:r>
              <a:rPr lang="en-US" dirty="0" smtClean="0"/>
              <a:t>GAO denied protest holding that Palantir could only meet some Army requirements</a:t>
            </a:r>
          </a:p>
          <a:p>
            <a:pPr lvl="2"/>
            <a:r>
              <a:rPr lang="en-US" dirty="0" smtClean="0"/>
              <a:t>COFC disagreed, holding that Army neglected to fully investigate possible commercially available alternatives as required by 10 USC 2377</a:t>
            </a:r>
          </a:p>
          <a:p>
            <a:pPr lvl="1"/>
            <a:r>
              <a:rPr lang="en-US" dirty="0" smtClean="0"/>
              <a:t>FY17 NDAA – modifies 10 USC 2377 and other statutes to reiterate preference for commercial items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43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Corporate </a:t>
            </a:r>
            <a:r>
              <a:rPr lang="en-US" dirty="0" smtClean="0"/>
              <a:t>Restructuring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Lockheed Martin</a:t>
            </a:r>
            <a:endParaRPr lang="en-US" dirty="0" smtClean="0"/>
          </a:p>
          <a:p>
            <a:pPr lvl="1"/>
            <a:r>
              <a:rPr lang="en-US" dirty="0" smtClean="0"/>
              <a:t>RFP for cost, FFP, and cost-plus-incentive-fee task order for IT modernization services</a:t>
            </a:r>
          </a:p>
          <a:p>
            <a:pPr lvl="1"/>
            <a:r>
              <a:rPr lang="en-US" dirty="0" smtClean="0"/>
              <a:t>Agency held discussions in December 2015 and received FPRs on January 20, 2015</a:t>
            </a:r>
          </a:p>
          <a:p>
            <a:pPr lvl="1"/>
            <a:r>
              <a:rPr lang="en-US" dirty="0" smtClean="0"/>
              <a:t>On January 26, 2016, protester announced intent to purchase Sikorsky and, subsequently, “a definitive agreement to separate and combine its realigned [] business unit with Leidos.”</a:t>
            </a:r>
          </a:p>
          <a:p>
            <a:pPr lvl="1"/>
            <a:r>
              <a:rPr lang="en-US" dirty="0" smtClean="0"/>
              <a:t>The government conducted an internal evaluation of the cost impact of the Lockheed-Leidos transaction and awarded to SAIC due to “significant cost uncertainty” associated with the change</a:t>
            </a:r>
          </a:p>
          <a:p>
            <a:pPr lvl="1"/>
            <a:r>
              <a:rPr lang="en-US" dirty="0" smtClean="0"/>
              <a:t>GAO decided that the government properly considered the press release after discussions, cost risk, the risk of shifting the work to a new company might have, and was not required to re-enter discussions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28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Protests of Awards to </a:t>
            </a:r>
            <a:r>
              <a:rPr lang="en-US" dirty="0" smtClean="0"/>
              <a:t>Additional Contractors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National Air </a:t>
            </a:r>
            <a:r>
              <a:rPr lang="en-US" u="sng" dirty="0" smtClean="0"/>
              <a:t>Cargo v. U.S.</a:t>
            </a:r>
            <a:endParaRPr lang="en-US" dirty="0" smtClean="0"/>
          </a:p>
          <a:p>
            <a:pPr lvl="1"/>
            <a:r>
              <a:rPr lang="en-US" dirty="0" smtClean="0"/>
              <a:t>May allow successful offerors to protest awards to other successful offerors under IDIQ contracts</a:t>
            </a:r>
          </a:p>
          <a:p>
            <a:pPr lvl="1"/>
            <a:r>
              <a:rPr lang="en-US" dirty="0" smtClean="0"/>
              <a:t>Protester challenged TRANSCOM corrective action decision to award an IDIQ contract to a protester</a:t>
            </a:r>
          </a:p>
          <a:p>
            <a:pPr lvl="1"/>
            <a:r>
              <a:rPr lang="en-US" dirty="0" smtClean="0"/>
              <a:t>GAO dismissed protest, finding that protester was not “interested” because the additional contract would not prevent it from competing on new task orders</a:t>
            </a:r>
          </a:p>
          <a:p>
            <a:pPr lvl="2"/>
            <a:r>
              <a:rPr lang="en-US" dirty="0" smtClean="0"/>
              <a:t>GAO noted that volume of orders would not decrease, therefore no economic harm</a:t>
            </a:r>
          </a:p>
          <a:p>
            <a:pPr lvl="1"/>
            <a:r>
              <a:rPr lang="en-US" dirty="0" smtClean="0"/>
              <a:t>COFC disagreed (in context of motion to dismiss) and determined that protester had standing</a:t>
            </a:r>
          </a:p>
          <a:p>
            <a:pPr lvl="2"/>
            <a:r>
              <a:rPr lang="en-US" dirty="0" smtClean="0"/>
              <a:t>First, status as awardee does not render protest a claim</a:t>
            </a:r>
          </a:p>
          <a:p>
            <a:pPr lvl="2"/>
            <a:r>
              <a:rPr lang="en-US" dirty="0" smtClean="0"/>
              <a:t>Second, “non-trivial competitive injury” because of increased competition within the IDIQ pool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14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Statute of Limitations, Sum Certain, &amp; Audits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Claim must be submitted within 6 years of accrual</a:t>
            </a:r>
          </a:p>
          <a:p>
            <a:pPr lvl="1"/>
            <a:r>
              <a:rPr lang="en-US" dirty="0" smtClean="0"/>
              <a:t>Accrual = the date when all events that fix the alleged liability are known or should be known</a:t>
            </a:r>
          </a:p>
          <a:p>
            <a:r>
              <a:rPr lang="en-US" u="sng" dirty="0" smtClean="0"/>
              <a:t>KBR v. Murphy</a:t>
            </a:r>
            <a:r>
              <a:rPr lang="en-US" dirty="0"/>
              <a:t> </a:t>
            </a:r>
            <a:r>
              <a:rPr lang="en-US" dirty="0" smtClean="0"/>
              <a:t>– claim does not accrue until the sum certain amount of the claim is known or should be known</a:t>
            </a:r>
          </a:p>
          <a:p>
            <a:r>
              <a:rPr lang="en-US" u="sng" dirty="0" smtClean="0"/>
              <a:t>Sparton DeLeon Springs</a:t>
            </a:r>
            <a:r>
              <a:rPr lang="en-US" dirty="0" smtClean="0"/>
              <a:t> – FAR provision allowing the government to conduct an audit and adjust for overpayment does not supersede statute of limitations</a:t>
            </a:r>
          </a:p>
          <a:p>
            <a:pPr lvl="1"/>
            <a:r>
              <a:rPr lang="en-US" dirty="0" smtClean="0"/>
              <a:t>If facts show the government knew/should have known of overpayment but the audit is not completed until more than 6 years later, government claim is subject to Summary </a:t>
            </a:r>
            <a:r>
              <a:rPr lang="en-US" dirty="0"/>
              <a:t>J</a:t>
            </a:r>
            <a:r>
              <a:rPr lang="en-US" dirty="0" smtClean="0"/>
              <a:t>udgment based on Statute of Limitations.</a:t>
            </a:r>
          </a:p>
          <a:p>
            <a:pPr lvl="1"/>
            <a:r>
              <a:rPr lang="en-US" dirty="0" smtClean="0"/>
              <a:t>“Delay by a contracting party assessing the information available to it does not suspend the accrual of its claim.”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52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CG Power Point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MCG Power Point Presentation</Template>
  <TotalTime>1</TotalTime>
  <Words>2561</Words>
  <Application>Microsoft Office PowerPoint</Application>
  <PresentationFormat>On-screen Show (4:3)</PresentationFormat>
  <Paragraphs>225</Paragraphs>
  <Slides>26</Slides>
  <Notes>3</Notes>
  <HiddenSlides>0</HiddenSlides>
  <MMClips>0</MMClips>
  <ScaleCrop>false</ScaleCrop>
  <Company>MCG</Company>
  <LinksUpToDate>false</LinksUpToDate>
  <SharedDoc>false</SharedDoc>
  <HyperlinksChanged>false</HyperlinksChanged>
  <AppVersion>14.0000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2016 Year In Review  &amp; 2017 NDAA Overview</dc:title>
  <dc:creator/>
  <lastModifiedBy>Liza Nix</lastModifiedBy>
  <revision>1</revision>
  <dcterms:created xsi:type="dcterms:W3CDTF">2017-01-27T18:25:38.6927094Z</dcterms:created>
  <dcterms:modified xsi:type="dcterms:W3CDTF">2017-01-27T18:25:38.6927094Z</dcterms:modified>
  <version>0</version>
</coreProperties>
</file>