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omments/modernComment_18E_FE9803FD.xml" ContentType="application/vnd.ms-powerpoint.comments+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421" r:id="rId2"/>
    <p:sldId id="374" r:id="rId3"/>
    <p:sldId id="466" r:id="rId4"/>
    <p:sldId id="498" r:id="rId5"/>
    <p:sldId id="373" r:id="rId6"/>
    <p:sldId id="418" r:id="rId7"/>
    <p:sldId id="478" r:id="rId8"/>
    <p:sldId id="495" r:id="rId9"/>
    <p:sldId id="462" r:id="rId10"/>
    <p:sldId id="499" r:id="rId11"/>
    <p:sldId id="433" r:id="rId12"/>
    <p:sldId id="474" r:id="rId13"/>
    <p:sldId id="480" r:id="rId14"/>
    <p:sldId id="384" r:id="rId15"/>
    <p:sldId id="457" r:id="rId16"/>
    <p:sldId id="492" r:id="rId17"/>
    <p:sldId id="425" r:id="rId18"/>
    <p:sldId id="411" r:id="rId19"/>
    <p:sldId id="383" r:id="rId20"/>
    <p:sldId id="385" r:id="rId21"/>
    <p:sldId id="379" r:id="rId22"/>
    <p:sldId id="386" r:id="rId23"/>
    <p:sldId id="392" r:id="rId24"/>
    <p:sldId id="393" r:id="rId25"/>
    <p:sldId id="481" r:id="rId26"/>
    <p:sldId id="494" r:id="rId27"/>
    <p:sldId id="395" r:id="rId28"/>
    <p:sldId id="396" r:id="rId29"/>
    <p:sldId id="397" r:id="rId30"/>
    <p:sldId id="398" r:id="rId31"/>
    <p:sldId id="399" r:id="rId32"/>
    <p:sldId id="400" r:id="rId33"/>
    <p:sldId id="402" r:id="rId34"/>
    <p:sldId id="405" r:id="rId35"/>
    <p:sldId id="401" r:id="rId36"/>
    <p:sldId id="407" r:id="rId37"/>
    <p:sldId id="406" r:id="rId38"/>
    <p:sldId id="380" r:id="rId39"/>
    <p:sldId id="477" r:id="rId40"/>
    <p:sldId id="496" r:id="rId41"/>
    <p:sldId id="497" r:id="rId42"/>
    <p:sldId id="381" r:id="rId43"/>
    <p:sldId id="461" r:id="rId44"/>
    <p:sldId id="426" r:id="rId45"/>
    <p:sldId id="420" r:id="rId46"/>
    <p:sldId id="350"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138303-3438-8F12-B9FC-5AB786AA4F28}" name="Brandon Sherman" initials="BS" userId="S::BSherman@maynardcooper.com::702b10a4-cae5-4720-99c1-c0e576ed09a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777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706A0E-1328-5BD9-8A52-2694783D28E8}" v="278" dt="2022-02-22T21:20:31.432"/>
    <p1510:client id="{5EBEA581-B355-4F4B-A7E4-429BC280EA1A}" v="8" dt="2022-02-17T18:56:23.816"/>
    <p1510:client id="{6D0F81BC-000D-1E98-B563-A4C3F4F8B658}" v="3" dt="2022-02-22T21:37:27.155"/>
    <p1510:client id="{9EA72B70-CEE2-8B18-4823-A276B71F3810}" v="59" dt="2022-02-22T21:42:13.9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5659" autoAdjust="0"/>
  </p:normalViewPr>
  <p:slideViewPr>
    <p:cSldViewPr snapToGrid="0">
      <p:cViewPr varScale="1">
        <p:scale>
          <a:sx n="84" d="100"/>
          <a:sy n="84" d="100"/>
        </p:scale>
        <p:origin x="163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comments/modernComment_18E_FE9803FD.xml><?xml version="1.0" encoding="utf-8"?>
<p188:cmLst xmlns:a="http://schemas.openxmlformats.org/drawingml/2006/main" xmlns:r="http://schemas.openxmlformats.org/officeDocument/2006/relationships" xmlns:p188="http://schemas.microsoft.com/office/powerpoint/2018/8/main">
  <p188:cm id="{C0B7F2FC-26CF-47AB-98DC-07D9B5B8D04F}" authorId="{F5138303-3438-8F12-B9FC-5AB786AA4F28}" created="2022-02-17T18:12:00.953">
    <ac:txMkLst xmlns:ac="http://schemas.microsoft.com/office/drawing/2013/main/command">
      <pc:docMk xmlns:pc="http://schemas.microsoft.com/office/powerpoint/2013/main/command"/>
      <pc:sldMk xmlns:pc="http://schemas.microsoft.com/office/powerpoint/2013/main/command" cId="4271375357" sldId="398"/>
      <ac:spMk id="2" creationId="{00000000-0000-0000-0000-000000000000}"/>
      <ac:txMk cp="361" len="329">
        <ac:context len="692" hash="2416373940"/>
      </ac:txMk>
    </ac:txMkLst>
    <p188:pos x="9816252" y="2047980"/>
    <p188:txBody>
      <a:bodyPr/>
      <a:lstStyle/>
      <a:p>
        <a:r>
          <a:rPr lang="en-US"/>
          <a:t>tighten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0EA53F-5649-4E36-858F-9383CA63922B}" type="datetimeFigureOut">
              <a:rPr lang="en-US" smtClean="0"/>
              <a:t>2/23/2022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1D3899-F97A-4C22-9CC3-62B569844967}" type="slidenum">
              <a:rPr lang="en-US" smtClean="0"/>
              <a:t>‹#›</a:t>
            </a:fld>
            <a:endParaRPr lang="en-US"/>
          </a:p>
        </p:txBody>
      </p:sp>
    </p:spTree>
    <p:extLst>
      <p:ext uri="{BB962C8B-B14F-4D97-AF65-F5344CB8AC3E}">
        <p14:creationId xmlns:p14="http://schemas.microsoft.com/office/powerpoint/2010/main" val="3151771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[Brandon]</a:t>
            </a:r>
          </a:p>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2</a:t>
            </a:fld>
            <a:endParaRPr lang="en-US"/>
          </a:p>
        </p:txBody>
      </p:sp>
    </p:spTree>
    <p:extLst>
      <p:ext uri="{BB962C8B-B14F-4D97-AF65-F5344CB8AC3E}">
        <p14:creationId xmlns:p14="http://schemas.microsoft.com/office/powerpoint/2010/main" val="41830643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[Adam]</a:t>
            </a:r>
          </a:p>
        </p:txBody>
      </p:sp>
      <p:sp>
        <p:nvSpPr>
          <p:cNvPr id="4" name="Slide Number Placeholder 3"/>
          <p:cNvSpPr>
            <a:spLocks noGrp="1"/>
          </p:cNvSpPr>
          <p:nvPr>
            <p:ph type="sldNum" sz="quarter" idx="10"/>
          </p:nvPr>
        </p:nvSpPr>
        <p:spPr/>
        <p:txBody>
          <a:bodyPr/>
          <a:lstStyle/>
          <a:p>
            <a:fld id="{0B1D3899-F97A-4C22-9CC3-62B569844967}" type="slidenum">
              <a:rPr lang="en-US" smtClean="0"/>
              <a:t>11</a:t>
            </a:fld>
            <a:endParaRPr lang="en-US"/>
          </a:p>
        </p:txBody>
      </p:sp>
    </p:spTree>
    <p:extLst>
      <p:ext uri="{BB962C8B-B14F-4D97-AF65-F5344CB8AC3E}">
        <p14:creationId xmlns:p14="http://schemas.microsoft.com/office/powerpoint/2010/main" val="29420001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[Adam]</a:t>
            </a:r>
          </a:p>
        </p:txBody>
      </p:sp>
      <p:sp>
        <p:nvSpPr>
          <p:cNvPr id="4" name="Slide Number Placeholder 3"/>
          <p:cNvSpPr>
            <a:spLocks noGrp="1"/>
          </p:cNvSpPr>
          <p:nvPr>
            <p:ph type="sldNum" sz="quarter" idx="5"/>
          </p:nvPr>
        </p:nvSpPr>
        <p:spPr/>
        <p:txBody>
          <a:bodyPr/>
          <a:lstStyle/>
          <a:p>
            <a:fld id="{0DDBC4CD-A79D-8647-BC5F-6D28807210DF}" type="slidenum">
              <a:rPr lang="en-US" smtClean="0"/>
              <a:t>12</a:t>
            </a:fld>
            <a:endParaRPr lang="en-US" dirty="0"/>
          </a:p>
        </p:txBody>
      </p:sp>
    </p:spTree>
    <p:extLst>
      <p:ext uri="{BB962C8B-B14F-4D97-AF65-F5344CB8AC3E}">
        <p14:creationId xmlns:p14="http://schemas.microsoft.com/office/powerpoint/2010/main" val="13913140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[Adam]</a:t>
            </a:r>
          </a:p>
        </p:txBody>
      </p:sp>
      <p:sp>
        <p:nvSpPr>
          <p:cNvPr id="4" name="Slide Number Placeholder 3"/>
          <p:cNvSpPr>
            <a:spLocks noGrp="1"/>
          </p:cNvSpPr>
          <p:nvPr>
            <p:ph type="sldNum" sz="quarter" idx="5"/>
          </p:nvPr>
        </p:nvSpPr>
        <p:spPr/>
        <p:txBody>
          <a:bodyPr/>
          <a:lstStyle/>
          <a:p>
            <a:fld id="{0DDBC4CD-A79D-8647-BC5F-6D28807210DF}" type="slidenum">
              <a:rPr lang="en-US" smtClean="0"/>
              <a:t>13</a:t>
            </a:fld>
            <a:endParaRPr lang="en-US" dirty="0"/>
          </a:p>
        </p:txBody>
      </p:sp>
    </p:spTree>
    <p:extLst>
      <p:ext uri="{BB962C8B-B14F-4D97-AF65-F5344CB8AC3E}">
        <p14:creationId xmlns:p14="http://schemas.microsoft.com/office/powerpoint/2010/main" val="15634611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[Brandon]</a:t>
            </a:r>
          </a:p>
        </p:txBody>
      </p:sp>
      <p:sp>
        <p:nvSpPr>
          <p:cNvPr id="4" name="Slide Number Placeholder 3"/>
          <p:cNvSpPr>
            <a:spLocks noGrp="1"/>
          </p:cNvSpPr>
          <p:nvPr>
            <p:ph type="sldNum" sz="quarter" idx="5"/>
          </p:nvPr>
        </p:nvSpPr>
        <p:spPr/>
        <p:txBody>
          <a:bodyPr/>
          <a:lstStyle/>
          <a:p>
            <a:fld id="{0DDBC4CD-A79D-8647-BC5F-6D28807210DF}" type="slidenum">
              <a:rPr lang="en-US" smtClean="0"/>
              <a:t>14</a:t>
            </a:fld>
            <a:endParaRPr lang="en-US" dirty="0"/>
          </a:p>
        </p:txBody>
      </p:sp>
    </p:spTree>
    <p:extLst>
      <p:ext uri="{BB962C8B-B14F-4D97-AF65-F5344CB8AC3E}">
        <p14:creationId xmlns:p14="http://schemas.microsoft.com/office/powerpoint/2010/main" val="10553387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[Brandon]</a:t>
            </a:r>
          </a:p>
          <a:p>
            <a:endParaRPr lang="en-US" dirty="0"/>
          </a:p>
        </p:txBody>
      </p:sp>
      <p:sp>
        <p:nvSpPr>
          <p:cNvPr id="4" name="Slide Number Placeholder 3"/>
          <p:cNvSpPr>
            <a:spLocks noGrp="1"/>
          </p:cNvSpPr>
          <p:nvPr>
            <p:ph type="sldNum" sz="quarter" idx="10"/>
          </p:nvPr>
        </p:nvSpPr>
        <p:spPr/>
        <p:txBody>
          <a:bodyPr/>
          <a:lstStyle/>
          <a:p>
            <a:fld id="{0DDBC4CD-A79D-8647-BC5F-6D28807210DF}" type="slidenum">
              <a:rPr lang="en-US" smtClean="0"/>
              <a:t>15</a:t>
            </a:fld>
            <a:endParaRPr lang="en-US" dirty="0"/>
          </a:p>
        </p:txBody>
      </p:sp>
    </p:spTree>
    <p:extLst>
      <p:ext uri="{BB962C8B-B14F-4D97-AF65-F5344CB8AC3E}">
        <p14:creationId xmlns:p14="http://schemas.microsoft.com/office/powerpoint/2010/main" val="35449659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[Brandon] </a:t>
            </a:r>
          </a:p>
          <a:p>
            <a:endParaRPr lang="en-US" dirty="0"/>
          </a:p>
          <a:p>
            <a:endParaRPr lang="en-US" dirty="0"/>
          </a:p>
        </p:txBody>
      </p:sp>
      <p:sp>
        <p:nvSpPr>
          <p:cNvPr id="4" name="Slide Number Placeholder 3"/>
          <p:cNvSpPr>
            <a:spLocks noGrp="1"/>
          </p:cNvSpPr>
          <p:nvPr>
            <p:ph type="sldNum" sz="quarter" idx="5"/>
          </p:nvPr>
        </p:nvSpPr>
        <p:spPr/>
        <p:txBody>
          <a:bodyPr/>
          <a:lstStyle/>
          <a:p>
            <a:fld id="{0DDBC4CD-A79D-8647-BC5F-6D28807210DF}" type="slidenum">
              <a:rPr lang="en-US" smtClean="0"/>
              <a:t>16</a:t>
            </a:fld>
            <a:endParaRPr lang="en-US" dirty="0"/>
          </a:p>
        </p:txBody>
      </p:sp>
    </p:spTree>
    <p:extLst>
      <p:ext uri="{BB962C8B-B14F-4D97-AF65-F5344CB8AC3E}">
        <p14:creationId xmlns:p14="http://schemas.microsoft.com/office/powerpoint/2010/main" val="17570632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[Brandon]</a:t>
            </a:r>
          </a:p>
          <a:p>
            <a:endParaRPr lang="en-US" dirty="0"/>
          </a:p>
        </p:txBody>
      </p:sp>
      <p:sp>
        <p:nvSpPr>
          <p:cNvPr id="4" name="Slide Number Placeholder 3"/>
          <p:cNvSpPr>
            <a:spLocks noGrp="1"/>
          </p:cNvSpPr>
          <p:nvPr>
            <p:ph type="sldNum" sz="quarter" idx="5"/>
          </p:nvPr>
        </p:nvSpPr>
        <p:spPr/>
        <p:txBody>
          <a:bodyPr/>
          <a:lstStyle/>
          <a:p>
            <a:fld id="{0DDBC4CD-A79D-8647-BC5F-6D28807210DF}" type="slidenum">
              <a:rPr lang="en-US" smtClean="0"/>
              <a:t>17</a:t>
            </a:fld>
            <a:endParaRPr lang="en-US" dirty="0"/>
          </a:p>
        </p:txBody>
      </p:sp>
    </p:spTree>
    <p:extLst>
      <p:ext uri="{BB962C8B-B14F-4D97-AF65-F5344CB8AC3E}">
        <p14:creationId xmlns:p14="http://schemas.microsoft.com/office/powerpoint/2010/main" val="34539457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[Brandon]</a:t>
            </a:r>
          </a:p>
          <a:p>
            <a:endParaRPr lang="en-US" dirty="0"/>
          </a:p>
        </p:txBody>
      </p:sp>
      <p:sp>
        <p:nvSpPr>
          <p:cNvPr id="4" name="Slide Number Placeholder 3"/>
          <p:cNvSpPr>
            <a:spLocks noGrp="1"/>
          </p:cNvSpPr>
          <p:nvPr>
            <p:ph type="sldNum" sz="quarter" idx="5"/>
          </p:nvPr>
        </p:nvSpPr>
        <p:spPr/>
        <p:txBody>
          <a:bodyPr/>
          <a:lstStyle/>
          <a:p>
            <a:fld id="{0DDBC4CD-A79D-8647-BC5F-6D28807210DF}" type="slidenum">
              <a:rPr lang="en-US" smtClean="0"/>
              <a:t>18</a:t>
            </a:fld>
            <a:endParaRPr lang="en-US" dirty="0"/>
          </a:p>
        </p:txBody>
      </p:sp>
    </p:spTree>
    <p:extLst>
      <p:ext uri="{BB962C8B-B14F-4D97-AF65-F5344CB8AC3E}">
        <p14:creationId xmlns:p14="http://schemas.microsoft.com/office/powerpoint/2010/main" val="40183951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[Brandon]</a:t>
            </a:r>
          </a:p>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19</a:t>
            </a:fld>
            <a:endParaRPr lang="en-US"/>
          </a:p>
        </p:txBody>
      </p:sp>
    </p:spTree>
    <p:extLst>
      <p:ext uri="{BB962C8B-B14F-4D97-AF65-F5344CB8AC3E}">
        <p14:creationId xmlns:p14="http://schemas.microsoft.com/office/powerpoint/2010/main" val="555335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[Brandon]</a:t>
            </a:r>
          </a:p>
          <a:p>
            <a:endParaRPr lang="en-US" dirty="0"/>
          </a:p>
        </p:txBody>
      </p:sp>
      <p:sp>
        <p:nvSpPr>
          <p:cNvPr id="4" name="Slide Number Placeholder 3"/>
          <p:cNvSpPr>
            <a:spLocks noGrp="1"/>
          </p:cNvSpPr>
          <p:nvPr>
            <p:ph type="sldNum" sz="quarter" idx="5"/>
          </p:nvPr>
        </p:nvSpPr>
        <p:spPr/>
        <p:txBody>
          <a:bodyPr/>
          <a:lstStyle/>
          <a:p>
            <a:fld id="{0B1D3899-F97A-4C22-9CC3-62B569844967}" type="slidenum">
              <a:rPr lang="en-US" smtClean="0"/>
              <a:t>20</a:t>
            </a:fld>
            <a:endParaRPr lang="en-US"/>
          </a:p>
        </p:txBody>
      </p:sp>
    </p:spTree>
    <p:extLst>
      <p:ext uri="{BB962C8B-B14F-4D97-AF65-F5344CB8AC3E}">
        <p14:creationId xmlns:p14="http://schemas.microsoft.com/office/powerpoint/2010/main" val="4048962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[Brandon]</a:t>
            </a:r>
          </a:p>
        </p:txBody>
      </p:sp>
      <p:sp>
        <p:nvSpPr>
          <p:cNvPr id="4" name="Slide Number Placeholder 3"/>
          <p:cNvSpPr>
            <a:spLocks noGrp="1"/>
          </p:cNvSpPr>
          <p:nvPr>
            <p:ph type="sldNum" sz="quarter" idx="5"/>
          </p:nvPr>
        </p:nvSpPr>
        <p:spPr/>
        <p:txBody>
          <a:bodyPr/>
          <a:lstStyle/>
          <a:p>
            <a:fld id="{0DDBC4CD-A79D-8647-BC5F-6D28807210DF}" type="slidenum">
              <a:rPr lang="en-US" smtClean="0"/>
              <a:t>3</a:t>
            </a:fld>
            <a:endParaRPr lang="en-US" dirty="0"/>
          </a:p>
        </p:txBody>
      </p:sp>
    </p:spTree>
    <p:extLst>
      <p:ext uri="{BB962C8B-B14F-4D97-AF65-F5344CB8AC3E}">
        <p14:creationId xmlns:p14="http://schemas.microsoft.com/office/powerpoint/2010/main" val="19916451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[Brandon]</a:t>
            </a:r>
          </a:p>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21</a:t>
            </a:fld>
            <a:endParaRPr lang="en-US"/>
          </a:p>
        </p:txBody>
      </p:sp>
    </p:spTree>
    <p:extLst>
      <p:ext uri="{BB962C8B-B14F-4D97-AF65-F5344CB8AC3E}">
        <p14:creationId xmlns:p14="http://schemas.microsoft.com/office/powerpoint/2010/main" val="36291232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[Brandon]</a:t>
            </a:r>
          </a:p>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22</a:t>
            </a:fld>
            <a:endParaRPr lang="en-US"/>
          </a:p>
        </p:txBody>
      </p:sp>
    </p:spTree>
    <p:extLst>
      <p:ext uri="{BB962C8B-B14F-4D97-AF65-F5344CB8AC3E}">
        <p14:creationId xmlns:p14="http://schemas.microsoft.com/office/powerpoint/2010/main" val="39796306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[Brandon]</a:t>
            </a:r>
          </a:p>
          <a:p>
            <a:endParaRPr lang="en-US" dirty="0"/>
          </a:p>
          <a:p>
            <a:r>
              <a:rPr lang="en-US" dirty="0"/>
              <a:t>Extended the deadline for comments to two years</a:t>
            </a:r>
          </a:p>
        </p:txBody>
      </p:sp>
      <p:sp>
        <p:nvSpPr>
          <p:cNvPr id="4" name="Slide Number Placeholder 3"/>
          <p:cNvSpPr>
            <a:spLocks noGrp="1"/>
          </p:cNvSpPr>
          <p:nvPr>
            <p:ph type="sldNum" sz="quarter" idx="5"/>
          </p:nvPr>
        </p:nvSpPr>
        <p:spPr/>
        <p:txBody>
          <a:bodyPr/>
          <a:lstStyle/>
          <a:p>
            <a:fld id="{0B1D3899-F97A-4C22-9CC3-62B569844967}" type="slidenum">
              <a:rPr lang="en-US" smtClean="0"/>
              <a:t>23</a:t>
            </a:fld>
            <a:endParaRPr lang="en-US"/>
          </a:p>
        </p:txBody>
      </p:sp>
    </p:spTree>
    <p:extLst>
      <p:ext uri="{BB962C8B-B14F-4D97-AF65-F5344CB8AC3E}">
        <p14:creationId xmlns:p14="http://schemas.microsoft.com/office/powerpoint/2010/main" val="3250120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[Brandon]</a:t>
            </a:r>
          </a:p>
          <a:p>
            <a:endParaRPr lang="en-US" dirty="0"/>
          </a:p>
        </p:txBody>
      </p:sp>
      <p:sp>
        <p:nvSpPr>
          <p:cNvPr id="4" name="Slide Number Placeholder 3"/>
          <p:cNvSpPr>
            <a:spLocks noGrp="1"/>
          </p:cNvSpPr>
          <p:nvPr>
            <p:ph type="sldNum" sz="quarter" idx="5"/>
          </p:nvPr>
        </p:nvSpPr>
        <p:spPr/>
        <p:txBody>
          <a:bodyPr/>
          <a:lstStyle/>
          <a:p>
            <a:fld id="{0B1D3899-F97A-4C22-9CC3-62B569844967}" type="slidenum">
              <a:rPr lang="en-US" smtClean="0"/>
              <a:t>24</a:t>
            </a:fld>
            <a:endParaRPr lang="en-US"/>
          </a:p>
        </p:txBody>
      </p:sp>
    </p:spTree>
    <p:extLst>
      <p:ext uri="{BB962C8B-B14F-4D97-AF65-F5344CB8AC3E}">
        <p14:creationId xmlns:p14="http://schemas.microsoft.com/office/powerpoint/2010/main" val="20833460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[Brandon]</a:t>
            </a:r>
          </a:p>
        </p:txBody>
      </p:sp>
      <p:sp>
        <p:nvSpPr>
          <p:cNvPr id="4" name="Slide Number Placeholder 3"/>
          <p:cNvSpPr>
            <a:spLocks noGrp="1"/>
          </p:cNvSpPr>
          <p:nvPr>
            <p:ph type="sldNum" sz="quarter" idx="10"/>
          </p:nvPr>
        </p:nvSpPr>
        <p:spPr/>
        <p:txBody>
          <a:bodyPr/>
          <a:lstStyle/>
          <a:p>
            <a:fld id="{0B1D3899-F97A-4C22-9CC3-62B569844967}" type="slidenum">
              <a:rPr lang="en-US" smtClean="0"/>
              <a:t>25</a:t>
            </a:fld>
            <a:endParaRPr lang="en-US"/>
          </a:p>
        </p:txBody>
      </p:sp>
    </p:spTree>
    <p:extLst>
      <p:ext uri="{BB962C8B-B14F-4D97-AF65-F5344CB8AC3E}">
        <p14:creationId xmlns:p14="http://schemas.microsoft.com/office/powerpoint/2010/main" val="4379284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[Adam]</a:t>
            </a:r>
          </a:p>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26</a:t>
            </a:fld>
            <a:endParaRPr lang="en-US"/>
          </a:p>
        </p:txBody>
      </p:sp>
    </p:spTree>
    <p:extLst>
      <p:ext uri="{BB962C8B-B14F-4D97-AF65-F5344CB8AC3E}">
        <p14:creationId xmlns:p14="http://schemas.microsoft.com/office/powerpoint/2010/main" val="3778656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[Adam]</a:t>
            </a:r>
          </a:p>
          <a:p>
            <a:endParaRPr lang="en-US" dirty="0"/>
          </a:p>
          <a:p>
            <a:r>
              <a:rPr lang="en-US" dirty="0"/>
              <a:t>Telling what to do from a technology </a:t>
            </a:r>
          </a:p>
        </p:txBody>
      </p:sp>
      <p:sp>
        <p:nvSpPr>
          <p:cNvPr id="4" name="Slide Number Placeholder 3"/>
          <p:cNvSpPr>
            <a:spLocks noGrp="1"/>
          </p:cNvSpPr>
          <p:nvPr>
            <p:ph type="sldNum" sz="quarter" idx="5"/>
          </p:nvPr>
        </p:nvSpPr>
        <p:spPr/>
        <p:txBody>
          <a:bodyPr/>
          <a:lstStyle/>
          <a:p>
            <a:fld id="{0B1D3899-F97A-4C22-9CC3-62B569844967}" type="slidenum">
              <a:rPr lang="en-US" smtClean="0"/>
              <a:t>27</a:t>
            </a:fld>
            <a:endParaRPr lang="en-US"/>
          </a:p>
        </p:txBody>
      </p:sp>
    </p:spTree>
    <p:extLst>
      <p:ext uri="{BB962C8B-B14F-4D97-AF65-F5344CB8AC3E}">
        <p14:creationId xmlns:p14="http://schemas.microsoft.com/office/powerpoint/2010/main" val="37189688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[Adam]</a:t>
            </a:r>
          </a:p>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28</a:t>
            </a:fld>
            <a:endParaRPr lang="en-US"/>
          </a:p>
        </p:txBody>
      </p:sp>
    </p:spTree>
    <p:extLst>
      <p:ext uri="{BB962C8B-B14F-4D97-AF65-F5344CB8AC3E}">
        <p14:creationId xmlns:p14="http://schemas.microsoft.com/office/powerpoint/2010/main" val="3878269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[Brandon]</a:t>
            </a:r>
          </a:p>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29</a:t>
            </a:fld>
            <a:endParaRPr lang="en-US"/>
          </a:p>
        </p:txBody>
      </p:sp>
    </p:spTree>
    <p:extLst>
      <p:ext uri="{BB962C8B-B14F-4D97-AF65-F5344CB8AC3E}">
        <p14:creationId xmlns:p14="http://schemas.microsoft.com/office/powerpoint/2010/main" val="20511029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[Brandon]</a:t>
            </a:r>
          </a:p>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30</a:t>
            </a:fld>
            <a:endParaRPr lang="en-US"/>
          </a:p>
        </p:txBody>
      </p:sp>
    </p:spTree>
    <p:extLst>
      <p:ext uri="{BB962C8B-B14F-4D97-AF65-F5344CB8AC3E}">
        <p14:creationId xmlns:p14="http://schemas.microsoft.com/office/powerpoint/2010/main" val="979587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[Adam]</a:t>
            </a:r>
          </a:p>
        </p:txBody>
      </p:sp>
      <p:sp>
        <p:nvSpPr>
          <p:cNvPr id="4" name="Slide Number Placeholder 3"/>
          <p:cNvSpPr>
            <a:spLocks noGrp="1"/>
          </p:cNvSpPr>
          <p:nvPr>
            <p:ph type="sldNum" sz="quarter" idx="5"/>
          </p:nvPr>
        </p:nvSpPr>
        <p:spPr/>
        <p:txBody>
          <a:bodyPr/>
          <a:lstStyle/>
          <a:p>
            <a:fld id="{0DDBC4CD-A79D-8647-BC5F-6D28807210DF}" type="slidenum">
              <a:rPr lang="en-US" smtClean="0"/>
              <a:t>4</a:t>
            </a:fld>
            <a:endParaRPr lang="en-US" dirty="0"/>
          </a:p>
        </p:txBody>
      </p:sp>
    </p:spTree>
    <p:extLst>
      <p:ext uri="{BB962C8B-B14F-4D97-AF65-F5344CB8AC3E}">
        <p14:creationId xmlns:p14="http://schemas.microsoft.com/office/powerpoint/2010/main" val="7610592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[Brandon]</a:t>
            </a:r>
          </a:p>
        </p:txBody>
      </p:sp>
      <p:sp>
        <p:nvSpPr>
          <p:cNvPr id="4" name="Slide Number Placeholder 3"/>
          <p:cNvSpPr>
            <a:spLocks noGrp="1"/>
          </p:cNvSpPr>
          <p:nvPr>
            <p:ph type="sldNum" sz="quarter" idx="10"/>
          </p:nvPr>
        </p:nvSpPr>
        <p:spPr/>
        <p:txBody>
          <a:bodyPr/>
          <a:lstStyle/>
          <a:p>
            <a:fld id="{0B1D3899-F97A-4C22-9CC3-62B569844967}" type="slidenum">
              <a:rPr lang="en-US" smtClean="0"/>
              <a:t>31</a:t>
            </a:fld>
            <a:endParaRPr lang="en-US"/>
          </a:p>
        </p:txBody>
      </p:sp>
    </p:spTree>
    <p:extLst>
      <p:ext uri="{BB962C8B-B14F-4D97-AF65-F5344CB8AC3E}">
        <p14:creationId xmlns:p14="http://schemas.microsoft.com/office/powerpoint/2010/main" val="4035527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[Brandon]</a:t>
            </a:r>
          </a:p>
          <a:p>
            <a:endParaRPr lang="en-US" dirty="0"/>
          </a:p>
        </p:txBody>
      </p:sp>
      <p:sp>
        <p:nvSpPr>
          <p:cNvPr id="4" name="Slide Number Placeholder 3"/>
          <p:cNvSpPr>
            <a:spLocks noGrp="1"/>
          </p:cNvSpPr>
          <p:nvPr>
            <p:ph type="sldNum" sz="quarter" idx="5"/>
          </p:nvPr>
        </p:nvSpPr>
        <p:spPr/>
        <p:txBody>
          <a:bodyPr/>
          <a:lstStyle/>
          <a:p>
            <a:fld id="{0B1D3899-F97A-4C22-9CC3-62B569844967}" type="slidenum">
              <a:rPr lang="en-US" smtClean="0"/>
              <a:t>32</a:t>
            </a:fld>
            <a:endParaRPr lang="en-US"/>
          </a:p>
        </p:txBody>
      </p:sp>
    </p:spTree>
    <p:extLst>
      <p:ext uri="{BB962C8B-B14F-4D97-AF65-F5344CB8AC3E}">
        <p14:creationId xmlns:p14="http://schemas.microsoft.com/office/powerpoint/2010/main" val="165352640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[Adam]</a:t>
            </a:r>
          </a:p>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33</a:t>
            </a:fld>
            <a:endParaRPr lang="en-US"/>
          </a:p>
        </p:txBody>
      </p:sp>
    </p:spTree>
    <p:extLst>
      <p:ext uri="{BB962C8B-B14F-4D97-AF65-F5344CB8AC3E}">
        <p14:creationId xmlns:p14="http://schemas.microsoft.com/office/powerpoint/2010/main" val="41864589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[Brandon]</a:t>
            </a:r>
          </a:p>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34</a:t>
            </a:fld>
            <a:endParaRPr lang="en-US"/>
          </a:p>
        </p:txBody>
      </p:sp>
    </p:spTree>
    <p:extLst>
      <p:ext uri="{BB962C8B-B14F-4D97-AF65-F5344CB8AC3E}">
        <p14:creationId xmlns:p14="http://schemas.microsoft.com/office/powerpoint/2010/main" val="41470796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[Brandon]</a:t>
            </a:r>
          </a:p>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35</a:t>
            </a:fld>
            <a:endParaRPr lang="en-US"/>
          </a:p>
        </p:txBody>
      </p:sp>
    </p:spTree>
    <p:extLst>
      <p:ext uri="{BB962C8B-B14F-4D97-AF65-F5344CB8AC3E}">
        <p14:creationId xmlns:p14="http://schemas.microsoft.com/office/powerpoint/2010/main" val="308866066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[Brandon]</a:t>
            </a:r>
          </a:p>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36</a:t>
            </a:fld>
            <a:endParaRPr lang="en-US"/>
          </a:p>
        </p:txBody>
      </p:sp>
    </p:spTree>
    <p:extLst>
      <p:ext uri="{BB962C8B-B14F-4D97-AF65-F5344CB8AC3E}">
        <p14:creationId xmlns:p14="http://schemas.microsoft.com/office/powerpoint/2010/main" val="155881383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[Brandon]</a:t>
            </a:r>
          </a:p>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38</a:t>
            </a:fld>
            <a:endParaRPr lang="en-US"/>
          </a:p>
        </p:txBody>
      </p:sp>
    </p:spTree>
    <p:extLst>
      <p:ext uri="{BB962C8B-B14F-4D97-AF65-F5344CB8AC3E}">
        <p14:creationId xmlns:p14="http://schemas.microsoft.com/office/powerpoint/2010/main" val="369200443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[Brandon]</a:t>
            </a:r>
          </a:p>
          <a:p>
            <a:endParaRPr lang="en-US" dirty="0"/>
          </a:p>
        </p:txBody>
      </p:sp>
      <p:sp>
        <p:nvSpPr>
          <p:cNvPr id="4" name="Slide Number Placeholder 3"/>
          <p:cNvSpPr>
            <a:spLocks noGrp="1"/>
          </p:cNvSpPr>
          <p:nvPr>
            <p:ph type="sldNum" sz="quarter" idx="5"/>
          </p:nvPr>
        </p:nvSpPr>
        <p:spPr/>
        <p:txBody>
          <a:bodyPr/>
          <a:lstStyle/>
          <a:p>
            <a:fld id="{0DDBC4CD-A79D-8647-BC5F-6D28807210DF}" type="slidenum">
              <a:rPr lang="en-US" smtClean="0"/>
              <a:t>39</a:t>
            </a:fld>
            <a:endParaRPr lang="en-US" dirty="0"/>
          </a:p>
        </p:txBody>
      </p:sp>
    </p:spTree>
    <p:extLst>
      <p:ext uri="{BB962C8B-B14F-4D97-AF65-F5344CB8AC3E}">
        <p14:creationId xmlns:p14="http://schemas.microsoft.com/office/powerpoint/2010/main" val="27722218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[Brandon]</a:t>
            </a:r>
          </a:p>
          <a:p>
            <a:endParaRPr lang="en-US" dirty="0"/>
          </a:p>
        </p:txBody>
      </p:sp>
      <p:sp>
        <p:nvSpPr>
          <p:cNvPr id="4" name="Slide Number Placeholder 3"/>
          <p:cNvSpPr>
            <a:spLocks noGrp="1"/>
          </p:cNvSpPr>
          <p:nvPr>
            <p:ph type="sldNum" sz="quarter" idx="5"/>
          </p:nvPr>
        </p:nvSpPr>
        <p:spPr/>
        <p:txBody>
          <a:bodyPr/>
          <a:lstStyle/>
          <a:p>
            <a:fld id="{0DDBC4CD-A79D-8647-BC5F-6D28807210DF}" type="slidenum">
              <a:rPr lang="en-US" smtClean="0"/>
              <a:t>40</a:t>
            </a:fld>
            <a:endParaRPr lang="en-US" dirty="0"/>
          </a:p>
        </p:txBody>
      </p:sp>
    </p:spTree>
    <p:extLst>
      <p:ext uri="{BB962C8B-B14F-4D97-AF65-F5344CB8AC3E}">
        <p14:creationId xmlns:p14="http://schemas.microsoft.com/office/powerpoint/2010/main" val="123680948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[Brandon]</a:t>
            </a:r>
          </a:p>
          <a:p>
            <a:endParaRPr lang="en-US" dirty="0"/>
          </a:p>
        </p:txBody>
      </p:sp>
      <p:sp>
        <p:nvSpPr>
          <p:cNvPr id="4" name="Slide Number Placeholder 3"/>
          <p:cNvSpPr>
            <a:spLocks noGrp="1"/>
          </p:cNvSpPr>
          <p:nvPr>
            <p:ph type="sldNum" sz="quarter" idx="5"/>
          </p:nvPr>
        </p:nvSpPr>
        <p:spPr/>
        <p:txBody>
          <a:bodyPr/>
          <a:lstStyle/>
          <a:p>
            <a:fld id="{0DDBC4CD-A79D-8647-BC5F-6D28807210DF}" type="slidenum">
              <a:rPr lang="en-US" smtClean="0"/>
              <a:t>41</a:t>
            </a:fld>
            <a:endParaRPr lang="en-US" dirty="0"/>
          </a:p>
        </p:txBody>
      </p:sp>
    </p:spTree>
    <p:extLst>
      <p:ext uri="{BB962C8B-B14F-4D97-AF65-F5344CB8AC3E}">
        <p14:creationId xmlns:p14="http://schemas.microsoft.com/office/powerpoint/2010/main" val="4103773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[Brandon]</a:t>
            </a:r>
          </a:p>
        </p:txBody>
      </p:sp>
      <p:sp>
        <p:nvSpPr>
          <p:cNvPr id="4" name="Slide Number Placeholder 3"/>
          <p:cNvSpPr>
            <a:spLocks noGrp="1"/>
          </p:cNvSpPr>
          <p:nvPr>
            <p:ph type="sldNum" sz="quarter" idx="10"/>
          </p:nvPr>
        </p:nvSpPr>
        <p:spPr/>
        <p:txBody>
          <a:bodyPr/>
          <a:lstStyle/>
          <a:p>
            <a:fld id="{0B1D3899-F97A-4C22-9CC3-62B569844967}" type="slidenum">
              <a:rPr lang="en-US" smtClean="0"/>
              <a:t>5</a:t>
            </a:fld>
            <a:endParaRPr lang="en-US"/>
          </a:p>
        </p:txBody>
      </p:sp>
    </p:spTree>
    <p:extLst>
      <p:ext uri="{BB962C8B-B14F-4D97-AF65-F5344CB8AC3E}">
        <p14:creationId xmlns:p14="http://schemas.microsoft.com/office/powerpoint/2010/main" val="396496685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10"/>
          </p:nvPr>
        </p:nvSpPr>
        <p:spPr/>
        <p:txBody>
          <a:bodyPr/>
          <a:lstStyle/>
          <a:p>
            <a:fld id="{0B1D3899-F97A-4C22-9CC3-62B569844967}" type="slidenum">
              <a:rPr lang="en-US" smtClean="0"/>
              <a:t>42</a:t>
            </a:fld>
            <a:endParaRPr lang="en-US"/>
          </a:p>
        </p:txBody>
      </p:sp>
    </p:spTree>
    <p:extLst>
      <p:ext uri="{BB962C8B-B14F-4D97-AF65-F5344CB8AC3E}">
        <p14:creationId xmlns:p14="http://schemas.microsoft.com/office/powerpoint/2010/main" val="197684568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[Brandon]</a:t>
            </a:r>
          </a:p>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43</a:t>
            </a:fld>
            <a:endParaRPr lang="en-US"/>
          </a:p>
        </p:txBody>
      </p:sp>
    </p:spTree>
    <p:extLst>
      <p:ext uri="{BB962C8B-B14F-4D97-AF65-F5344CB8AC3E}">
        <p14:creationId xmlns:p14="http://schemas.microsoft.com/office/powerpoint/2010/main" val="3980301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[Brandon]</a:t>
            </a:r>
          </a:p>
        </p:txBody>
      </p:sp>
      <p:sp>
        <p:nvSpPr>
          <p:cNvPr id="4" name="Slide Number Placeholder 3"/>
          <p:cNvSpPr>
            <a:spLocks noGrp="1"/>
          </p:cNvSpPr>
          <p:nvPr>
            <p:ph type="sldNum" sz="quarter" idx="10"/>
          </p:nvPr>
        </p:nvSpPr>
        <p:spPr/>
        <p:txBody>
          <a:bodyPr/>
          <a:lstStyle/>
          <a:p>
            <a:fld id="{0DDBC4CD-A79D-8647-BC5F-6D28807210DF}" type="slidenum">
              <a:rPr lang="en-US" smtClean="0"/>
              <a:t>6</a:t>
            </a:fld>
            <a:endParaRPr lang="en-US" dirty="0"/>
          </a:p>
        </p:txBody>
      </p:sp>
    </p:spTree>
    <p:extLst>
      <p:ext uri="{BB962C8B-B14F-4D97-AF65-F5344CB8AC3E}">
        <p14:creationId xmlns:p14="http://schemas.microsoft.com/office/powerpoint/2010/main" val="3899569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[Brandon]</a:t>
            </a:r>
          </a:p>
        </p:txBody>
      </p:sp>
      <p:sp>
        <p:nvSpPr>
          <p:cNvPr id="4" name="Slide Number Placeholder 3"/>
          <p:cNvSpPr>
            <a:spLocks noGrp="1"/>
          </p:cNvSpPr>
          <p:nvPr>
            <p:ph type="sldNum" sz="quarter" idx="5"/>
          </p:nvPr>
        </p:nvSpPr>
        <p:spPr/>
        <p:txBody>
          <a:bodyPr/>
          <a:lstStyle/>
          <a:p>
            <a:fld id="{0DDBC4CD-A79D-8647-BC5F-6D28807210DF}" type="slidenum">
              <a:rPr lang="en-US" smtClean="0"/>
              <a:t>7</a:t>
            </a:fld>
            <a:endParaRPr lang="en-US" dirty="0"/>
          </a:p>
        </p:txBody>
      </p:sp>
    </p:spTree>
    <p:extLst>
      <p:ext uri="{BB962C8B-B14F-4D97-AF65-F5344CB8AC3E}">
        <p14:creationId xmlns:p14="http://schemas.microsoft.com/office/powerpoint/2010/main" val="2299762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[Adam]</a:t>
            </a:r>
          </a:p>
        </p:txBody>
      </p:sp>
      <p:sp>
        <p:nvSpPr>
          <p:cNvPr id="4" name="Slide Number Placeholder 3"/>
          <p:cNvSpPr>
            <a:spLocks noGrp="1"/>
          </p:cNvSpPr>
          <p:nvPr>
            <p:ph type="sldNum" sz="quarter" idx="10"/>
          </p:nvPr>
        </p:nvSpPr>
        <p:spPr/>
        <p:txBody>
          <a:bodyPr/>
          <a:lstStyle/>
          <a:p>
            <a:fld id="{0B1D3899-F97A-4C22-9CC3-62B569844967}" type="slidenum">
              <a:rPr lang="en-US" smtClean="0"/>
              <a:t>8</a:t>
            </a:fld>
            <a:endParaRPr lang="en-US"/>
          </a:p>
        </p:txBody>
      </p:sp>
    </p:spTree>
    <p:extLst>
      <p:ext uri="{BB962C8B-B14F-4D97-AF65-F5344CB8AC3E}">
        <p14:creationId xmlns:p14="http://schemas.microsoft.com/office/powerpoint/2010/main" val="400688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[Adam]</a:t>
            </a:r>
          </a:p>
        </p:txBody>
      </p:sp>
      <p:sp>
        <p:nvSpPr>
          <p:cNvPr id="4" name="Slide Number Placeholder 3"/>
          <p:cNvSpPr>
            <a:spLocks noGrp="1"/>
          </p:cNvSpPr>
          <p:nvPr>
            <p:ph type="sldNum" sz="quarter" idx="10"/>
          </p:nvPr>
        </p:nvSpPr>
        <p:spPr/>
        <p:txBody>
          <a:bodyPr/>
          <a:lstStyle/>
          <a:p>
            <a:fld id="{0B1D3899-F97A-4C22-9CC3-62B569844967}" type="slidenum">
              <a:rPr lang="en-US" smtClean="0"/>
              <a:t>9</a:t>
            </a:fld>
            <a:endParaRPr lang="en-US"/>
          </a:p>
        </p:txBody>
      </p:sp>
    </p:spTree>
    <p:extLst>
      <p:ext uri="{BB962C8B-B14F-4D97-AF65-F5344CB8AC3E}">
        <p14:creationId xmlns:p14="http://schemas.microsoft.com/office/powerpoint/2010/main" val="5123893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[Adam]</a:t>
            </a:r>
          </a:p>
          <a:p>
            <a:r>
              <a:rPr lang="en-US" dirty="0"/>
              <a:t>Lots of articles</a:t>
            </a:r>
            <a:r>
              <a:rPr lang="en-US" baseline="0" dirty="0"/>
              <a:t> – ransomware in particular on the rise during </a:t>
            </a:r>
            <a:r>
              <a:rPr lang="en-US" baseline="0" dirty="0" err="1"/>
              <a:t>COVID</a:t>
            </a:r>
            <a:r>
              <a:rPr lang="en-US" baseline="0" dirty="0"/>
              <a:t>, has not abated</a:t>
            </a:r>
          </a:p>
          <a:p>
            <a:r>
              <a:rPr lang="en-US" baseline="0" dirty="0"/>
              <a:t>Reasons why</a:t>
            </a:r>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10</a:t>
            </a:fld>
            <a:endParaRPr lang="en-US"/>
          </a:p>
        </p:txBody>
      </p:sp>
    </p:spTree>
    <p:extLst>
      <p:ext uri="{BB962C8B-B14F-4D97-AF65-F5344CB8AC3E}">
        <p14:creationId xmlns:p14="http://schemas.microsoft.com/office/powerpoint/2010/main" val="297690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BE7A4-F297-4945-9DBD-B57C5D0353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DF9A097-25D7-4341-974F-D7C5D6EAF8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FB2D2F3-DBA0-4A5A-BC24-D06F469F2FDC}"/>
              </a:ext>
            </a:extLst>
          </p:cNvPr>
          <p:cNvSpPr>
            <a:spLocks noGrp="1"/>
          </p:cNvSpPr>
          <p:nvPr>
            <p:ph type="dt" sz="half" idx="10"/>
          </p:nvPr>
        </p:nvSpPr>
        <p:spPr/>
        <p:txBody>
          <a:bodyPr/>
          <a:lstStyle/>
          <a:p>
            <a:fld id="{793E7B9A-4636-4B1D-AA61-B1A451ED0239}" type="datetimeFigureOut">
              <a:rPr lang="en-US" smtClean="0"/>
              <a:t>2/23/2022</a:t>
            </a:fld>
            <a:endParaRPr lang="en-US"/>
          </a:p>
        </p:txBody>
      </p:sp>
      <p:sp>
        <p:nvSpPr>
          <p:cNvPr id="5" name="Footer Placeholder 4">
            <a:extLst>
              <a:ext uri="{FF2B5EF4-FFF2-40B4-BE49-F238E27FC236}">
                <a16:creationId xmlns:a16="http://schemas.microsoft.com/office/drawing/2014/main" id="{2C2ED590-E8FD-41C5-A6C3-7BEA649563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56B570-4557-41D5-991E-36969C12A327}"/>
              </a:ext>
            </a:extLst>
          </p:cNvPr>
          <p:cNvSpPr>
            <a:spLocks noGrp="1"/>
          </p:cNvSpPr>
          <p:nvPr>
            <p:ph type="sldNum" sz="quarter" idx="12"/>
          </p:nvPr>
        </p:nvSpPr>
        <p:spPr/>
        <p:txBody>
          <a:bodyPr/>
          <a:lstStyle/>
          <a:p>
            <a:fld id="{B0893B3E-A0FF-4D26-B579-70CDB4733EDA}" type="slidenum">
              <a:rPr lang="en-US" smtClean="0"/>
              <a:t>‹#›</a:t>
            </a:fld>
            <a:endParaRPr lang="en-US"/>
          </a:p>
        </p:txBody>
      </p:sp>
    </p:spTree>
    <p:extLst>
      <p:ext uri="{BB962C8B-B14F-4D97-AF65-F5344CB8AC3E}">
        <p14:creationId xmlns:p14="http://schemas.microsoft.com/office/powerpoint/2010/main" val="1361668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5AE1E-D765-42B9-B359-15B0A4E22F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E5E97C5-1EE4-404D-BE16-9CE5989FCC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373F6F-0242-49C2-8B46-9F6168D2BA02}"/>
              </a:ext>
            </a:extLst>
          </p:cNvPr>
          <p:cNvSpPr>
            <a:spLocks noGrp="1"/>
          </p:cNvSpPr>
          <p:nvPr>
            <p:ph type="dt" sz="half" idx="10"/>
          </p:nvPr>
        </p:nvSpPr>
        <p:spPr/>
        <p:txBody>
          <a:bodyPr/>
          <a:lstStyle/>
          <a:p>
            <a:fld id="{793E7B9A-4636-4B1D-AA61-B1A451ED0239}" type="datetimeFigureOut">
              <a:rPr lang="en-US" smtClean="0"/>
              <a:t>2/23/2022</a:t>
            </a:fld>
            <a:endParaRPr lang="en-US"/>
          </a:p>
        </p:txBody>
      </p:sp>
      <p:sp>
        <p:nvSpPr>
          <p:cNvPr id="5" name="Footer Placeholder 4">
            <a:extLst>
              <a:ext uri="{FF2B5EF4-FFF2-40B4-BE49-F238E27FC236}">
                <a16:creationId xmlns:a16="http://schemas.microsoft.com/office/drawing/2014/main" id="{13CFC12A-3C4D-414D-9F65-48DF16ED31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187D95-3B4D-4CF4-943B-7230FF2A0529}"/>
              </a:ext>
            </a:extLst>
          </p:cNvPr>
          <p:cNvSpPr>
            <a:spLocks noGrp="1"/>
          </p:cNvSpPr>
          <p:nvPr>
            <p:ph type="sldNum" sz="quarter" idx="12"/>
          </p:nvPr>
        </p:nvSpPr>
        <p:spPr/>
        <p:txBody>
          <a:bodyPr/>
          <a:lstStyle/>
          <a:p>
            <a:fld id="{B0893B3E-A0FF-4D26-B579-70CDB4733EDA}" type="slidenum">
              <a:rPr lang="en-US" smtClean="0"/>
              <a:t>‹#›</a:t>
            </a:fld>
            <a:endParaRPr lang="en-US"/>
          </a:p>
        </p:txBody>
      </p:sp>
    </p:spTree>
    <p:extLst>
      <p:ext uri="{BB962C8B-B14F-4D97-AF65-F5344CB8AC3E}">
        <p14:creationId xmlns:p14="http://schemas.microsoft.com/office/powerpoint/2010/main" val="119568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1A793C-3789-424B-8A1A-9F07303F6B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322DA90-1932-462A-A2C8-94FBB01A3F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C25EAF-9532-4EBB-AEBB-7EAC0FD2A893}"/>
              </a:ext>
            </a:extLst>
          </p:cNvPr>
          <p:cNvSpPr>
            <a:spLocks noGrp="1"/>
          </p:cNvSpPr>
          <p:nvPr>
            <p:ph type="dt" sz="half" idx="10"/>
          </p:nvPr>
        </p:nvSpPr>
        <p:spPr/>
        <p:txBody>
          <a:bodyPr/>
          <a:lstStyle/>
          <a:p>
            <a:fld id="{793E7B9A-4636-4B1D-AA61-B1A451ED0239}" type="datetimeFigureOut">
              <a:rPr lang="en-US" smtClean="0"/>
              <a:t>2/23/2022</a:t>
            </a:fld>
            <a:endParaRPr lang="en-US"/>
          </a:p>
        </p:txBody>
      </p:sp>
      <p:sp>
        <p:nvSpPr>
          <p:cNvPr id="5" name="Footer Placeholder 4">
            <a:extLst>
              <a:ext uri="{FF2B5EF4-FFF2-40B4-BE49-F238E27FC236}">
                <a16:creationId xmlns:a16="http://schemas.microsoft.com/office/drawing/2014/main" id="{3B5AB53B-FB8D-499C-8430-0D964D279D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B3A995-4A24-4F49-84C0-5DDF64EF5CC7}"/>
              </a:ext>
            </a:extLst>
          </p:cNvPr>
          <p:cNvSpPr>
            <a:spLocks noGrp="1"/>
          </p:cNvSpPr>
          <p:nvPr>
            <p:ph type="sldNum" sz="quarter" idx="12"/>
          </p:nvPr>
        </p:nvSpPr>
        <p:spPr/>
        <p:txBody>
          <a:bodyPr/>
          <a:lstStyle/>
          <a:p>
            <a:fld id="{B0893B3E-A0FF-4D26-B579-70CDB4733EDA}" type="slidenum">
              <a:rPr lang="en-US" smtClean="0"/>
              <a:t>‹#›</a:t>
            </a:fld>
            <a:endParaRPr lang="en-US"/>
          </a:p>
        </p:txBody>
      </p:sp>
    </p:spTree>
    <p:extLst>
      <p:ext uri="{BB962C8B-B14F-4D97-AF65-F5344CB8AC3E}">
        <p14:creationId xmlns:p14="http://schemas.microsoft.com/office/powerpoint/2010/main" val="20526070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Slide">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3683932-DB42-4783-A6ED-7D49A58107AB}"/>
              </a:ext>
            </a:extLst>
          </p:cNvPr>
          <p:cNvSpPr>
            <a:spLocks noGrp="1"/>
          </p:cNvSpPr>
          <p:nvPr>
            <p:ph sz="quarter" idx="10"/>
          </p:nvPr>
        </p:nvSpPr>
        <p:spPr>
          <a:xfrm>
            <a:off x="1917701" y="2411414"/>
            <a:ext cx="9793817" cy="3811587"/>
          </a:xfrm>
          <a:prstGeom prst="rect">
            <a:avLst/>
          </a:prstGeom>
        </p:spPr>
        <p:txBody>
          <a:bodyPr/>
          <a:lstStyle>
            <a:lvl1pPr>
              <a:defRPr>
                <a:solidFill>
                  <a:srgbClr val="7F7F7F"/>
                </a:solidFill>
                <a:latin typeface="Lato" panose="020F0502020204030203" pitchFamily="34" charset="0"/>
                <a:cs typeface="Lato" panose="020F0502020204030203" pitchFamily="34" charset="0"/>
              </a:defRPr>
            </a:lvl1pPr>
            <a:lvl2pPr>
              <a:defRPr>
                <a:solidFill>
                  <a:srgbClr val="7F7F7F"/>
                </a:solidFill>
                <a:latin typeface="Lato" panose="020F0502020204030203" pitchFamily="34" charset="0"/>
                <a:cs typeface="Lato" panose="020F0502020204030203" pitchFamily="34" charset="0"/>
              </a:defRPr>
            </a:lvl2pPr>
            <a:lvl3pPr>
              <a:defRPr>
                <a:solidFill>
                  <a:srgbClr val="7F7F7F"/>
                </a:solidFill>
                <a:latin typeface="Lato" panose="020F0502020204030203" pitchFamily="34" charset="0"/>
                <a:cs typeface="Lato" panose="020F0502020204030203" pitchFamily="34" charset="0"/>
              </a:defRPr>
            </a:lvl3pPr>
            <a:lvl4pPr>
              <a:defRPr>
                <a:solidFill>
                  <a:srgbClr val="7F7F7F"/>
                </a:solidFill>
                <a:latin typeface="Lato" panose="020F0502020204030203" pitchFamily="34" charset="0"/>
                <a:cs typeface="Lato" panose="020F0502020204030203" pitchFamily="34" charset="0"/>
              </a:defRPr>
            </a:lvl4pPr>
            <a:lvl5pPr>
              <a:defRPr>
                <a:solidFill>
                  <a:srgbClr val="7F7F7F"/>
                </a:solidFill>
                <a:latin typeface="Lato" panose="020F0502020204030203" pitchFamily="34" charset="0"/>
                <a:cs typeface="Lato" panose="020F050202020403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a:extLst>
              <a:ext uri="{FF2B5EF4-FFF2-40B4-BE49-F238E27FC236}">
                <a16:creationId xmlns:a16="http://schemas.microsoft.com/office/drawing/2014/main" id="{DBB7C007-2E2C-45F6-B2D7-0614F52C9006}"/>
              </a:ext>
            </a:extLst>
          </p:cNvPr>
          <p:cNvSpPr>
            <a:spLocks noGrp="1"/>
          </p:cNvSpPr>
          <p:nvPr>
            <p:ph type="title"/>
          </p:nvPr>
        </p:nvSpPr>
        <p:spPr>
          <a:xfrm>
            <a:off x="1917700" y="1374048"/>
            <a:ext cx="9749837" cy="465674"/>
          </a:xfrm>
          <a:prstGeom prst="rect">
            <a:avLst/>
          </a:prstGeom>
          <a:noFill/>
          <a:ln>
            <a:noFill/>
          </a:ln>
        </p:spPr>
        <p:txBody>
          <a:bodyPr wrap="square" lIns="0" tIns="0" rIns="0" bIns="0" rtlCol="0">
            <a:spAutoFit/>
          </a:bodyPr>
          <a:lstStyle>
            <a:lvl1pPr>
              <a:defRPr lang="en-US" sz="3300" b="1">
                <a:solidFill>
                  <a:srgbClr val="7F7F7F"/>
                </a:solidFill>
                <a:latin typeface="Lato" panose="020F0502020204030203" pitchFamily="34" charset="0"/>
                <a:ea typeface="+mn-ea"/>
                <a:cs typeface="Lato" panose="020F0502020204030203" pitchFamily="34" charset="0"/>
              </a:defRPr>
            </a:lvl1pPr>
          </a:lstStyle>
          <a:p>
            <a:pPr marL="0" lvl="0"/>
            <a:r>
              <a:rPr lang="en-US" dirty="0"/>
              <a:t>Click to edit Master title style</a:t>
            </a:r>
          </a:p>
        </p:txBody>
      </p:sp>
      <p:sp>
        <p:nvSpPr>
          <p:cNvPr id="14" name="Rectangle 13">
            <a:extLst>
              <a:ext uri="{FF2B5EF4-FFF2-40B4-BE49-F238E27FC236}">
                <a16:creationId xmlns:a16="http://schemas.microsoft.com/office/drawing/2014/main" id="{5F0BBF93-E2B1-4DC6-BD28-6FE4D8CEB9EF}"/>
              </a:ext>
            </a:extLst>
          </p:cNvPr>
          <p:cNvSpPr/>
          <p:nvPr userDrawn="1"/>
        </p:nvSpPr>
        <p:spPr>
          <a:xfrm>
            <a:off x="1" y="-8474"/>
            <a:ext cx="12191999" cy="46567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6" name="TextBox 15">
            <a:extLst>
              <a:ext uri="{FF2B5EF4-FFF2-40B4-BE49-F238E27FC236}">
                <a16:creationId xmlns:a16="http://schemas.microsoft.com/office/drawing/2014/main" id="{CE1F2563-BD6F-4727-94FF-D9073CCC9601}"/>
              </a:ext>
            </a:extLst>
          </p:cNvPr>
          <p:cNvSpPr txBox="1"/>
          <p:nvPr userDrawn="1"/>
        </p:nvSpPr>
        <p:spPr>
          <a:xfrm>
            <a:off x="9888263" y="151874"/>
            <a:ext cx="1823845" cy="184666"/>
          </a:xfrm>
          <a:prstGeom prst="rect">
            <a:avLst/>
          </a:prstGeom>
          <a:noFill/>
        </p:spPr>
        <p:txBody>
          <a:bodyPr wrap="square" lIns="0" tIns="0" rIns="0" bIns="0" rtlCol="0">
            <a:spAutoFit/>
          </a:bodyPr>
          <a:lstStyle/>
          <a:p>
            <a:pPr algn="r"/>
            <a:r>
              <a:rPr lang="en-US" sz="1200" spc="100" dirty="0">
                <a:solidFill>
                  <a:schemeClr val="bg1"/>
                </a:solidFill>
                <a:latin typeface="Lato" panose="020F0502020204030203" pitchFamily="34" charset="0"/>
                <a:cs typeface="Lato" panose="020F0502020204030203" pitchFamily="34" charset="0"/>
              </a:rPr>
              <a:t>PAGE</a:t>
            </a:r>
            <a:r>
              <a:rPr lang="en-US" sz="1200" b="1" spc="100" dirty="0">
                <a:solidFill>
                  <a:schemeClr val="bg1"/>
                </a:solidFill>
                <a:latin typeface="Lato Black" panose="020F0502020204030203" pitchFamily="34" charset="0"/>
                <a:cs typeface="Lato Black" panose="020F0502020204030203" pitchFamily="34" charset="0"/>
              </a:rPr>
              <a:t> </a:t>
            </a:r>
            <a:fld id="{2FB35B27-6729-4263-B922-F3949A47BCCB}" type="slidenum">
              <a:rPr lang="en-US" sz="1200" b="1" spc="100" smtClean="0">
                <a:solidFill>
                  <a:schemeClr val="bg1"/>
                </a:solidFill>
                <a:latin typeface="Lato Black" panose="020F0502020204030203" pitchFamily="34" charset="0"/>
                <a:cs typeface="Lato Black" panose="020F0502020204030203" pitchFamily="34" charset="0"/>
              </a:rPr>
              <a:t>‹#›</a:t>
            </a:fld>
            <a:endParaRPr lang="en-US" sz="1200" b="1" spc="100" dirty="0">
              <a:solidFill>
                <a:schemeClr val="bg1"/>
              </a:solidFill>
              <a:latin typeface="Lato Black" panose="020F0502020204030203" pitchFamily="34" charset="0"/>
              <a:cs typeface="Lato Black" panose="020F0502020204030203" pitchFamily="34" charset="0"/>
            </a:endParaRPr>
          </a:p>
        </p:txBody>
      </p:sp>
      <p:sp>
        <p:nvSpPr>
          <p:cNvPr id="17" name="Triangle 8">
            <a:extLst>
              <a:ext uri="{FF2B5EF4-FFF2-40B4-BE49-F238E27FC236}">
                <a16:creationId xmlns:a16="http://schemas.microsoft.com/office/drawing/2014/main" id="{5E40DB9A-78EA-4BAA-A8FC-32F49D433921}"/>
              </a:ext>
            </a:extLst>
          </p:cNvPr>
          <p:cNvSpPr/>
          <p:nvPr userDrawn="1"/>
        </p:nvSpPr>
        <p:spPr>
          <a:xfrm rot="10800000">
            <a:off x="1196897" y="-8474"/>
            <a:ext cx="1479396" cy="917948"/>
          </a:xfrm>
          <a:prstGeom prst="triangle">
            <a:avLst/>
          </a:prstGeom>
          <a:solidFill>
            <a:srgbClr val="7677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8" name="Picture 17">
            <a:extLst>
              <a:ext uri="{FF2B5EF4-FFF2-40B4-BE49-F238E27FC236}">
                <a16:creationId xmlns:a16="http://schemas.microsoft.com/office/drawing/2014/main" id="{288058FE-42AF-4902-98EC-5157AE23B0F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73086" y="6318326"/>
            <a:ext cx="2085367" cy="259805"/>
          </a:xfrm>
          <a:prstGeom prst="rect">
            <a:avLst/>
          </a:prstGeom>
        </p:spPr>
      </p:pic>
      <p:cxnSp>
        <p:nvCxnSpPr>
          <p:cNvPr id="8" name="Straight Connector 7">
            <a:extLst>
              <a:ext uri="{FF2B5EF4-FFF2-40B4-BE49-F238E27FC236}">
                <a16:creationId xmlns:a16="http://schemas.microsoft.com/office/drawing/2014/main" id="{7CD89185-AD61-4801-BDA9-0B21E52AA582}"/>
              </a:ext>
            </a:extLst>
          </p:cNvPr>
          <p:cNvCxnSpPr>
            <a:cxnSpLocks/>
          </p:cNvCxnSpPr>
          <p:nvPr userDrawn="1"/>
        </p:nvCxnSpPr>
        <p:spPr>
          <a:xfrm>
            <a:off x="1930400" y="2125895"/>
            <a:ext cx="1219200"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9660527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Divider Slid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1BE5322-6380-48A0-9AD7-B9D4C27CCCE9}"/>
              </a:ext>
            </a:extLst>
          </p:cNvPr>
          <p:cNvSpPr>
            <a:spLocks noGrp="1"/>
          </p:cNvSpPr>
          <p:nvPr>
            <p:ph type="dt" sz="half" idx="10"/>
          </p:nvPr>
        </p:nvSpPr>
        <p:spPr>
          <a:xfrm>
            <a:off x="838200" y="6356352"/>
            <a:ext cx="2743200" cy="365125"/>
          </a:xfrm>
          <a:prstGeom prst="rect">
            <a:avLst/>
          </a:prstGeom>
        </p:spPr>
        <p:txBody>
          <a:bodyPr/>
          <a:lstStyle/>
          <a:p>
            <a:endParaRPr lang="en-US" dirty="0"/>
          </a:p>
        </p:txBody>
      </p:sp>
      <p:sp>
        <p:nvSpPr>
          <p:cNvPr id="4" name="Footer Placeholder 3">
            <a:extLst>
              <a:ext uri="{FF2B5EF4-FFF2-40B4-BE49-F238E27FC236}">
                <a16:creationId xmlns:a16="http://schemas.microsoft.com/office/drawing/2014/main" id="{32266B4F-A436-4D1E-880C-A4A77C7A8DE5}"/>
              </a:ext>
            </a:extLst>
          </p:cNvPr>
          <p:cNvSpPr>
            <a:spLocks noGrp="1"/>
          </p:cNvSpPr>
          <p:nvPr>
            <p:ph type="ftr" sz="quarter" idx="11"/>
          </p:nvPr>
        </p:nvSpPr>
        <p:spPr>
          <a:xfrm>
            <a:off x="4038600" y="6356352"/>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DCFFC31E-C8D7-4756-AE27-4147B0CAACBA}"/>
              </a:ext>
            </a:extLst>
          </p:cNvPr>
          <p:cNvSpPr>
            <a:spLocks noGrp="1"/>
          </p:cNvSpPr>
          <p:nvPr>
            <p:ph type="sldNum" sz="quarter" idx="12"/>
          </p:nvPr>
        </p:nvSpPr>
        <p:spPr>
          <a:xfrm>
            <a:off x="8610600" y="6356352"/>
            <a:ext cx="2743200" cy="365125"/>
          </a:xfrm>
          <a:prstGeom prst="rect">
            <a:avLst/>
          </a:prstGeom>
        </p:spPr>
        <p:txBody>
          <a:bodyPr/>
          <a:lstStyle/>
          <a:p>
            <a:fld id="{62171B3C-EC69-9A4D-B909-349806CBA224}" type="slidenum">
              <a:rPr lang="en-US" smtClean="0"/>
              <a:t>‹#›</a:t>
            </a:fld>
            <a:endParaRPr lang="en-US" dirty="0"/>
          </a:p>
        </p:txBody>
      </p:sp>
      <p:sp>
        <p:nvSpPr>
          <p:cNvPr id="6" name="Rectangle 5">
            <a:extLst>
              <a:ext uri="{FF2B5EF4-FFF2-40B4-BE49-F238E27FC236}">
                <a16:creationId xmlns:a16="http://schemas.microsoft.com/office/drawing/2014/main" id="{5532E34E-C3E3-4E98-B3C8-FDEF1A093BB9}"/>
              </a:ext>
            </a:extLst>
          </p:cNvPr>
          <p:cNvSpPr/>
          <p:nvPr userDrawn="1"/>
        </p:nvSpPr>
        <p:spPr>
          <a:xfrm>
            <a:off x="1" y="456914"/>
            <a:ext cx="12191999" cy="640108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TextBox 7">
            <a:extLst>
              <a:ext uri="{FF2B5EF4-FFF2-40B4-BE49-F238E27FC236}">
                <a16:creationId xmlns:a16="http://schemas.microsoft.com/office/drawing/2014/main" id="{8461B95C-D403-49EE-82F0-285057000C58}"/>
              </a:ext>
            </a:extLst>
          </p:cNvPr>
          <p:cNvSpPr txBox="1"/>
          <p:nvPr userDrawn="1"/>
        </p:nvSpPr>
        <p:spPr>
          <a:xfrm>
            <a:off x="9888263" y="151874"/>
            <a:ext cx="1823845" cy="184666"/>
          </a:xfrm>
          <a:prstGeom prst="rect">
            <a:avLst/>
          </a:prstGeom>
          <a:noFill/>
        </p:spPr>
        <p:txBody>
          <a:bodyPr wrap="square" lIns="0" tIns="0" rIns="0" bIns="0" rtlCol="0">
            <a:spAutoFit/>
          </a:bodyPr>
          <a:lstStyle/>
          <a:p>
            <a:pPr algn="r"/>
            <a:r>
              <a:rPr lang="en-US" sz="1200" spc="100" dirty="0">
                <a:solidFill>
                  <a:schemeClr val="bg1">
                    <a:lumMod val="50000"/>
                  </a:schemeClr>
                </a:solidFill>
                <a:latin typeface="Lato" panose="020F0502020204030203" pitchFamily="34" charset="0"/>
                <a:cs typeface="Lato" panose="020F0502020204030203" pitchFamily="34" charset="0"/>
              </a:rPr>
              <a:t>PAGE</a:t>
            </a:r>
            <a:r>
              <a:rPr lang="en-US" sz="1200" b="1" spc="100" dirty="0">
                <a:solidFill>
                  <a:schemeClr val="bg1">
                    <a:lumMod val="50000"/>
                  </a:schemeClr>
                </a:solidFill>
                <a:latin typeface="Lato Black" panose="020F0502020204030203" pitchFamily="34" charset="0"/>
                <a:cs typeface="Lato Black" panose="020F0502020204030203" pitchFamily="34" charset="0"/>
              </a:rPr>
              <a:t> </a:t>
            </a:r>
            <a:fld id="{B1814A81-AF5E-4D7F-B3F9-BA019EF6D2F1}" type="slidenum">
              <a:rPr lang="en-US" sz="1200" b="1" spc="100" smtClean="0">
                <a:solidFill>
                  <a:schemeClr val="bg1">
                    <a:lumMod val="50000"/>
                  </a:schemeClr>
                </a:solidFill>
                <a:latin typeface="Lato Black" panose="020F0502020204030203" pitchFamily="34" charset="0"/>
                <a:cs typeface="Lato Black" panose="020F0502020204030203" pitchFamily="34" charset="0"/>
              </a:rPr>
              <a:t>‹#›</a:t>
            </a:fld>
            <a:endParaRPr lang="en-US" sz="1200" b="1" spc="100" dirty="0">
              <a:solidFill>
                <a:schemeClr val="bg1">
                  <a:lumMod val="50000"/>
                </a:schemeClr>
              </a:solidFill>
              <a:latin typeface="Lato Black" panose="020F0502020204030203" pitchFamily="34" charset="0"/>
              <a:cs typeface="Lato Black" panose="020F0502020204030203" pitchFamily="34" charset="0"/>
            </a:endParaRPr>
          </a:p>
        </p:txBody>
      </p:sp>
      <p:sp>
        <p:nvSpPr>
          <p:cNvPr id="9" name="Triangle 17">
            <a:extLst>
              <a:ext uri="{FF2B5EF4-FFF2-40B4-BE49-F238E27FC236}">
                <a16:creationId xmlns:a16="http://schemas.microsoft.com/office/drawing/2014/main" id="{2DC75257-B9BD-4652-877E-D884B2689EFB}"/>
              </a:ext>
            </a:extLst>
          </p:cNvPr>
          <p:cNvSpPr/>
          <p:nvPr userDrawn="1"/>
        </p:nvSpPr>
        <p:spPr>
          <a:xfrm rot="10800000">
            <a:off x="1196897" y="-8474"/>
            <a:ext cx="1479396" cy="917948"/>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cxnSp>
        <p:nvCxnSpPr>
          <p:cNvPr id="11" name="Straight Connector 10">
            <a:extLst>
              <a:ext uri="{FF2B5EF4-FFF2-40B4-BE49-F238E27FC236}">
                <a16:creationId xmlns:a16="http://schemas.microsoft.com/office/drawing/2014/main" id="{95150257-0B54-4A98-9337-E0DEAD4DFD6A}"/>
              </a:ext>
            </a:extLst>
          </p:cNvPr>
          <p:cNvCxnSpPr>
            <a:cxnSpLocks/>
          </p:cNvCxnSpPr>
          <p:nvPr userDrawn="1"/>
        </p:nvCxnSpPr>
        <p:spPr>
          <a:xfrm>
            <a:off x="1947075" y="3966012"/>
            <a:ext cx="1219200" cy="0"/>
          </a:xfrm>
          <a:prstGeom prst="line">
            <a:avLst/>
          </a:prstGeom>
          <a:ln>
            <a:solidFill>
              <a:schemeClr val="bg1"/>
            </a:solidFill>
          </a:ln>
        </p:spPr>
        <p:style>
          <a:lnRef idx="2">
            <a:schemeClr val="dk1"/>
          </a:lnRef>
          <a:fillRef idx="0">
            <a:schemeClr val="dk1"/>
          </a:fillRef>
          <a:effectRef idx="1">
            <a:schemeClr val="dk1"/>
          </a:effectRef>
          <a:fontRef idx="minor">
            <a:schemeClr val="tx1"/>
          </a:fontRef>
        </p:style>
      </p:cxnSp>
      <p:cxnSp>
        <p:nvCxnSpPr>
          <p:cNvPr id="12" name="Straight Connector 11">
            <a:extLst>
              <a:ext uri="{FF2B5EF4-FFF2-40B4-BE49-F238E27FC236}">
                <a16:creationId xmlns:a16="http://schemas.microsoft.com/office/drawing/2014/main" id="{0EACD592-EA7C-4548-95C7-4355A28D13CF}"/>
              </a:ext>
            </a:extLst>
          </p:cNvPr>
          <p:cNvCxnSpPr>
            <a:cxnSpLocks/>
          </p:cNvCxnSpPr>
          <p:nvPr userDrawn="1"/>
        </p:nvCxnSpPr>
        <p:spPr>
          <a:xfrm>
            <a:off x="1727200" y="523519"/>
            <a:ext cx="381000" cy="0"/>
          </a:xfrm>
          <a:prstGeom prst="line">
            <a:avLst/>
          </a:prstGeom>
          <a:ln>
            <a:solidFill>
              <a:schemeClr val="bg1">
                <a:lumMod val="50000"/>
              </a:schemeClr>
            </a:solidFill>
          </a:ln>
        </p:spPr>
        <p:style>
          <a:lnRef idx="2">
            <a:schemeClr val="dk1"/>
          </a:lnRef>
          <a:fillRef idx="0">
            <a:schemeClr val="dk1"/>
          </a:fillRef>
          <a:effectRef idx="1">
            <a:schemeClr val="dk1"/>
          </a:effectRef>
          <a:fontRef idx="minor">
            <a:schemeClr val="tx1"/>
          </a:fontRef>
        </p:style>
      </p:cxnSp>
      <p:pic>
        <p:nvPicPr>
          <p:cNvPr id="13" name="Picture 12">
            <a:extLst>
              <a:ext uri="{FF2B5EF4-FFF2-40B4-BE49-F238E27FC236}">
                <a16:creationId xmlns:a16="http://schemas.microsoft.com/office/drawing/2014/main" id="{34BCCB3A-B5B9-4D17-999B-03C2529E2A9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478852" y="6311412"/>
            <a:ext cx="2203624" cy="267972"/>
          </a:xfrm>
          <a:prstGeom prst="rect">
            <a:avLst/>
          </a:prstGeom>
        </p:spPr>
      </p:pic>
      <p:sp>
        <p:nvSpPr>
          <p:cNvPr id="7" name="Text Placeholder 6">
            <a:extLst>
              <a:ext uri="{FF2B5EF4-FFF2-40B4-BE49-F238E27FC236}">
                <a16:creationId xmlns:a16="http://schemas.microsoft.com/office/drawing/2014/main" id="{BA6DB3DE-6C1A-4878-9B7C-C45A789030D5}"/>
              </a:ext>
            </a:extLst>
          </p:cNvPr>
          <p:cNvSpPr>
            <a:spLocks noGrp="1"/>
          </p:cNvSpPr>
          <p:nvPr>
            <p:ph type="body" sz="quarter" idx="13" hasCustomPrompt="1"/>
          </p:nvPr>
        </p:nvSpPr>
        <p:spPr>
          <a:xfrm>
            <a:off x="1727201" y="2122489"/>
            <a:ext cx="9954684" cy="1457325"/>
          </a:xfrm>
        </p:spPr>
        <p:txBody>
          <a:bodyPr anchor="b"/>
          <a:lstStyle>
            <a:lvl1pPr marL="0" indent="0">
              <a:buNone/>
              <a:defRPr>
                <a:solidFill>
                  <a:schemeClr val="bg1"/>
                </a:solidFill>
                <a:latin typeface="Lato Semibold" panose="020F0702020204030203" pitchFamily="34" charset="0"/>
                <a:cs typeface="Lato Semibold" panose="020F0702020204030203" pitchFamily="34" charset="0"/>
              </a:defRPr>
            </a:lvl1pPr>
            <a:lvl2pPr>
              <a:defRPr>
                <a:solidFill>
                  <a:schemeClr val="bg1"/>
                </a:solidFill>
                <a:latin typeface="Lato Semibold" panose="020F0702020204030203" pitchFamily="34" charset="0"/>
                <a:cs typeface="Lato Semibold" panose="020F0702020204030203" pitchFamily="34" charset="0"/>
              </a:defRPr>
            </a:lvl2pPr>
            <a:lvl3pPr>
              <a:defRPr>
                <a:solidFill>
                  <a:schemeClr val="bg1"/>
                </a:solidFill>
                <a:latin typeface="Lato Semibold" panose="020F0702020204030203" pitchFamily="34" charset="0"/>
                <a:cs typeface="Lato Semibold" panose="020F0702020204030203" pitchFamily="34" charset="0"/>
              </a:defRPr>
            </a:lvl3pPr>
            <a:lvl4pPr>
              <a:defRPr>
                <a:solidFill>
                  <a:schemeClr val="bg1"/>
                </a:solidFill>
                <a:latin typeface="Lato Semibold" panose="020F0702020204030203" pitchFamily="34" charset="0"/>
                <a:cs typeface="Lato Semibold" panose="020F0702020204030203" pitchFamily="34" charset="0"/>
              </a:defRPr>
            </a:lvl4pPr>
            <a:lvl5pPr>
              <a:defRPr>
                <a:solidFill>
                  <a:schemeClr val="bg1"/>
                </a:solidFill>
                <a:latin typeface="Lato Semibold" panose="020F0702020204030203" pitchFamily="34" charset="0"/>
                <a:cs typeface="Lato Semibold" panose="020F0702020204030203" pitchFamily="34" charset="0"/>
              </a:defRPr>
            </a:lvl5pPr>
          </a:lstStyle>
          <a:p>
            <a:pPr lvl="0"/>
            <a:r>
              <a:rPr lang="en-US" dirty="0"/>
              <a:t>Click to edit master text styles</a:t>
            </a:r>
          </a:p>
        </p:txBody>
      </p:sp>
    </p:spTree>
    <p:extLst>
      <p:ext uri="{BB962C8B-B14F-4D97-AF65-F5344CB8AC3E}">
        <p14:creationId xmlns:p14="http://schemas.microsoft.com/office/powerpoint/2010/main" val="4212274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892C5-3EF1-4B4E-BAF1-5B1A2A890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1D4AA5-20AD-4467-9CDC-91E1B3D3BF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518424-E767-4999-9C1F-A042DEE6251D}"/>
              </a:ext>
            </a:extLst>
          </p:cNvPr>
          <p:cNvSpPr>
            <a:spLocks noGrp="1"/>
          </p:cNvSpPr>
          <p:nvPr>
            <p:ph type="dt" sz="half" idx="10"/>
          </p:nvPr>
        </p:nvSpPr>
        <p:spPr/>
        <p:txBody>
          <a:bodyPr/>
          <a:lstStyle/>
          <a:p>
            <a:fld id="{793E7B9A-4636-4B1D-AA61-B1A451ED0239}" type="datetimeFigureOut">
              <a:rPr lang="en-US" smtClean="0"/>
              <a:t>2/23/2022</a:t>
            </a:fld>
            <a:endParaRPr lang="en-US"/>
          </a:p>
        </p:txBody>
      </p:sp>
      <p:sp>
        <p:nvSpPr>
          <p:cNvPr id="5" name="Footer Placeholder 4">
            <a:extLst>
              <a:ext uri="{FF2B5EF4-FFF2-40B4-BE49-F238E27FC236}">
                <a16:creationId xmlns:a16="http://schemas.microsoft.com/office/drawing/2014/main" id="{C1E3C5D0-534F-4B03-A6BB-C3BD232B0B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E7D360-C7A7-4691-8EB5-137EE32E89CE}"/>
              </a:ext>
            </a:extLst>
          </p:cNvPr>
          <p:cNvSpPr>
            <a:spLocks noGrp="1"/>
          </p:cNvSpPr>
          <p:nvPr>
            <p:ph type="sldNum" sz="quarter" idx="12"/>
          </p:nvPr>
        </p:nvSpPr>
        <p:spPr/>
        <p:txBody>
          <a:bodyPr/>
          <a:lstStyle/>
          <a:p>
            <a:fld id="{B0893B3E-A0FF-4D26-B579-70CDB4733EDA}" type="slidenum">
              <a:rPr lang="en-US" smtClean="0"/>
              <a:t>‹#›</a:t>
            </a:fld>
            <a:endParaRPr lang="en-US"/>
          </a:p>
        </p:txBody>
      </p:sp>
    </p:spTree>
    <p:extLst>
      <p:ext uri="{BB962C8B-B14F-4D97-AF65-F5344CB8AC3E}">
        <p14:creationId xmlns:p14="http://schemas.microsoft.com/office/powerpoint/2010/main" val="2796816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ECC92-1F2E-45D2-A019-30EF6FCD8F3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044BDFC-168E-4D19-9163-E28B6BAF05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8A79024-80A6-4B15-BE8D-4D224FB6EE9E}"/>
              </a:ext>
            </a:extLst>
          </p:cNvPr>
          <p:cNvSpPr>
            <a:spLocks noGrp="1"/>
          </p:cNvSpPr>
          <p:nvPr>
            <p:ph type="dt" sz="half" idx="10"/>
          </p:nvPr>
        </p:nvSpPr>
        <p:spPr/>
        <p:txBody>
          <a:bodyPr/>
          <a:lstStyle/>
          <a:p>
            <a:fld id="{793E7B9A-4636-4B1D-AA61-B1A451ED0239}" type="datetimeFigureOut">
              <a:rPr lang="en-US" smtClean="0"/>
              <a:t>2/23/2022</a:t>
            </a:fld>
            <a:endParaRPr lang="en-US"/>
          </a:p>
        </p:txBody>
      </p:sp>
      <p:sp>
        <p:nvSpPr>
          <p:cNvPr id="5" name="Footer Placeholder 4">
            <a:extLst>
              <a:ext uri="{FF2B5EF4-FFF2-40B4-BE49-F238E27FC236}">
                <a16:creationId xmlns:a16="http://schemas.microsoft.com/office/drawing/2014/main" id="{763BDBE7-624C-479D-AC38-64A5EED551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D03772-1317-4C4D-82DA-87D7CF03BC4B}"/>
              </a:ext>
            </a:extLst>
          </p:cNvPr>
          <p:cNvSpPr>
            <a:spLocks noGrp="1"/>
          </p:cNvSpPr>
          <p:nvPr>
            <p:ph type="sldNum" sz="quarter" idx="12"/>
          </p:nvPr>
        </p:nvSpPr>
        <p:spPr/>
        <p:txBody>
          <a:bodyPr/>
          <a:lstStyle/>
          <a:p>
            <a:fld id="{B0893B3E-A0FF-4D26-B579-70CDB4733EDA}" type="slidenum">
              <a:rPr lang="en-US" smtClean="0"/>
              <a:t>‹#›</a:t>
            </a:fld>
            <a:endParaRPr lang="en-US"/>
          </a:p>
        </p:txBody>
      </p:sp>
    </p:spTree>
    <p:extLst>
      <p:ext uri="{BB962C8B-B14F-4D97-AF65-F5344CB8AC3E}">
        <p14:creationId xmlns:p14="http://schemas.microsoft.com/office/powerpoint/2010/main" val="229294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071E3-6F95-4D5F-92C3-5BD5EE63F8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2C119C-2235-457E-8AEC-E585B3B70B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78FE9C-285E-455A-AD60-8B2FACD914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C01E2F-DACC-4BA3-AA88-EB0F66C87227}"/>
              </a:ext>
            </a:extLst>
          </p:cNvPr>
          <p:cNvSpPr>
            <a:spLocks noGrp="1"/>
          </p:cNvSpPr>
          <p:nvPr>
            <p:ph type="dt" sz="half" idx="10"/>
          </p:nvPr>
        </p:nvSpPr>
        <p:spPr/>
        <p:txBody>
          <a:bodyPr/>
          <a:lstStyle/>
          <a:p>
            <a:fld id="{793E7B9A-4636-4B1D-AA61-B1A451ED0239}" type="datetimeFigureOut">
              <a:rPr lang="en-US" smtClean="0"/>
              <a:t>2/23/2022</a:t>
            </a:fld>
            <a:endParaRPr lang="en-US"/>
          </a:p>
        </p:txBody>
      </p:sp>
      <p:sp>
        <p:nvSpPr>
          <p:cNvPr id="6" name="Footer Placeholder 5">
            <a:extLst>
              <a:ext uri="{FF2B5EF4-FFF2-40B4-BE49-F238E27FC236}">
                <a16:creationId xmlns:a16="http://schemas.microsoft.com/office/drawing/2014/main" id="{442BF0E7-C17D-4810-9BE0-C1B6CF1890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9E0C7B-20C2-415B-B69E-2DE65EF5C0B0}"/>
              </a:ext>
            </a:extLst>
          </p:cNvPr>
          <p:cNvSpPr>
            <a:spLocks noGrp="1"/>
          </p:cNvSpPr>
          <p:nvPr>
            <p:ph type="sldNum" sz="quarter" idx="12"/>
          </p:nvPr>
        </p:nvSpPr>
        <p:spPr/>
        <p:txBody>
          <a:bodyPr/>
          <a:lstStyle/>
          <a:p>
            <a:fld id="{B0893B3E-A0FF-4D26-B579-70CDB4733EDA}" type="slidenum">
              <a:rPr lang="en-US" smtClean="0"/>
              <a:t>‹#›</a:t>
            </a:fld>
            <a:endParaRPr lang="en-US"/>
          </a:p>
        </p:txBody>
      </p:sp>
    </p:spTree>
    <p:extLst>
      <p:ext uri="{BB962C8B-B14F-4D97-AF65-F5344CB8AC3E}">
        <p14:creationId xmlns:p14="http://schemas.microsoft.com/office/powerpoint/2010/main" val="2223334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BE3AA-893F-4521-A97E-8F06B28B71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6ED72A-FA73-4AB0-89A7-F3A99A6884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6B8D89-BC22-4E67-B552-9ACC3106BC0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069232-6DBD-49B8-890D-2511338201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569D3C-7EED-45C2-BC20-321400E748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03E25B1-9060-4643-9F54-BA687861C358}"/>
              </a:ext>
            </a:extLst>
          </p:cNvPr>
          <p:cNvSpPr>
            <a:spLocks noGrp="1"/>
          </p:cNvSpPr>
          <p:nvPr>
            <p:ph type="dt" sz="half" idx="10"/>
          </p:nvPr>
        </p:nvSpPr>
        <p:spPr/>
        <p:txBody>
          <a:bodyPr/>
          <a:lstStyle/>
          <a:p>
            <a:fld id="{793E7B9A-4636-4B1D-AA61-B1A451ED0239}" type="datetimeFigureOut">
              <a:rPr lang="en-US" smtClean="0"/>
              <a:t>2/23/2022</a:t>
            </a:fld>
            <a:endParaRPr lang="en-US"/>
          </a:p>
        </p:txBody>
      </p:sp>
      <p:sp>
        <p:nvSpPr>
          <p:cNvPr id="8" name="Footer Placeholder 7">
            <a:extLst>
              <a:ext uri="{FF2B5EF4-FFF2-40B4-BE49-F238E27FC236}">
                <a16:creationId xmlns:a16="http://schemas.microsoft.com/office/drawing/2014/main" id="{144BB23E-14F3-43EE-9716-5BC0F4DB767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E24B48-C8CB-418A-8A52-9FAC67BB55CF}"/>
              </a:ext>
            </a:extLst>
          </p:cNvPr>
          <p:cNvSpPr>
            <a:spLocks noGrp="1"/>
          </p:cNvSpPr>
          <p:nvPr>
            <p:ph type="sldNum" sz="quarter" idx="12"/>
          </p:nvPr>
        </p:nvSpPr>
        <p:spPr/>
        <p:txBody>
          <a:bodyPr/>
          <a:lstStyle/>
          <a:p>
            <a:fld id="{B0893B3E-A0FF-4D26-B579-70CDB4733EDA}" type="slidenum">
              <a:rPr lang="en-US" smtClean="0"/>
              <a:t>‹#›</a:t>
            </a:fld>
            <a:endParaRPr lang="en-US"/>
          </a:p>
        </p:txBody>
      </p:sp>
    </p:spTree>
    <p:extLst>
      <p:ext uri="{BB962C8B-B14F-4D97-AF65-F5344CB8AC3E}">
        <p14:creationId xmlns:p14="http://schemas.microsoft.com/office/powerpoint/2010/main" val="246734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6D53A-53F7-41A7-A3B8-98373815D2F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6A1172-B816-408C-A025-A70F90019DF9}"/>
              </a:ext>
            </a:extLst>
          </p:cNvPr>
          <p:cNvSpPr>
            <a:spLocks noGrp="1"/>
          </p:cNvSpPr>
          <p:nvPr>
            <p:ph type="dt" sz="half" idx="10"/>
          </p:nvPr>
        </p:nvSpPr>
        <p:spPr/>
        <p:txBody>
          <a:bodyPr/>
          <a:lstStyle/>
          <a:p>
            <a:fld id="{793E7B9A-4636-4B1D-AA61-B1A451ED0239}" type="datetimeFigureOut">
              <a:rPr lang="en-US" smtClean="0"/>
              <a:t>2/23/2022</a:t>
            </a:fld>
            <a:endParaRPr lang="en-US"/>
          </a:p>
        </p:txBody>
      </p:sp>
      <p:sp>
        <p:nvSpPr>
          <p:cNvPr id="4" name="Footer Placeholder 3">
            <a:extLst>
              <a:ext uri="{FF2B5EF4-FFF2-40B4-BE49-F238E27FC236}">
                <a16:creationId xmlns:a16="http://schemas.microsoft.com/office/drawing/2014/main" id="{812C0E72-6BC2-49F4-8440-21F167AFBA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9CDC0F5-2084-49C3-B4EF-D46B8D999E7E}"/>
              </a:ext>
            </a:extLst>
          </p:cNvPr>
          <p:cNvSpPr>
            <a:spLocks noGrp="1"/>
          </p:cNvSpPr>
          <p:nvPr>
            <p:ph type="sldNum" sz="quarter" idx="12"/>
          </p:nvPr>
        </p:nvSpPr>
        <p:spPr/>
        <p:txBody>
          <a:bodyPr/>
          <a:lstStyle/>
          <a:p>
            <a:fld id="{B0893B3E-A0FF-4D26-B579-70CDB4733EDA}" type="slidenum">
              <a:rPr lang="en-US" smtClean="0"/>
              <a:t>‹#›</a:t>
            </a:fld>
            <a:endParaRPr lang="en-US"/>
          </a:p>
        </p:txBody>
      </p:sp>
    </p:spTree>
    <p:extLst>
      <p:ext uri="{BB962C8B-B14F-4D97-AF65-F5344CB8AC3E}">
        <p14:creationId xmlns:p14="http://schemas.microsoft.com/office/powerpoint/2010/main" val="1830774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634363-FAC6-44AB-B61C-B64F6C033A8C}"/>
              </a:ext>
            </a:extLst>
          </p:cNvPr>
          <p:cNvSpPr>
            <a:spLocks noGrp="1"/>
          </p:cNvSpPr>
          <p:nvPr>
            <p:ph type="dt" sz="half" idx="10"/>
          </p:nvPr>
        </p:nvSpPr>
        <p:spPr/>
        <p:txBody>
          <a:bodyPr/>
          <a:lstStyle/>
          <a:p>
            <a:fld id="{793E7B9A-4636-4B1D-AA61-B1A451ED0239}" type="datetimeFigureOut">
              <a:rPr lang="en-US" smtClean="0"/>
              <a:t>2/23/2022</a:t>
            </a:fld>
            <a:endParaRPr lang="en-US"/>
          </a:p>
        </p:txBody>
      </p:sp>
      <p:sp>
        <p:nvSpPr>
          <p:cNvPr id="3" name="Footer Placeholder 2">
            <a:extLst>
              <a:ext uri="{FF2B5EF4-FFF2-40B4-BE49-F238E27FC236}">
                <a16:creationId xmlns:a16="http://schemas.microsoft.com/office/drawing/2014/main" id="{63A42A9C-C81D-489A-AED5-4EC4923E12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C151C7A-8B42-4BCC-ACE1-D772CEC20F29}"/>
              </a:ext>
            </a:extLst>
          </p:cNvPr>
          <p:cNvSpPr>
            <a:spLocks noGrp="1"/>
          </p:cNvSpPr>
          <p:nvPr>
            <p:ph type="sldNum" sz="quarter" idx="12"/>
          </p:nvPr>
        </p:nvSpPr>
        <p:spPr/>
        <p:txBody>
          <a:bodyPr/>
          <a:lstStyle/>
          <a:p>
            <a:fld id="{B0893B3E-A0FF-4D26-B579-70CDB4733EDA}" type="slidenum">
              <a:rPr lang="en-US" smtClean="0"/>
              <a:t>‹#›</a:t>
            </a:fld>
            <a:endParaRPr lang="en-US"/>
          </a:p>
        </p:txBody>
      </p:sp>
    </p:spTree>
    <p:extLst>
      <p:ext uri="{BB962C8B-B14F-4D97-AF65-F5344CB8AC3E}">
        <p14:creationId xmlns:p14="http://schemas.microsoft.com/office/powerpoint/2010/main" val="3785917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3083-9583-4933-9C15-32E624BD4F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0EAE2C-6EDE-4E89-BB8F-C67D2C0C94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18D402-B793-43D0-992C-02413DC898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87EE6B-C1E2-4D8A-8643-77B9A48F428E}"/>
              </a:ext>
            </a:extLst>
          </p:cNvPr>
          <p:cNvSpPr>
            <a:spLocks noGrp="1"/>
          </p:cNvSpPr>
          <p:nvPr>
            <p:ph type="dt" sz="half" idx="10"/>
          </p:nvPr>
        </p:nvSpPr>
        <p:spPr/>
        <p:txBody>
          <a:bodyPr/>
          <a:lstStyle/>
          <a:p>
            <a:fld id="{793E7B9A-4636-4B1D-AA61-B1A451ED0239}" type="datetimeFigureOut">
              <a:rPr lang="en-US" smtClean="0"/>
              <a:t>2/23/2022</a:t>
            </a:fld>
            <a:endParaRPr lang="en-US"/>
          </a:p>
        </p:txBody>
      </p:sp>
      <p:sp>
        <p:nvSpPr>
          <p:cNvPr id="6" name="Footer Placeholder 5">
            <a:extLst>
              <a:ext uri="{FF2B5EF4-FFF2-40B4-BE49-F238E27FC236}">
                <a16:creationId xmlns:a16="http://schemas.microsoft.com/office/drawing/2014/main" id="{308D8292-8E40-4165-A4B8-9804ABD26A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EBACBA-C7D8-48AD-A31B-BA9CB013654F}"/>
              </a:ext>
            </a:extLst>
          </p:cNvPr>
          <p:cNvSpPr>
            <a:spLocks noGrp="1"/>
          </p:cNvSpPr>
          <p:nvPr>
            <p:ph type="sldNum" sz="quarter" idx="12"/>
          </p:nvPr>
        </p:nvSpPr>
        <p:spPr/>
        <p:txBody>
          <a:bodyPr/>
          <a:lstStyle/>
          <a:p>
            <a:fld id="{B0893B3E-A0FF-4D26-B579-70CDB4733EDA}" type="slidenum">
              <a:rPr lang="en-US" smtClean="0"/>
              <a:t>‹#›</a:t>
            </a:fld>
            <a:endParaRPr lang="en-US"/>
          </a:p>
        </p:txBody>
      </p:sp>
    </p:spTree>
    <p:extLst>
      <p:ext uri="{BB962C8B-B14F-4D97-AF65-F5344CB8AC3E}">
        <p14:creationId xmlns:p14="http://schemas.microsoft.com/office/powerpoint/2010/main" val="4030516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CEFD9-4BDD-43A3-91EE-D90819EE73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C986FC-DE5D-45CA-91C1-C7E477E43C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060E25A-9BF3-43BE-A1E1-5C2BFDE320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647B91-3E9C-42A9-B7DC-633E67D6CDA9}"/>
              </a:ext>
            </a:extLst>
          </p:cNvPr>
          <p:cNvSpPr>
            <a:spLocks noGrp="1"/>
          </p:cNvSpPr>
          <p:nvPr>
            <p:ph type="dt" sz="half" idx="10"/>
          </p:nvPr>
        </p:nvSpPr>
        <p:spPr/>
        <p:txBody>
          <a:bodyPr/>
          <a:lstStyle/>
          <a:p>
            <a:fld id="{793E7B9A-4636-4B1D-AA61-B1A451ED0239}" type="datetimeFigureOut">
              <a:rPr lang="en-US" smtClean="0"/>
              <a:t>2/23/2022</a:t>
            </a:fld>
            <a:endParaRPr lang="en-US"/>
          </a:p>
        </p:txBody>
      </p:sp>
      <p:sp>
        <p:nvSpPr>
          <p:cNvPr id="6" name="Footer Placeholder 5">
            <a:extLst>
              <a:ext uri="{FF2B5EF4-FFF2-40B4-BE49-F238E27FC236}">
                <a16:creationId xmlns:a16="http://schemas.microsoft.com/office/drawing/2014/main" id="{C5D364BD-B5F8-4FE7-8068-3F4FD739B1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D70600-03F6-4192-9DE0-FBB013BB01E0}"/>
              </a:ext>
            </a:extLst>
          </p:cNvPr>
          <p:cNvSpPr>
            <a:spLocks noGrp="1"/>
          </p:cNvSpPr>
          <p:nvPr>
            <p:ph type="sldNum" sz="quarter" idx="12"/>
          </p:nvPr>
        </p:nvSpPr>
        <p:spPr/>
        <p:txBody>
          <a:bodyPr/>
          <a:lstStyle/>
          <a:p>
            <a:fld id="{B0893B3E-A0FF-4D26-B579-70CDB4733EDA}" type="slidenum">
              <a:rPr lang="en-US" smtClean="0"/>
              <a:t>‹#›</a:t>
            </a:fld>
            <a:endParaRPr lang="en-US"/>
          </a:p>
        </p:txBody>
      </p:sp>
    </p:spTree>
    <p:extLst>
      <p:ext uri="{BB962C8B-B14F-4D97-AF65-F5344CB8AC3E}">
        <p14:creationId xmlns:p14="http://schemas.microsoft.com/office/powerpoint/2010/main" val="2858014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2192B5-B16C-4F71-87E9-EDE1F17300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0F07D8D-5942-46D7-9722-0141BE184A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874287-3205-448C-8DF2-F3B4A1BFB8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3E7B9A-4636-4B1D-AA61-B1A451ED0239}" type="datetimeFigureOut">
              <a:rPr lang="en-US" smtClean="0"/>
              <a:t>2/23/2022</a:t>
            </a:fld>
            <a:endParaRPr lang="en-US"/>
          </a:p>
        </p:txBody>
      </p:sp>
      <p:sp>
        <p:nvSpPr>
          <p:cNvPr id="5" name="Footer Placeholder 4">
            <a:extLst>
              <a:ext uri="{FF2B5EF4-FFF2-40B4-BE49-F238E27FC236}">
                <a16:creationId xmlns:a16="http://schemas.microsoft.com/office/drawing/2014/main" id="{16F55635-59C4-420C-A06C-CF0D9E03B0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A4D1396-1E1C-466F-A385-34F67A4D39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893B3E-A0FF-4D26-B579-70CDB4733EDA}" type="slidenum">
              <a:rPr lang="en-US" smtClean="0"/>
              <a:t>‹#›</a:t>
            </a:fld>
            <a:endParaRPr lang="en-US"/>
          </a:p>
        </p:txBody>
      </p:sp>
    </p:spTree>
    <p:extLst>
      <p:ext uri="{BB962C8B-B14F-4D97-AF65-F5344CB8AC3E}">
        <p14:creationId xmlns:p14="http://schemas.microsoft.com/office/powerpoint/2010/main" val="1067212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hyperlink" Target="https://www.isaca.org/resources/isaca-journal/issues/2021/volume-5/rise-of-ransomware-attacks-on-the-education-sector-during-the-covid-19-pandemic"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https://www.cisa.gov/stopransomware"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hyperlink" Target="https://fsapartners.ed.gov/knowledge-center/library/electronic-announcements/2022-01-11/stopransomwaregov-website-us-governments-one-stop-location-stop-ransomware"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9.e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hyperlink" Target="https://www.govinfo.gov/content/pkg/FR-2021-12-09/pdf/2021-25736.pdf" TargetMode="External"/><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mailto:Bsherman@MaynardCooper.com"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microsoft.com/office/2018/10/relationships/comments" Target="../comments/modernComment_18E_FE9803FD.xml"/><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mailto:AGriffin@maynardcooper.com"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8" Type="http://schemas.openxmlformats.org/officeDocument/2006/relationships/hyperlink" Target="https://www.nist.gov/publications/protecting-controlled-unclassified-information-nonfederal-information-systems-and-0?pub_id=918804" TargetMode="External"/><Relationship Id="rId3" Type="http://schemas.openxmlformats.org/officeDocument/2006/relationships/hyperlink" Target="https://www.govinfo.gov/content/pkg/FR-2021-12-09/pdf/2021-25736.pdf" TargetMode="External"/><Relationship Id="rId7" Type="http://schemas.openxmlformats.org/officeDocument/2006/relationships/hyperlink" Target="https://fsapartners.ed.gov/sites/default/files/attachments/2020-01/1920FSAHbkVol2Ch7.pdf" TargetMode="External"/><Relationship Id="rId2" Type="http://schemas.openxmlformats.org/officeDocument/2006/relationships/notesSlide" Target="../notesSlides/notesSlide41.xml"/><Relationship Id="rId1" Type="http://schemas.openxmlformats.org/officeDocument/2006/relationships/slideLayout" Target="../slideLayouts/slideLayout12.xml"/><Relationship Id="rId6" Type="http://schemas.openxmlformats.org/officeDocument/2006/relationships/hyperlink" Target="https://fsapartners.ed.gov/knowledge-center/library/electronic-announcements/2020-12-18/protecting-student-information-compliance-cui-and-glba" TargetMode="External"/><Relationship Id="rId5" Type="http://schemas.openxmlformats.org/officeDocument/2006/relationships/hyperlink" Target="https://fsapartners.ed.gov/sites/default/files/attachments/dpcletters/GEN1518.pdf" TargetMode="External"/><Relationship Id="rId4" Type="http://schemas.openxmlformats.org/officeDocument/2006/relationships/hyperlink" Target="https://fsapartners.ed.gov/sites/default/files/attachments/dpcletters/GEN1612.pdf" TargetMode="External"/></Relationships>
</file>

<file path=ppt/slides/_rels/slide4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BSherman@maynardcooper.com" TargetMode="Externa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D331068A-2EF1-B84C-897B-5866B844B70D}"/>
              </a:ext>
            </a:extLst>
          </p:cNvPr>
          <p:cNvSpPr txBox="1">
            <a:spLocks/>
          </p:cNvSpPr>
          <p:nvPr/>
        </p:nvSpPr>
        <p:spPr>
          <a:xfrm>
            <a:off x="2819401" y="4229310"/>
            <a:ext cx="6450061" cy="40998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7F7F7F"/>
                </a:solidFill>
                <a:latin typeface="Lato" panose="020F0502020204030203" pitchFamily="34" charset="0"/>
                <a:ea typeface="+mn-ea"/>
                <a:cs typeface="Lato" panose="020F050202020403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7F7F7F"/>
                </a:solidFill>
                <a:latin typeface="Lato" panose="020F0502020204030203" pitchFamily="34" charset="0"/>
                <a:ea typeface="+mn-ea"/>
                <a:cs typeface="Lato" panose="020F050202020403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7F7F7F"/>
                </a:solidFill>
                <a:latin typeface="Lato" panose="020F0502020204030203" pitchFamily="34" charset="0"/>
                <a:ea typeface="+mn-ea"/>
                <a:cs typeface="Lato" panose="020F050202020403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F7F7F"/>
                </a:solidFill>
                <a:latin typeface="Lato" panose="020F0502020204030203" pitchFamily="34" charset="0"/>
                <a:ea typeface="+mn-ea"/>
                <a:cs typeface="Lato" panose="020F050202020403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F7F7F"/>
                </a:solidFill>
                <a:latin typeface="Lato" panose="020F0502020204030203" pitchFamily="34" charset="0"/>
                <a:ea typeface="+mn-ea"/>
                <a:cs typeface="Lato" panose="020F050202020403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solidFill>
                  <a:schemeClr val="bg1"/>
                </a:solidFill>
              </a:rPr>
              <a:t>MAACS</a:t>
            </a:r>
          </a:p>
          <a:p>
            <a:pPr marL="0" indent="0">
              <a:buNone/>
            </a:pPr>
            <a:r>
              <a:rPr lang="en-US" sz="2400" dirty="0">
                <a:solidFill>
                  <a:schemeClr val="bg1"/>
                </a:solidFill>
              </a:rPr>
              <a:t>February 24, 2022 </a:t>
            </a:r>
          </a:p>
          <a:p>
            <a:pPr marL="0" indent="0">
              <a:buNone/>
            </a:pPr>
            <a:r>
              <a:rPr lang="en-US" sz="2400" dirty="0">
                <a:solidFill>
                  <a:schemeClr val="bg1"/>
                </a:solidFill>
              </a:rPr>
              <a:t>Brandon Sherman and Adam Griffin </a:t>
            </a:r>
          </a:p>
        </p:txBody>
      </p:sp>
      <p:sp>
        <p:nvSpPr>
          <p:cNvPr id="3" name="Slide Number Placeholder 2">
            <a:extLst>
              <a:ext uri="{FF2B5EF4-FFF2-40B4-BE49-F238E27FC236}">
                <a16:creationId xmlns:a16="http://schemas.microsoft.com/office/drawing/2014/main" id="{4C325EAE-122A-4A99-9BA3-5DDA621721EE}"/>
              </a:ext>
            </a:extLst>
          </p:cNvPr>
          <p:cNvSpPr>
            <a:spLocks noGrp="1"/>
          </p:cNvSpPr>
          <p:nvPr>
            <p:ph type="sldNum" sz="quarter" idx="12"/>
          </p:nvPr>
        </p:nvSpPr>
        <p:spPr/>
        <p:txBody>
          <a:bodyPr/>
          <a:lstStyle/>
          <a:p>
            <a:fld id="{62171B3C-EC69-9A4D-B909-349806CBA224}" type="slidenum">
              <a:rPr lang="en-US" smtClean="0"/>
              <a:t>1</a:t>
            </a:fld>
            <a:endParaRPr lang="en-US" dirty="0"/>
          </a:p>
        </p:txBody>
      </p:sp>
      <p:sp>
        <p:nvSpPr>
          <p:cNvPr id="7" name="Text Placeholder 1">
            <a:extLst>
              <a:ext uri="{FF2B5EF4-FFF2-40B4-BE49-F238E27FC236}">
                <a16:creationId xmlns:a16="http://schemas.microsoft.com/office/drawing/2014/main" id="{E0C1A413-6298-47F8-9D88-95EE6A61908F}"/>
              </a:ext>
            </a:extLst>
          </p:cNvPr>
          <p:cNvSpPr>
            <a:spLocks noGrp="1"/>
          </p:cNvSpPr>
          <p:nvPr>
            <p:ph type="body" sz="quarter" idx="13"/>
          </p:nvPr>
        </p:nvSpPr>
        <p:spPr>
          <a:xfrm>
            <a:off x="2819401" y="2122489"/>
            <a:ext cx="7466013" cy="1457325"/>
          </a:xfrm>
        </p:spPr>
        <p:txBody>
          <a:bodyPr>
            <a:normAutofit/>
          </a:bodyPr>
          <a:lstStyle/>
          <a:p>
            <a:r>
              <a:rPr lang="en-US" sz="4000" dirty="0"/>
              <a:t>Revised GLBA Safeguards Rule </a:t>
            </a:r>
          </a:p>
        </p:txBody>
      </p:sp>
    </p:spTree>
    <p:extLst>
      <p:ext uri="{BB962C8B-B14F-4D97-AF65-F5344CB8AC3E}">
        <p14:creationId xmlns:p14="http://schemas.microsoft.com/office/powerpoint/2010/main" val="48502042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5" y="1378361"/>
            <a:ext cx="7312378" cy="457048"/>
          </a:xfrm>
        </p:spPr>
        <p:txBody>
          <a:bodyPr/>
          <a:lstStyle/>
          <a:p>
            <a:r>
              <a:rPr lang="en-US" cap="all" dirty="0">
                <a:latin typeface="Lato Semibold"/>
                <a:ea typeface="Lato Semibold"/>
                <a:cs typeface="Lato"/>
              </a:rPr>
              <a:t>Recent </a:t>
            </a:r>
            <a:r>
              <a:rPr lang="en-US" cap="all" dirty="0">
                <a:solidFill>
                  <a:srgbClr val="C00000"/>
                </a:solidFill>
                <a:latin typeface="Lato Semibold"/>
                <a:ea typeface="Lato Semibold"/>
                <a:cs typeface="Lato"/>
              </a:rPr>
              <a:t>Cyber</a:t>
            </a:r>
            <a:r>
              <a:rPr lang="en-US" cap="all" dirty="0">
                <a:latin typeface="Lato Semibold"/>
                <a:ea typeface="Lato Semibold"/>
                <a:cs typeface="Lato"/>
              </a:rPr>
              <a:t> Trends</a:t>
            </a:r>
          </a:p>
        </p:txBody>
      </p:sp>
      <p:pic>
        <p:nvPicPr>
          <p:cNvPr id="4" name="Picture 3"/>
          <p:cNvPicPr>
            <a:picLocks noChangeAspect="1"/>
          </p:cNvPicPr>
          <p:nvPr/>
        </p:nvPicPr>
        <p:blipFill>
          <a:blip r:embed="rId3"/>
          <a:stretch>
            <a:fillRect/>
          </a:stretch>
        </p:blipFill>
        <p:spPr>
          <a:xfrm>
            <a:off x="1190919" y="2302535"/>
            <a:ext cx="9810162" cy="3675642"/>
          </a:xfrm>
          <a:prstGeom prst="rect">
            <a:avLst/>
          </a:prstGeom>
          <a:ln>
            <a:noFill/>
          </a:ln>
          <a:effectLst>
            <a:outerShdw blurRad="190500" algn="tl" rotWithShape="0">
              <a:srgbClr val="000000">
                <a:alpha val="70000"/>
              </a:srgbClr>
            </a:outerShdw>
          </a:effectLst>
        </p:spPr>
      </p:pic>
      <p:sp>
        <p:nvSpPr>
          <p:cNvPr id="6" name="Rectangle 5"/>
          <p:cNvSpPr/>
          <p:nvPr/>
        </p:nvSpPr>
        <p:spPr>
          <a:xfrm>
            <a:off x="123288" y="6122137"/>
            <a:ext cx="8609745" cy="646331"/>
          </a:xfrm>
          <a:prstGeom prst="rect">
            <a:avLst/>
          </a:prstGeom>
        </p:spPr>
        <p:txBody>
          <a:bodyPr wrap="square" lIns="91440" tIns="45720" rIns="91440" bIns="45720" anchor="t">
            <a:spAutoFit/>
          </a:bodyPr>
          <a:lstStyle/>
          <a:p>
            <a:r>
              <a:rPr lang="en-US" dirty="0">
                <a:hlinkClick r:id="rId4"/>
              </a:rPr>
              <a:t>https://www.isaca.org/resources/isaca-journal/issues/2021/volume-5/rise-of-ransomware-attacks-on-the-education-sector-during-the-covid-19-pandemic</a:t>
            </a:r>
            <a:r>
              <a:rPr lang="en-US" dirty="0"/>
              <a:t> </a:t>
            </a:r>
          </a:p>
        </p:txBody>
      </p:sp>
    </p:spTree>
    <p:extLst>
      <p:ext uri="{BB962C8B-B14F-4D97-AF65-F5344CB8AC3E}">
        <p14:creationId xmlns:p14="http://schemas.microsoft.com/office/powerpoint/2010/main" val="5464996"/>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5" y="1149837"/>
            <a:ext cx="7312378" cy="914096"/>
          </a:xfrm>
        </p:spPr>
        <p:txBody>
          <a:bodyPr/>
          <a:lstStyle/>
          <a:p>
            <a:r>
              <a:rPr lang="en-US" cap="all" dirty="0">
                <a:latin typeface="Lato Semibold"/>
                <a:ea typeface="Lato Semibold"/>
                <a:cs typeface="Lato"/>
              </a:rPr>
              <a:t>Institutions are </a:t>
            </a:r>
            <a:r>
              <a:rPr lang="en-US" cap="all" dirty="0">
                <a:solidFill>
                  <a:srgbClr val="C00000"/>
                </a:solidFill>
                <a:latin typeface="Lato Semibold"/>
                <a:ea typeface="Lato Semibold"/>
                <a:cs typeface="Lato"/>
              </a:rPr>
              <a:t>Targeted</a:t>
            </a:r>
            <a:r>
              <a:rPr lang="en-US" cap="all" dirty="0">
                <a:latin typeface="Lato Semibold"/>
                <a:ea typeface="Lato Semibold"/>
                <a:cs typeface="Lato"/>
              </a:rPr>
              <a:t> by Cyber Criminals</a:t>
            </a:r>
          </a:p>
        </p:txBody>
      </p:sp>
      <p:sp>
        <p:nvSpPr>
          <p:cNvPr id="5" name="Content Placeholder 2"/>
          <p:cNvSpPr>
            <a:spLocks noGrp="1"/>
          </p:cNvSpPr>
          <p:nvPr>
            <p:ph sz="quarter" idx="10"/>
          </p:nvPr>
        </p:nvSpPr>
        <p:spPr>
          <a:xfrm>
            <a:off x="1931350" y="2204815"/>
            <a:ext cx="8404150" cy="4020103"/>
          </a:xfrm>
        </p:spPr>
        <p:txBody>
          <a:bodyPr>
            <a:normAutofit lnSpcReduction="10000"/>
          </a:bodyPr>
          <a:lstStyle/>
          <a:p>
            <a:pPr>
              <a:buClr>
                <a:schemeClr val="bg1">
                  <a:lumMod val="50000"/>
                </a:schemeClr>
              </a:buClr>
            </a:pPr>
            <a:r>
              <a:rPr lang="en-US" sz="2400" dirty="0"/>
              <a:t>They collect and store a high volume of </a:t>
            </a:r>
            <a:r>
              <a:rPr lang="en-US" sz="2400" b="1" dirty="0">
                <a:solidFill>
                  <a:srgbClr val="C00000"/>
                </a:solidFill>
              </a:rPr>
              <a:t>sensitive</a:t>
            </a:r>
            <a:r>
              <a:rPr lang="en-US" sz="2400" dirty="0">
                <a:solidFill>
                  <a:srgbClr val="C00000"/>
                </a:solidFill>
              </a:rPr>
              <a:t> </a:t>
            </a:r>
            <a:r>
              <a:rPr lang="en-US" sz="2400" b="1" dirty="0">
                <a:solidFill>
                  <a:srgbClr val="C00000"/>
                </a:solidFill>
              </a:rPr>
              <a:t>data </a:t>
            </a:r>
            <a:r>
              <a:rPr lang="en-US" sz="2400" dirty="0"/>
              <a:t>(financial, health, PII). </a:t>
            </a:r>
          </a:p>
          <a:p>
            <a:pPr>
              <a:buClr>
                <a:schemeClr val="bg1">
                  <a:lumMod val="50000"/>
                </a:schemeClr>
              </a:buClr>
            </a:pPr>
            <a:r>
              <a:rPr lang="en-US" sz="2400" dirty="0"/>
              <a:t>The </a:t>
            </a:r>
            <a:r>
              <a:rPr lang="en-US" sz="2400" b="1" dirty="0">
                <a:solidFill>
                  <a:srgbClr val="C00000"/>
                </a:solidFill>
              </a:rPr>
              <a:t>operational impact </a:t>
            </a:r>
            <a:r>
              <a:rPr lang="en-US" sz="2400" dirty="0"/>
              <a:t>of a cyber attack could be crippling. . . and criminals know this.</a:t>
            </a:r>
          </a:p>
          <a:p>
            <a:pPr>
              <a:buClr>
                <a:schemeClr val="bg1">
                  <a:lumMod val="50000"/>
                </a:schemeClr>
              </a:buClr>
            </a:pPr>
            <a:r>
              <a:rPr lang="en-US" sz="2400" dirty="0"/>
              <a:t>Without critical systems, you may be unable to:</a:t>
            </a:r>
          </a:p>
          <a:p>
            <a:pPr lvl="1">
              <a:buClr>
                <a:srgbClr val="7F7F7F"/>
              </a:buClr>
            </a:pPr>
            <a:r>
              <a:rPr lang="en-US" sz="2000" dirty="0"/>
              <a:t>Hold classes</a:t>
            </a:r>
          </a:p>
          <a:p>
            <a:pPr lvl="1">
              <a:buClr>
                <a:srgbClr val="7F7F7F"/>
              </a:buClr>
            </a:pPr>
            <a:r>
              <a:rPr lang="en-US" sz="2000" dirty="0"/>
              <a:t>Process payments</a:t>
            </a:r>
          </a:p>
          <a:p>
            <a:pPr lvl="1">
              <a:buClr>
                <a:srgbClr val="7F7F7F"/>
              </a:buClr>
            </a:pPr>
            <a:r>
              <a:rPr lang="en-US" sz="2000" dirty="0"/>
              <a:t>Pay employees</a:t>
            </a:r>
          </a:p>
          <a:p>
            <a:pPr lvl="1">
              <a:buClr>
                <a:srgbClr val="7F7F7F"/>
              </a:buClr>
            </a:pPr>
            <a:r>
              <a:rPr lang="en-US" sz="2000" dirty="0"/>
              <a:t>Process grades</a:t>
            </a:r>
          </a:p>
          <a:p>
            <a:pPr lvl="1">
              <a:buClr>
                <a:srgbClr val="7F7F7F"/>
              </a:buClr>
            </a:pPr>
            <a:r>
              <a:rPr lang="en-US" sz="2000" dirty="0"/>
              <a:t>Communicate with students and faculty</a:t>
            </a:r>
          </a:p>
          <a:p>
            <a:pPr>
              <a:buClr>
                <a:schemeClr val="bg1">
                  <a:lumMod val="50000"/>
                </a:schemeClr>
              </a:buClr>
            </a:pPr>
            <a:r>
              <a:rPr lang="en-US" sz="2400" dirty="0"/>
              <a:t>Increased vulnerabilities due to </a:t>
            </a:r>
            <a:r>
              <a:rPr lang="en-US" sz="2400" b="1" dirty="0">
                <a:solidFill>
                  <a:srgbClr val="C00000"/>
                </a:solidFill>
              </a:rPr>
              <a:t>COVID-19</a:t>
            </a:r>
            <a:r>
              <a:rPr lang="en-US" sz="2400" b="1" dirty="0"/>
              <a:t>. </a:t>
            </a:r>
            <a:endParaRPr lang="en-US" sz="2400" b="1" dirty="0">
              <a:solidFill>
                <a:srgbClr val="C00000"/>
              </a:solidFill>
            </a:endParaRPr>
          </a:p>
          <a:p>
            <a:pPr marL="0" indent="0">
              <a:buNone/>
            </a:pPr>
            <a:endParaRPr lang="en-US" dirty="0"/>
          </a:p>
        </p:txBody>
      </p:sp>
    </p:spTree>
    <p:extLst>
      <p:ext uri="{BB962C8B-B14F-4D97-AF65-F5344CB8AC3E}">
        <p14:creationId xmlns:p14="http://schemas.microsoft.com/office/powerpoint/2010/main" val="1388625473"/>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9E12CB-6EB4-4DEE-84A7-4537DC28BE13}"/>
              </a:ext>
            </a:extLst>
          </p:cNvPr>
          <p:cNvSpPr>
            <a:spLocks noGrp="1"/>
          </p:cNvSpPr>
          <p:nvPr>
            <p:ph sz="quarter" idx="10"/>
          </p:nvPr>
        </p:nvSpPr>
        <p:spPr/>
        <p:txBody>
          <a:bodyPr/>
          <a:lstStyle/>
          <a:p>
            <a:r>
              <a:rPr lang="en-US" dirty="0"/>
              <a:t>Target student </a:t>
            </a:r>
            <a:r>
              <a:rPr lang="en-US" b="1" dirty="0">
                <a:solidFill>
                  <a:srgbClr val="C00000"/>
                </a:solidFill>
              </a:rPr>
              <a:t>PII</a:t>
            </a:r>
            <a:r>
              <a:rPr lang="en-US" dirty="0">
                <a:solidFill>
                  <a:srgbClr val="C00000"/>
                </a:solidFill>
              </a:rPr>
              <a:t> </a:t>
            </a:r>
            <a:r>
              <a:rPr lang="en-US" dirty="0"/>
              <a:t>to resell on the black market.</a:t>
            </a:r>
          </a:p>
          <a:p>
            <a:r>
              <a:rPr lang="en-US" dirty="0"/>
              <a:t>Encrypting school system data for </a:t>
            </a:r>
            <a:r>
              <a:rPr lang="en-US" b="1" dirty="0">
                <a:solidFill>
                  <a:srgbClr val="C00000"/>
                </a:solidFill>
              </a:rPr>
              <a:t>ransom</a:t>
            </a:r>
            <a:r>
              <a:rPr lang="en-US" dirty="0"/>
              <a:t>.</a:t>
            </a:r>
          </a:p>
          <a:p>
            <a:r>
              <a:rPr lang="en-US" dirty="0"/>
              <a:t>Target student </a:t>
            </a:r>
            <a:r>
              <a:rPr lang="en-US" b="1" dirty="0">
                <a:solidFill>
                  <a:srgbClr val="C00000"/>
                </a:solidFill>
              </a:rPr>
              <a:t>direct deposit information </a:t>
            </a:r>
            <a:r>
              <a:rPr lang="en-US" dirty="0"/>
              <a:t>to redirect financial aid reimbursements to attacker bank accounts.</a:t>
            </a:r>
          </a:p>
          <a:p>
            <a:r>
              <a:rPr lang="en-US" dirty="0"/>
              <a:t>IRS impersonation scam that appears to primarily target educational institutions.</a:t>
            </a:r>
          </a:p>
        </p:txBody>
      </p:sp>
      <p:sp>
        <p:nvSpPr>
          <p:cNvPr id="3" name="Title 2">
            <a:extLst>
              <a:ext uri="{FF2B5EF4-FFF2-40B4-BE49-F238E27FC236}">
                <a16:creationId xmlns:a16="http://schemas.microsoft.com/office/drawing/2014/main" id="{DB5B6A9B-B4A0-4893-8A40-2CBA6DFB7437}"/>
              </a:ext>
            </a:extLst>
          </p:cNvPr>
          <p:cNvSpPr>
            <a:spLocks noGrp="1"/>
          </p:cNvSpPr>
          <p:nvPr>
            <p:ph type="title"/>
          </p:nvPr>
        </p:nvSpPr>
        <p:spPr>
          <a:xfrm>
            <a:off x="2962275" y="1469741"/>
            <a:ext cx="7312378" cy="465674"/>
          </a:xfrm>
        </p:spPr>
        <p:txBody>
          <a:bodyPr/>
          <a:lstStyle/>
          <a:p>
            <a:r>
              <a:rPr lang="en-US" cap="all" dirty="0">
                <a:solidFill>
                  <a:schemeClr val="bg1">
                    <a:lumMod val="50000"/>
                  </a:schemeClr>
                </a:solidFill>
                <a:latin typeface="Lato Semibold"/>
                <a:ea typeface="Lato Semibold"/>
                <a:cs typeface="Lato"/>
              </a:rPr>
              <a:t>Common cyber incidents </a:t>
            </a:r>
            <a:endParaRPr lang="en-US" b="0" cap="all">
              <a:latin typeface="Lato Semibold"/>
              <a:ea typeface="Lato Semibold"/>
            </a:endParaRPr>
          </a:p>
        </p:txBody>
      </p:sp>
    </p:spTree>
    <p:extLst>
      <p:ext uri="{BB962C8B-B14F-4D97-AF65-F5344CB8AC3E}">
        <p14:creationId xmlns:p14="http://schemas.microsoft.com/office/powerpoint/2010/main" val="172879719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9E12CB-6EB4-4DEE-84A7-4537DC28BE13}"/>
              </a:ext>
            </a:extLst>
          </p:cNvPr>
          <p:cNvSpPr>
            <a:spLocks noGrp="1"/>
          </p:cNvSpPr>
          <p:nvPr>
            <p:ph sz="quarter" idx="10"/>
          </p:nvPr>
        </p:nvSpPr>
        <p:spPr/>
        <p:txBody>
          <a:bodyPr>
            <a:normAutofit fontScale="92500"/>
          </a:bodyPr>
          <a:lstStyle/>
          <a:p>
            <a:r>
              <a:rPr lang="en-US" dirty="0"/>
              <a:t>GENERAL-22-02 </a:t>
            </a:r>
            <a:r>
              <a:rPr lang="en-US" i="1" dirty="0"/>
              <a:t>StopRansomware.gov website</a:t>
            </a:r>
          </a:p>
          <a:p>
            <a:pPr lvl="1"/>
            <a:r>
              <a:rPr lang="en-US" dirty="0"/>
              <a:t>The Federal Government launched a website to help public and private organizations defend against the rise in ransomware cases. </a:t>
            </a:r>
            <a:r>
              <a:rPr lang="en-US" dirty="0">
                <a:hlinkClick r:id="rId3"/>
              </a:rPr>
              <a:t>StopRansomware.gov</a:t>
            </a:r>
            <a:r>
              <a:rPr lang="en-US" dirty="0"/>
              <a:t>.</a:t>
            </a:r>
          </a:p>
          <a:p>
            <a:pPr lvl="1"/>
            <a:r>
              <a:rPr lang="en-US" dirty="0"/>
              <a:t>StopRansomware.gov is an interagency resource that provides FSA partners and stakeholders with ransomware protection, detection, and response guidance that they can use on a </a:t>
            </a:r>
            <a:r>
              <a:rPr lang="en-US"/>
              <a:t>single web. </a:t>
            </a:r>
            <a:endParaRPr lang="en-US" dirty="0"/>
          </a:p>
          <a:p>
            <a:pPr lvl="1"/>
            <a:r>
              <a:rPr lang="en-US" dirty="0"/>
              <a:t>FSA encourages IHEs to use this new website to understand the threat of ransomware, mitigate risk, and know what steps to take in the event of an attack.</a:t>
            </a:r>
          </a:p>
          <a:p>
            <a:pPr marL="457200" lvl="1" indent="0">
              <a:buNone/>
            </a:pPr>
            <a:r>
              <a:rPr lang="en-US" sz="2200" dirty="0">
                <a:hlinkClick r:id="rId4"/>
              </a:rPr>
              <a:t>Link to the Electronic Announcement </a:t>
            </a:r>
          </a:p>
          <a:p>
            <a:pPr marL="457200" lvl="1" indent="0">
              <a:buNone/>
            </a:pPr>
            <a:endParaRPr lang="en-US" dirty="0"/>
          </a:p>
        </p:txBody>
      </p:sp>
      <p:sp>
        <p:nvSpPr>
          <p:cNvPr id="3" name="Title 2">
            <a:extLst>
              <a:ext uri="{FF2B5EF4-FFF2-40B4-BE49-F238E27FC236}">
                <a16:creationId xmlns:a16="http://schemas.microsoft.com/office/drawing/2014/main" id="{DB5B6A9B-B4A0-4893-8A40-2CBA6DFB7437}"/>
              </a:ext>
            </a:extLst>
          </p:cNvPr>
          <p:cNvSpPr>
            <a:spLocks noGrp="1"/>
          </p:cNvSpPr>
          <p:nvPr>
            <p:ph type="title"/>
          </p:nvPr>
        </p:nvSpPr>
        <p:spPr>
          <a:xfrm>
            <a:off x="2962275" y="1469741"/>
            <a:ext cx="7312378" cy="465674"/>
          </a:xfrm>
        </p:spPr>
        <p:txBody>
          <a:bodyPr/>
          <a:lstStyle/>
          <a:p>
            <a:r>
              <a:rPr lang="en-US" cap="all" dirty="0">
                <a:solidFill>
                  <a:schemeClr val="bg1">
                    <a:lumMod val="50000"/>
                  </a:schemeClr>
                </a:solidFill>
                <a:latin typeface="Lato Semibold"/>
                <a:ea typeface="Lato Semibold"/>
                <a:cs typeface="Lato"/>
              </a:rPr>
              <a:t>Electronic Announcement </a:t>
            </a:r>
            <a:endParaRPr lang="en-US" b="0" cap="all">
              <a:latin typeface="Lato Semibold"/>
              <a:ea typeface="Lato Semibold"/>
            </a:endParaRPr>
          </a:p>
        </p:txBody>
      </p:sp>
    </p:spTree>
    <p:extLst>
      <p:ext uri="{BB962C8B-B14F-4D97-AF65-F5344CB8AC3E}">
        <p14:creationId xmlns:p14="http://schemas.microsoft.com/office/powerpoint/2010/main" val="3331409692"/>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962276" y="2371081"/>
            <a:ext cx="7345363" cy="3811587"/>
          </a:xfrm>
        </p:spPr>
        <p:txBody>
          <a:bodyPr>
            <a:normAutofit fontScale="92500" lnSpcReduction="20000"/>
          </a:bodyPr>
          <a:lstStyle/>
          <a:p>
            <a:pPr marL="0" indent="0">
              <a:buNone/>
            </a:pPr>
            <a:r>
              <a:rPr lang="en-US" dirty="0"/>
              <a:t>Gramm-Leach-Bliley Act (GLBA) was enacted in 1999 (Pub. L. No. 106-102) </a:t>
            </a:r>
          </a:p>
          <a:p>
            <a:pPr>
              <a:buFont typeface="Wingdings" panose="05000000000000000000" pitchFamily="2" charset="2"/>
              <a:buChar char="Ø"/>
            </a:pPr>
            <a:endParaRPr lang="en-US" dirty="0"/>
          </a:p>
          <a:p>
            <a:pPr marL="914400" lvl="2" indent="0">
              <a:lnSpc>
                <a:spcPct val="110000"/>
              </a:lnSpc>
              <a:buNone/>
            </a:pPr>
            <a:r>
              <a:rPr lang="en-US" dirty="0"/>
              <a:t>GLBA requires financial institutions to provide customers with information about the institutions’ privacy practices and about their opt-out rights, and to implement security safeguards.</a:t>
            </a:r>
          </a:p>
          <a:p>
            <a:pPr marL="914400" lvl="2" indent="0">
              <a:lnSpc>
                <a:spcPct val="110000"/>
              </a:lnSpc>
              <a:buNone/>
            </a:pPr>
            <a:endParaRPr lang="en-US" dirty="0"/>
          </a:p>
          <a:p>
            <a:pPr marL="914400" lvl="2" indent="0">
              <a:lnSpc>
                <a:spcPct val="110000"/>
              </a:lnSpc>
              <a:buNone/>
            </a:pPr>
            <a:r>
              <a:rPr lang="en-US" dirty="0"/>
              <a:t>Subtitle A of Title V of the GLBA requires the FTC to issue regulations requiring financial institutions to develop standards relating to </a:t>
            </a:r>
            <a:r>
              <a:rPr lang="en-US" u="sng" dirty="0"/>
              <a:t>physical safeguards </a:t>
            </a:r>
            <a:r>
              <a:rPr lang="en-US" dirty="0"/>
              <a:t>for certain information.</a:t>
            </a:r>
          </a:p>
          <a:p>
            <a:endParaRPr lang="en-US" dirty="0"/>
          </a:p>
        </p:txBody>
      </p:sp>
      <p:pic>
        <p:nvPicPr>
          <p:cNvPr id="5" name="Picture 4"/>
          <p:cNvPicPr>
            <a:picLocks noChangeAspect="1"/>
          </p:cNvPicPr>
          <p:nvPr/>
        </p:nvPicPr>
        <p:blipFill>
          <a:blip r:embed="rId3">
            <a:duotone>
              <a:schemeClr val="accent4">
                <a:shade val="45000"/>
                <a:satMod val="135000"/>
              </a:schemeClr>
              <a:prstClr val="white"/>
            </a:duotone>
          </a:blip>
          <a:stretch>
            <a:fillRect/>
          </a:stretch>
        </p:blipFill>
        <p:spPr>
          <a:xfrm>
            <a:off x="3167062" y="3283408"/>
            <a:ext cx="690372" cy="688848"/>
          </a:xfrm>
          <a:prstGeom prst="rect">
            <a:avLst/>
          </a:prstGeom>
        </p:spPr>
      </p:pic>
      <p:pic>
        <p:nvPicPr>
          <p:cNvPr id="6" name="Picture 5"/>
          <p:cNvPicPr>
            <a:picLocks noChangeAspect="1"/>
          </p:cNvPicPr>
          <p:nvPr/>
        </p:nvPicPr>
        <p:blipFill>
          <a:blip r:embed="rId4">
            <a:duotone>
              <a:schemeClr val="accent4">
                <a:shade val="45000"/>
                <a:satMod val="135000"/>
              </a:schemeClr>
              <a:prstClr val="white"/>
            </a:duotone>
          </a:blip>
          <a:stretch>
            <a:fillRect/>
          </a:stretch>
        </p:blipFill>
        <p:spPr>
          <a:xfrm>
            <a:off x="3168586" y="4884584"/>
            <a:ext cx="688848" cy="690372"/>
          </a:xfrm>
          <a:prstGeom prst="rect">
            <a:avLst/>
          </a:prstGeom>
        </p:spPr>
      </p:pic>
      <p:sp>
        <p:nvSpPr>
          <p:cNvPr id="4" name="Title 2">
            <a:extLst>
              <a:ext uri="{FF2B5EF4-FFF2-40B4-BE49-F238E27FC236}">
                <a16:creationId xmlns:a16="http://schemas.microsoft.com/office/drawing/2014/main" id="{D0286B32-FB7E-4A63-B1CD-AC4F2DBE8041}"/>
              </a:ext>
            </a:extLst>
          </p:cNvPr>
          <p:cNvSpPr txBox="1">
            <a:spLocks/>
          </p:cNvSpPr>
          <p:nvPr/>
        </p:nvSpPr>
        <p:spPr>
          <a:xfrm>
            <a:off x="2962275" y="1474054"/>
            <a:ext cx="7312378" cy="457048"/>
          </a:xfrm>
          <a:prstGeom prst="rect">
            <a:avLst/>
          </a:prstGeom>
          <a:noFill/>
          <a:ln>
            <a:noFill/>
          </a:ln>
        </p:spPr>
        <p:txBody>
          <a:bodyPr vert="horz" wrap="square" lIns="0" tIns="0" rIns="0" bIns="0" rtlCol="0" anchor="ctr">
            <a:spAutoFit/>
          </a:bodyPr>
          <a:lstStyle>
            <a:lvl1pPr algn="l" defTabSz="914400" rtl="0" eaLnBrk="1" latinLnBrk="0" hangingPunct="1">
              <a:lnSpc>
                <a:spcPct val="90000"/>
              </a:lnSpc>
              <a:spcBef>
                <a:spcPct val="0"/>
              </a:spcBef>
              <a:buNone/>
              <a:defRPr lang="en-US" sz="3300" b="1" kern="1200">
                <a:solidFill>
                  <a:srgbClr val="7F7F7F"/>
                </a:solidFill>
                <a:latin typeface="Lato" panose="020F0502020204030203" pitchFamily="34" charset="0"/>
                <a:ea typeface="+mn-ea"/>
                <a:cs typeface="Lato" panose="020F0502020204030203" pitchFamily="34" charset="0"/>
              </a:defRPr>
            </a:lvl1pPr>
          </a:lstStyle>
          <a:p>
            <a:r>
              <a:rPr lang="en-US" cap="all" dirty="0">
                <a:latin typeface="Lato Semibold"/>
                <a:ea typeface="Lato Black"/>
                <a:cs typeface="Lato Black"/>
              </a:rPr>
              <a:t>GLBA OVERVIEW</a:t>
            </a:r>
            <a:r>
              <a:rPr lang="en-US" cap="all" dirty="0">
                <a:latin typeface="Lato Semibold"/>
                <a:ea typeface="Lato"/>
                <a:cs typeface="Lato"/>
              </a:rPr>
              <a:t> </a:t>
            </a:r>
            <a:endParaRPr lang="en-US" b="0" cap="all" dirty="0">
              <a:latin typeface="Lato Semibold"/>
              <a:ea typeface="Lato"/>
              <a:cs typeface="Lato"/>
            </a:endParaRPr>
          </a:p>
        </p:txBody>
      </p:sp>
    </p:spTree>
    <p:extLst>
      <p:ext uri="{BB962C8B-B14F-4D97-AF65-F5344CB8AC3E}">
        <p14:creationId xmlns:p14="http://schemas.microsoft.com/office/powerpoint/2010/main" val="408753908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45FBDCA-0A5F-42FF-9897-7CE49B34BF1E}"/>
              </a:ext>
            </a:extLst>
          </p:cNvPr>
          <p:cNvSpPr>
            <a:spLocks noGrp="1"/>
          </p:cNvSpPr>
          <p:nvPr>
            <p:ph sz="quarter" idx="10"/>
          </p:nvPr>
        </p:nvSpPr>
        <p:spPr/>
        <p:txBody>
          <a:bodyPr vert="horz" lIns="91440" tIns="45720" rIns="91440" bIns="45720" rtlCol="0" anchor="t">
            <a:normAutofit/>
          </a:bodyPr>
          <a:lstStyle/>
          <a:p>
            <a:pPr>
              <a:lnSpc>
                <a:spcPct val="110000"/>
              </a:lnSpc>
            </a:pPr>
            <a:r>
              <a:rPr lang="en-US" dirty="0">
                <a:solidFill>
                  <a:srgbClr val="76777B"/>
                </a:solidFill>
                <a:latin typeface="Lato"/>
                <a:ea typeface="Lato"/>
                <a:cs typeface="Lato"/>
              </a:rPr>
              <a:t>Institutions of higher education agree to comply with the </a:t>
            </a:r>
            <a:r>
              <a:rPr lang="en-US" b="1" dirty="0">
                <a:solidFill>
                  <a:srgbClr val="76777B"/>
                </a:solidFill>
                <a:latin typeface="Lato"/>
                <a:ea typeface="Lato"/>
                <a:cs typeface="Lato"/>
              </a:rPr>
              <a:t>GLBA, </a:t>
            </a:r>
            <a:r>
              <a:rPr lang="en-US" dirty="0">
                <a:solidFill>
                  <a:srgbClr val="76777B"/>
                </a:solidFill>
                <a:latin typeface="Lato"/>
                <a:ea typeface="Lato"/>
                <a:cs typeface="Lato"/>
              </a:rPr>
              <a:t>Safeguards Rule.</a:t>
            </a:r>
          </a:p>
          <a:p>
            <a:pPr>
              <a:lnSpc>
                <a:spcPct val="110000"/>
              </a:lnSpc>
            </a:pPr>
            <a:r>
              <a:rPr lang="en-US" dirty="0">
                <a:solidFill>
                  <a:srgbClr val="76777B"/>
                </a:solidFill>
                <a:latin typeface="Lato"/>
                <a:ea typeface="Lato"/>
                <a:cs typeface="Lato"/>
              </a:rPr>
              <a:t>“Institutions are strongly </a:t>
            </a:r>
            <a:r>
              <a:rPr lang="en-US" b="1" dirty="0">
                <a:solidFill>
                  <a:srgbClr val="76777B"/>
                </a:solidFill>
                <a:latin typeface="Lato"/>
                <a:ea typeface="Lato"/>
                <a:cs typeface="Lato"/>
              </a:rPr>
              <a:t>encouraged to inform </a:t>
            </a:r>
            <a:r>
              <a:rPr lang="en-US" dirty="0">
                <a:solidFill>
                  <a:srgbClr val="76777B"/>
                </a:solidFill>
                <a:latin typeface="Lato"/>
                <a:ea typeface="Lato"/>
                <a:cs typeface="Lato"/>
              </a:rPr>
              <a:t>its students and the Department of any breach.” </a:t>
            </a:r>
            <a:endParaRPr lang="en-US">
              <a:solidFill>
                <a:srgbClr val="76777B"/>
              </a:solidFill>
              <a:ea typeface="Lato"/>
            </a:endParaRPr>
          </a:p>
          <a:p>
            <a:pPr>
              <a:lnSpc>
                <a:spcPct val="110000"/>
              </a:lnSpc>
            </a:pPr>
            <a:r>
              <a:rPr lang="en-US" dirty="0">
                <a:solidFill>
                  <a:srgbClr val="76777B"/>
                </a:solidFill>
                <a:latin typeface="Lato"/>
                <a:ea typeface="Lato"/>
                <a:cs typeface="Lato"/>
              </a:rPr>
              <a:t>“The Secretary considers any breach to the security of student records and information as a demonstration of a potential lack of administrative capability.” </a:t>
            </a:r>
            <a:endParaRPr lang="en-US">
              <a:solidFill>
                <a:srgbClr val="76777B"/>
              </a:solidFill>
              <a:ea typeface="Lato"/>
            </a:endParaRPr>
          </a:p>
          <a:p>
            <a:pPr>
              <a:lnSpc>
                <a:spcPct val="110000"/>
              </a:lnSpc>
            </a:pPr>
            <a:endParaRPr lang="en-US" dirty="0">
              <a:solidFill>
                <a:srgbClr val="76777B"/>
              </a:solidFill>
              <a:ea typeface="Lato"/>
            </a:endParaRPr>
          </a:p>
          <a:p>
            <a:endParaRPr lang="en-US" dirty="0">
              <a:solidFill>
                <a:srgbClr val="76777B"/>
              </a:solidFill>
              <a:ea typeface="Lato"/>
            </a:endParaRPr>
          </a:p>
        </p:txBody>
      </p:sp>
      <p:sp>
        <p:nvSpPr>
          <p:cNvPr id="3" name="Title 2">
            <a:extLst>
              <a:ext uri="{FF2B5EF4-FFF2-40B4-BE49-F238E27FC236}">
                <a16:creationId xmlns:a16="http://schemas.microsoft.com/office/drawing/2014/main" id="{9C623F1A-4963-482E-8796-56089DAB139B}"/>
              </a:ext>
            </a:extLst>
          </p:cNvPr>
          <p:cNvSpPr>
            <a:spLocks noGrp="1"/>
          </p:cNvSpPr>
          <p:nvPr>
            <p:ph type="title"/>
          </p:nvPr>
        </p:nvSpPr>
        <p:spPr>
          <a:xfrm>
            <a:off x="2962275" y="1378361"/>
            <a:ext cx="8576605" cy="457048"/>
          </a:xfrm>
        </p:spPr>
        <p:txBody>
          <a:bodyPr/>
          <a:lstStyle/>
          <a:p>
            <a:r>
              <a:rPr lang="en-US" b="0" cap="all" dirty="0">
                <a:solidFill>
                  <a:srgbClr val="76777B"/>
                </a:solidFill>
                <a:latin typeface="Lato Semibold"/>
                <a:ea typeface="Lato Semibold"/>
                <a:cs typeface="Lato"/>
              </a:rPr>
              <a:t>Program Participation </a:t>
            </a:r>
            <a:r>
              <a:rPr lang="en-US" cap="all" dirty="0">
                <a:solidFill>
                  <a:srgbClr val="76777B"/>
                </a:solidFill>
                <a:latin typeface="Lato Semibold"/>
                <a:ea typeface="Lato Semibold"/>
                <a:cs typeface="Lato"/>
              </a:rPr>
              <a:t>Agreement  </a:t>
            </a:r>
            <a:endParaRPr lang="en-US" cap="all">
              <a:solidFill>
                <a:srgbClr val="76777B"/>
              </a:solidFill>
              <a:latin typeface="Lato Semibold"/>
              <a:ea typeface="Lato Semibold"/>
            </a:endParaRPr>
          </a:p>
        </p:txBody>
      </p:sp>
    </p:spTree>
    <p:extLst>
      <p:ext uri="{BB962C8B-B14F-4D97-AF65-F5344CB8AC3E}">
        <p14:creationId xmlns:p14="http://schemas.microsoft.com/office/powerpoint/2010/main" val="2473378334"/>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a:bodyPr>
          <a:lstStyle/>
          <a:p>
            <a:pPr marL="0" indent="0">
              <a:buNone/>
            </a:pPr>
            <a:r>
              <a:rPr lang="en-US" dirty="0"/>
              <a:t>Administrative Capability (34 C.F.R. § 668.14) </a:t>
            </a:r>
          </a:p>
          <a:p>
            <a:pPr lvl="1"/>
            <a:r>
              <a:rPr lang="en-US" dirty="0"/>
              <a:t>To begin and continue participation in Title IV programs, an institution must maintain appropriate institutional capability for the sound administration of Title IV programs.  </a:t>
            </a:r>
          </a:p>
          <a:p>
            <a:pPr lvl="2"/>
            <a:r>
              <a:rPr lang="en-US" sz="2400" dirty="0"/>
              <a:t>The maintenance of adequate checks and balances in IHEs </a:t>
            </a:r>
            <a:r>
              <a:rPr lang="en-US" sz="2400" b="1" dirty="0">
                <a:solidFill>
                  <a:srgbClr val="C00000"/>
                </a:solidFill>
              </a:rPr>
              <a:t>systems of internal control</a:t>
            </a:r>
            <a:r>
              <a:rPr lang="en-US" sz="2400" dirty="0"/>
              <a:t>.</a:t>
            </a:r>
            <a:endParaRPr lang="en-US" sz="2400" u="sng" dirty="0"/>
          </a:p>
        </p:txBody>
      </p:sp>
      <p:sp>
        <p:nvSpPr>
          <p:cNvPr id="3" name="Title 2"/>
          <p:cNvSpPr>
            <a:spLocks noGrp="1"/>
          </p:cNvSpPr>
          <p:nvPr>
            <p:ph type="title"/>
          </p:nvPr>
        </p:nvSpPr>
        <p:spPr>
          <a:xfrm>
            <a:off x="2962275" y="1149837"/>
            <a:ext cx="7312378" cy="914096"/>
          </a:xfrm>
        </p:spPr>
        <p:txBody>
          <a:bodyPr/>
          <a:lstStyle/>
          <a:p>
            <a:r>
              <a:rPr lang="en-US" b="0" cap="all" dirty="0">
                <a:solidFill>
                  <a:schemeClr val="bg1">
                    <a:lumMod val="50000"/>
                  </a:schemeClr>
                </a:solidFill>
                <a:latin typeface="Lato Light" panose="020F0502020204030203"/>
              </a:rPr>
              <a:t>Applicable Department </a:t>
            </a:r>
            <a:r>
              <a:rPr lang="en-US" cap="all" dirty="0">
                <a:solidFill>
                  <a:schemeClr val="bg1">
                    <a:lumMod val="50000"/>
                  </a:schemeClr>
                </a:solidFill>
                <a:latin typeface="Lato Black" panose="020F0502020204030203"/>
              </a:rPr>
              <a:t>Regulations</a:t>
            </a:r>
            <a:r>
              <a:rPr lang="en-US" cap="all" dirty="0">
                <a:solidFill>
                  <a:schemeClr val="bg1">
                    <a:lumMod val="50000"/>
                  </a:schemeClr>
                </a:solidFill>
              </a:rPr>
              <a:t> </a:t>
            </a:r>
          </a:p>
        </p:txBody>
      </p:sp>
    </p:spTree>
    <p:extLst>
      <p:ext uri="{BB962C8B-B14F-4D97-AF65-F5344CB8AC3E}">
        <p14:creationId xmlns:p14="http://schemas.microsoft.com/office/powerpoint/2010/main" val="2317088717"/>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F9D24FD-6F8F-4314-8DA4-4B39F17F3473}"/>
              </a:ext>
            </a:extLst>
          </p:cNvPr>
          <p:cNvSpPr>
            <a:spLocks noGrp="1"/>
          </p:cNvSpPr>
          <p:nvPr>
            <p:ph sz="quarter" idx="10"/>
          </p:nvPr>
        </p:nvSpPr>
        <p:spPr>
          <a:xfrm>
            <a:off x="2962276" y="2267576"/>
            <a:ext cx="7345363" cy="3773630"/>
          </a:xfrm>
        </p:spPr>
        <p:txBody>
          <a:bodyPr vert="horz" lIns="91440" tIns="45720" rIns="91440" bIns="45720" rtlCol="0" anchor="t">
            <a:normAutofit fontScale="55000" lnSpcReduction="20000"/>
          </a:bodyPr>
          <a:lstStyle/>
          <a:p>
            <a:pPr>
              <a:lnSpc>
                <a:spcPct val="120000"/>
              </a:lnSpc>
            </a:pPr>
            <a:r>
              <a:rPr lang="en-US" sz="3400" dirty="0">
                <a:solidFill>
                  <a:srgbClr val="76777B"/>
                </a:solidFill>
                <a:latin typeface="Lato"/>
                <a:ea typeface="Lato"/>
                <a:cs typeface="Lato"/>
              </a:rPr>
              <a:t>Added to the Compliance Supplement and OIG Audit Guide in 2019.</a:t>
            </a:r>
          </a:p>
          <a:p>
            <a:pPr>
              <a:lnSpc>
                <a:spcPct val="120000"/>
              </a:lnSpc>
            </a:pPr>
            <a:r>
              <a:rPr lang="en-US" sz="3400" dirty="0">
                <a:solidFill>
                  <a:srgbClr val="76777B"/>
                </a:solidFill>
                <a:latin typeface="Lato"/>
                <a:ea typeface="Lato"/>
                <a:cs typeface="Lato"/>
              </a:rPr>
              <a:t>Audit Procedures </a:t>
            </a:r>
            <a:endParaRPr lang="en-US" sz="3400">
              <a:solidFill>
                <a:srgbClr val="76777B"/>
              </a:solidFill>
              <a:ea typeface="Lato"/>
            </a:endParaRPr>
          </a:p>
          <a:p>
            <a:pPr lvl="1">
              <a:lnSpc>
                <a:spcPct val="120000"/>
              </a:lnSpc>
            </a:pPr>
            <a:r>
              <a:rPr lang="en-US" sz="3000" dirty="0">
                <a:solidFill>
                  <a:srgbClr val="76777B"/>
                </a:solidFill>
                <a:latin typeface="Lato"/>
                <a:ea typeface="Lato"/>
                <a:cs typeface="Lato"/>
              </a:rPr>
              <a:t>Verify that the institution has designated an individual to coordinate the </a:t>
            </a:r>
            <a:r>
              <a:rPr lang="en-US" sz="3000" b="1" dirty="0">
                <a:solidFill>
                  <a:srgbClr val="76777B"/>
                </a:solidFill>
                <a:latin typeface="Lato"/>
                <a:ea typeface="Lato"/>
                <a:cs typeface="Lato"/>
              </a:rPr>
              <a:t>information security program</a:t>
            </a:r>
            <a:r>
              <a:rPr lang="en-US" sz="3000" dirty="0">
                <a:solidFill>
                  <a:srgbClr val="76777B"/>
                </a:solidFill>
                <a:latin typeface="Lato"/>
                <a:ea typeface="Lato"/>
                <a:cs typeface="Lato"/>
              </a:rPr>
              <a:t>.</a:t>
            </a:r>
            <a:endParaRPr lang="en-US" sz="3000" b="1" dirty="0">
              <a:solidFill>
                <a:srgbClr val="76777B"/>
              </a:solidFill>
              <a:latin typeface="Lato"/>
              <a:ea typeface="Lato"/>
              <a:cs typeface="Lato"/>
            </a:endParaRPr>
          </a:p>
          <a:p>
            <a:pPr lvl="1">
              <a:lnSpc>
                <a:spcPct val="120000"/>
              </a:lnSpc>
            </a:pPr>
            <a:r>
              <a:rPr lang="en-US" sz="3000" dirty="0">
                <a:solidFill>
                  <a:srgbClr val="76777B"/>
                </a:solidFill>
                <a:latin typeface="Lato"/>
                <a:ea typeface="Lato"/>
                <a:cs typeface="Lato"/>
              </a:rPr>
              <a:t>Verify that the institution has performed a </a:t>
            </a:r>
            <a:r>
              <a:rPr lang="en-US" sz="3000" b="1" dirty="0">
                <a:solidFill>
                  <a:srgbClr val="76777B"/>
                </a:solidFill>
                <a:latin typeface="Lato"/>
                <a:ea typeface="Lato"/>
                <a:cs typeface="Lato"/>
              </a:rPr>
              <a:t>risk assessment </a:t>
            </a:r>
            <a:r>
              <a:rPr lang="en-US" sz="3000" dirty="0">
                <a:solidFill>
                  <a:srgbClr val="76777B"/>
                </a:solidFill>
                <a:latin typeface="Lato"/>
                <a:ea typeface="Lato"/>
                <a:cs typeface="Lato"/>
              </a:rPr>
              <a:t>that addresses the three required areas </a:t>
            </a:r>
            <a:endParaRPr lang="en-US" sz="3000">
              <a:solidFill>
                <a:srgbClr val="76777B"/>
              </a:solidFill>
              <a:ea typeface="Lato"/>
            </a:endParaRPr>
          </a:p>
          <a:p>
            <a:pPr marL="1523365" lvl="2" indent="-456565">
              <a:lnSpc>
                <a:spcPct val="120000"/>
              </a:lnSpc>
            </a:pPr>
            <a:r>
              <a:rPr lang="en-US" sz="3000" dirty="0">
                <a:solidFill>
                  <a:srgbClr val="76777B"/>
                </a:solidFill>
                <a:latin typeface="Lato"/>
                <a:ea typeface="Lato"/>
                <a:cs typeface="Lato"/>
              </a:rPr>
              <a:t>Employee training</a:t>
            </a:r>
          </a:p>
          <a:p>
            <a:pPr marL="1523365" lvl="2" indent="-456565">
              <a:lnSpc>
                <a:spcPct val="120000"/>
              </a:lnSpc>
            </a:pPr>
            <a:r>
              <a:rPr lang="en-US" sz="3100" dirty="0">
                <a:solidFill>
                  <a:srgbClr val="76777B"/>
                </a:solidFill>
                <a:latin typeface="Lato"/>
                <a:ea typeface="Lato"/>
                <a:cs typeface="Lato"/>
              </a:rPr>
              <a:t>Information systems</a:t>
            </a:r>
          </a:p>
          <a:p>
            <a:pPr marL="1523365" lvl="2" indent="-456565">
              <a:lnSpc>
                <a:spcPct val="120000"/>
              </a:lnSpc>
            </a:pPr>
            <a:r>
              <a:rPr lang="en-US" sz="3000" dirty="0">
                <a:solidFill>
                  <a:srgbClr val="76777B"/>
                </a:solidFill>
                <a:latin typeface="Lato"/>
                <a:ea typeface="Lato"/>
                <a:cs typeface="Lato"/>
              </a:rPr>
              <a:t>De</a:t>
            </a:r>
            <a:r>
              <a:rPr lang="en-US" sz="3100" dirty="0">
                <a:solidFill>
                  <a:srgbClr val="76777B"/>
                </a:solidFill>
                <a:latin typeface="Lato"/>
                <a:ea typeface="Lato"/>
                <a:cs typeface="Lato"/>
              </a:rPr>
              <a:t>tecting, preventing, and responding to attacks</a:t>
            </a:r>
          </a:p>
          <a:p>
            <a:pPr lvl="1">
              <a:lnSpc>
                <a:spcPct val="110000"/>
              </a:lnSpc>
            </a:pPr>
            <a:r>
              <a:rPr lang="en-US" sz="3000" dirty="0">
                <a:solidFill>
                  <a:srgbClr val="76777B"/>
                </a:solidFill>
                <a:latin typeface="Lato"/>
                <a:ea typeface="Lato"/>
                <a:cs typeface="Lato"/>
              </a:rPr>
              <a:t>Verify that the institution has documented a</a:t>
            </a:r>
            <a:r>
              <a:rPr lang="en-US" sz="3000" b="1" dirty="0">
                <a:solidFill>
                  <a:srgbClr val="76777B"/>
                </a:solidFill>
                <a:latin typeface="Lato"/>
                <a:ea typeface="Lato"/>
                <a:cs typeface="Lato"/>
              </a:rPr>
              <a:t> safeguard </a:t>
            </a:r>
            <a:r>
              <a:rPr lang="en-US" sz="3000" dirty="0">
                <a:solidFill>
                  <a:srgbClr val="76777B"/>
                </a:solidFill>
                <a:latin typeface="Lato"/>
                <a:ea typeface="Lato"/>
                <a:cs typeface="Lato"/>
              </a:rPr>
              <a:t>for each risk identified from step b above.</a:t>
            </a:r>
          </a:p>
        </p:txBody>
      </p:sp>
      <p:pic>
        <p:nvPicPr>
          <p:cNvPr id="2050" name="Picture 2" descr="Top 12 Audit Findings for Equipment Systems within a Regulated Environment  - Learnaboutgmp: Accredited Online Life Science Training Courses">
            <a:extLst>
              <a:ext uri="{FF2B5EF4-FFF2-40B4-BE49-F238E27FC236}">
                <a16:creationId xmlns:a16="http://schemas.microsoft.com/office/drawing/2014/main" id="{701B254E-FB77-4C15-B06D-D354E94C55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4118" y="5612961"/>
            <a:ext cx="2003461" cy="1125691"/>
          </a:xfrm>
          <a:prstGeom prst="rect">
            <a:avLst/>
          </a:prstGeom>
          <a:noFill/>
          <a:extLst>
            <a:ext uri="{909E8E84-426E-40DD-AFC4-6F175D3DCCD1}">
              <a14:hiddenFill xmlns:a14="http://schemas.microsoft.com/office/drawing/2010/main">
                <a:solidFill>
                  <a:srgbClr val="FFFFFF"/>
                </a:solidFill>
              </a14:hiddenFill>
            </a:ext>
          </a:extLst>
        </p:spPr>
      </p:pic>
      <p:sp>
        <p:nvSpPr>
          <p:cNvPr id="5" name="Title 2"/>
          <p:cNvSpPr txBox="1">
            <a:spLocks/>
          </p:cNvSpPr>
          <p:nvPr/>
        </p:nvSpPr>
        <p:spPr>
          <a:xfrm>
            <a:off x="2962275" y="1378361"/>
            <a:ext cx="7312378" cy="457048"/>
          </a:xfrm>
          <a:prstGeom prst="rect">
            <a:avLst/>
          </a:prstGeom>
          <a:noFill/>
          <a:ln>
            <a:noFill/>
          </a:ln>
        </p:spPr>
        <p:txBody>
          <a:bodyPr vert="horz" wrap="square" lIns="0" tIns="0" rIns="0" bIns="0" rtlCol="0" anchor="ctr">
            <a:spAutoFit/>
          </a:bodyPr>
          <a:lstStyle>
            <a:lvl1pPr algn="l" defTabSz="914400" rtl="0" eaLnBrk="1" latinLnBrk="0" hangingPunct="1">
              <a:lnSpc>
                <a:spcPct val="90000"/>
              </a:lnSpc>
              <a:spcBef>
                <a:spcPct val="0"/>
              </a:spcBef>
              <a:buNone/>
              <a:defRPr lang="en-US" sz="3300" b="1" kern="1200">
                <a:solidFill>
                  <a:srgbClr val="7F7F7F"/>
                </a:solidFill>
                <a:latin typeface="Lato" panose="020F0502020204030203" pitchFamily="34" charset="0"/>
                <a:ea typeface="+mn-ea"/>
                <a:cs typeface="Lato" panose="020F0502020204030203" pitchFamily="34" charset="0"/>
              </a:defRPr>
            </a:lvl1pPr>
          </a:lstStyle>
          <a:p>
            <a:r>
              <a:rPr lang="en-US" b="0" cap="all" dirty="0">
                <a:solidFill>
                  <a:schemeClr val="bg1">
                    <a:lumMod val="50000"/>
                  </a:schemeClr>
                </a:solidFill>
                <a:latin typeface="Lato Semibold"/>
                <a:ea typeface="Lato Semibold"/>
                <a:cs typeface="Lato"/>
              </a:rPr>
              <a:t>GLBA</a:t>
            </a:r>
            <a:r>
              <a:rPr lang="en-US" cap="all" dirty="0">
                <a:solidFill>
                  <a:schemeClr val="bg1">
                    <a:lumMod val="50000"/>
                  </a:schemeClr>
                </a:solidFill>
                <a:latin typeface="Lato Semibold"/>
                <a:ea typeface="Lato Semibold"/>
                <a:cs typeface="Lato"/>
              </a:rPr>
              <a:t> Audit</a:t>
            </a:r>
            <a:endParaRPr lang="en-US" cap="all" dirty="0">
              <a:solidFill>
                <a:schemeClr val="bg1">
                  <a:lumMod val="50000"/>
                </a:schemeClr>
              </a:solidFill>
              <a:latin typeface="Lato Semibold"/>
              <a:ea typeface="Lato Semibold"/>
            </a:endParaRPr>
          </a:p>
        </p:txBody>
      </p:sp>
    </p:spTree>
    <p:extLst>
      <p:ext uri="{BB962C8B-B14F-4D97-AF65-F5344CB8AC3E}">
        <p14:creationId xmlns:p14="http://schemas.microsoft.com/office/powerpoint/2010/main" val="2627152197"/>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929291" y="2250832"/>
            <a:ext cx="7345363" cy="4320791"/>
          </a:xfrm>
        </p:spPr>
        <p:txBody>
          <a:bodyPr vert="horz" lIns="91440" tIns="45720" rIns="91440" bIns="45720" rtlCol="0" anchor="t">
            <a:normAutofit fontScale="77500" lnSpcReduction="20000"/>
          </a:bodyPr>
          <a:lstStyle/>
          <a:p>
            <a:pPr>
              <a:lnSpc>
                <a:spcPct val="120000"/>
              </a:lnSpc>
            </a:pPr>
            <a:r>
              <a:rPr lang="en-US" sz="3100" dirty="0">
                <a:latin typeface="Lato"/>
                <a:ea typeface="Lato"/>
                <a:cs typeface="Lato"/>
              </a:rPr>
              <a:t>Federal Student Aid Application Systems (e.g. COD &amp; NSLDS) </a:t>
            </a:r>
            <a:endParaRPr lang="en-US" sz="3100" dirty="0">
              <a:ea typeface="Lato"/>
            </a:endParaRPr>
          </a:p>
          <a:p>
            <a:pPr>
              <a:lnSpc>
                <a:spcPct val="120000"/>
              </a:lnSpc>
            </a:pPr>
            <a:r>
              <a:rPr lang="en-US" sz="3100" dirty="0">
                <a:latin typeface="Lato"/>
                <a:ea typeface="Lato"/>
                <a:cs typeface="Lato"/>
              </a:rPr>
              <a:t>Must ensure that Title IV data is protected from access by or disclosure to unauthorized personnel </a:t>
            </a:r>
            <a:endParaRPr lang="en-US" sz="3100" dirty="0">
              <a:ea typeface="Lato"/>
            </a:endParaRPr>
          </a:p>
          <a:p>
            <a:pPr>
              <a:lnSpc>
                <a:spcPct val="120000"/>
              </a:lnSpc>
            </a:pPr>
            <a:r>
              <a:rPr lang="en-US" sz="3100" dirty="0">
                <a:latin typeface="Lato"/>
                <a:ea typeface="Lato"/>
                <a:cs typeface="Lato"/>
              </a:rPr>
              <a:t>The SAIG Enrollment Agreement requires schools to </a:t>
            </a:r>
            <a:r>
              <a:rPr lang="en-US" sz="3100" b="1" dirty="0">
                <a:solidFill>
                  <a:srgbClr val="C00000"/>
                </a:solidFill>
                <a:latin typeface="Lato"/>
                <a:ea typeface="Lato"/>
                <a:cs typeface="Lato"/>
              </a:rPr>
              <a:t>immediately notify </a:t>
            </a:r>
            <a:r>
              <a:rPr lang="en-US" sz="3100" dirty="0">
                <a:latin typeface="Lato"/>
                <a:ea typeface="Lato"/>
                <a:cs typeface="Lato"/>
              </a:rPr>
              <a:t>the Department of a breach</a:t>
            </a:r>
            <a:endParaRPr lang="en-US" sz="2000">
              <a:latin typeface="Lato"/>
              <a:ea typeface="Lato"/>
              <a:cs typeface="Lato"/>
            </a:endParaRPr>
          </a:p>
          <a:p>
            <a:pPr>
              <a:lnSpc>
                <a:spcPct val="120000"/>
              </a:lnSpc>
            </a:pPr>
            <a:r>
              <a:rPr lang="en-US" sz="3100" dirty="0">
                <a:latin typeface="Lato"/>
                <a:ea typeface="Lato"/>
                <a:cs typeface="Lato"/>
              </a:rPr>
              <a:t>GLBA compliance requirement </a:t>
            </a:r>
            <a:endParaRPr lang="en-US" sz="3100" dirty="0">
              <a:ea typeface="Lato"/>
            </a:endParaRPr>
          </a:p>
          <a:p>
            <a:pPr>
              <a:lnSpc>
                <a:spcPct val="120000"/>
              </a:lnSpc>
            </a:pPr>
            <a:r>
              <a:rPr lang="en-US" sz="3100" dirty="0">
                <a:latin typeface="Lato"/>
                <a:ea typeface="Lato"/>
                <a:cs typeface="Lato"/>
              </a:rPr>
              <a:t>Institutions’ </a:t>
            </a:r>
            <a:r>
              <a:rPr lang="en-US" sz="3100" b="1" dirty="0">
                <a:solidFill>
                  <a:srgbClr val="C00000"/>
                </a:solidFill>
                <a:latin typeface="Lato"/>
                <a:ea typeface="Lato"/>
                <a:cs typeface="Lato"/>
              </a:rPr>
              <a:t>point of contact </a:t>
            </a:r>
            <a:r>
              <a:rPr lang="en-US" sz="3100" dirty="0">
                <a:latin typeface="Lato"/>
                <a:ea typeface="Lato"/>
                <a:cs typeface="Lato"/>
              </a:rPr>
              <a:t>information </a:t>
            </a:r>
            <a:endParaRPr lang="en-US" sz="3100" dirty="0">
              <a:ea typeface="Lato"/>
            </a:endParaRPr>
          </a:p>
        </p:txBody>
      </p:sp>
      <p:sp>
        <p:nvSpPr>
          <p:cNvPr id="3" name="Title 2"/>
          <p:cNvSpPr>
            <a:spLocks noGrp="1"/>
          </p:cNvSpPr>
          <p:nvPr>
            <p:ph type="title"/>
          </p:nvPr>
        </p:nvSpPr>
        <p:spPr>
          <a:xfrm>
            <a:off x="2962275" y="1374048"/>
            <a:ext cx="7312378" cy="465674"/>
          </a:xfrm>
        </p:spPr>
        <p:txBody>
          <a:bodyPr/>
          <a:lstStyle/>
          <a:p>
            <a:r>
              <a:rPr lang="en-US" dirty="0">
                <a:solidFill>
                  <a:schemeClr val="bg1">
                    <a:lumMod val="50000"/>
                  </a:schemeClr>
                </a:solidFill>
                <a:latin typeface="Lato Semibold"/>
                <a:ea typeface="Lato Semibold"/>
                <a:cs typeface="Lato"/>
              </a:rPr>
              <a:t>SAIG</a:t>
            </a:r>
            <a:r>
              <a:rPr lang="en-US" b="0" dirty="0">
                <a:latin typeface="Lato Semibold"/>
                <a:ea typeface="Lato Semibold"/>
                <a:cs typeface="Lato"/>
              </a:rPr>
              <a:t> </a:t>
            </a:r>
            <a:endParaRPr lang="en-US" b="0" dirty="0">
              <a:latin typeface="Lato Semibold"/>
              <a:ea typeface="Lato Semibold"/>
            </a:endParaRPr>
          </a:p>
        </p:txBody>
      </p:sp>
    </p:spTree>
    <p:extLst>
      <p:ext uri="{BB962C8B-B14F-4D97-AF65-F5344CB8AC3E}">
        <p14:creationId xmlns:p14="http://schemas.microsoft.com/office/powerpoint/2010/main" val="1732009476"/>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a:bodyPr>
          <a:lstStyle/>
          <a:p>
            <a:r>
              <a:rPr lang="en-US" sz="2600" dirty="0"/>
              <a:t>GLBA applies to the handling of “customer information” by financial institutions. </a:t>
            </a:r>
          </a:p>
          <a:p>
            <a:r>
              <a:rPr lang="en-US" sz="2600" dirty="0"/>
              <a:t>GLBA applies to entities engaged in “financial activities”  </a:t>
            </a:r>
          </a:p>
          <a:p>
            <a:pPr lvl="1"/>
            <a:r>
              <a:rPr lang="en-US" sz="2600" dirty="0"/>
              <a:t>Postsecondary institutions are considered financial institutions by the FTC.</a:t>
            </a:r>
          </a:p>
          <a:p>
            <a:r>
              <a:rPr lang="en-US" sz="2600" dirty="0"/>
              <a:t>GLBA is enforced by the FTC for non-banking financial institutions. </a:t>
            </a:r>
            <a:r>
              <a:rPr lang="en-US" dirty="0"/>
              <a:t> </a:t>
            </a:r>
          </a:p>
          <a:p>
            <a:endParaRPr lang="en-US" dirty="0"/>
          </a:p>
        </p:txBody>
      </p:sp>
      <p:sp>
        <p:nvSpPr>
          <p:cNvPr id="3" name="Title 2"/>
          <p:cNvSpPr>
            <a:spLocks noGrp="1"/>
          </p:cNvSpPr>
          <p:nvPr>
            <p:ph type="title"/>
          </p:nvPr>
        </p:nvSpPr>
        <p:spPr>
          <a:xfrm>
            <a:off x="2962275" y="1378361"/>
            <a:ext cx="7312378" cy="457048"/>
          </a:xfrm>
        </p:spPr>
        <p:txBody>
          <a:bodyPr/>
          <a:lstStyle/>
          <a:p>
            <a:r>
              <a:rPr lang="en-US" b="0" cap="all" dirty="0">
                <a:solidFill>
                  <a:schemeClr val="bg1">
                    <a:lumMod val="50000"/>
                  </a:schemeClr>
                </a:solidFill>
                <a:latin typeface="Lato Semibold"/>
                <a:ea typeface="Lato Semibold"/>
                <a:cs typeface="Lato"/>
              </a:rPr>
              <a:t>GLBA Overview </a:t>
            </a:r>
            <a:endParaRPr lang="en-US" cap="all">
              <a:solidFill>
                <a:schemeClr val="bg1">
                  <a:lumMod val="50000"/>
                </a:schemeClr>
              </a:solidFill>
              <a:latin typeface="Lato Semibold"/>
              <a:ea typeface="Lato Semibold"/>
            </a:endParaRPr>
          </a:p>
        </p:txBody>
      </p:sp>
    </p:spTree>
    <p:extLst>
      <p:ext uri="{BB962C8B-B14F-4D97-AF65-F5344CB8AC3E}">
        <p14:creationId xmlns:p14="http://schemas.microsoft.com/office/powerpoint/2010/main" val="1234221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392681" y="2411414"/>
            <a:ext cx="7914959" cy="3811587"/>
          </a:xfrm>
        </p:spPr>
        <p:txBody>
          <a:bodyPr/>
          <a:lstStyle/>
          <a:p>
            <a:pPr marL="457200" indent="-457200" fontAlgn="t">
              <a:lnSpc>
                <a:spcPct val="75000"/>
              </a:lnSpc>
            </a:pPr>
            <a:endParaRPr lang="en-US" dirty="0">
              <a:solidFill>
                <a:srgbClr val="C00000"/>
              </a:solidFill>
              <a:latin typeface="Lato"/>
              <a:ea typeface="Lato Black" panose="020F0502020204030203" pitchFamily="34" charset="0"/>
              <a:cs typeface="Lato Black" panose="020F0502020204030203" pitchFamily="34" charset="0"/>
            </a:endParaRPr>
          </a:p>
          <a:p>
            <a:pPr fontAlgn="t">
              <a:lnSpc>
                <a:spcPct val="100000"/>
              </a:lnSpc>
              <a:spcBef>
                <a:spcPts val="600"/>
              </a:spcBef>
              <a:spcAft>
                <a:spcPts val="600"/>
              </a:spcAft>
              <a:buFont typeface="Wingdings" panose="05000000000000000000" pitchFamily="2" charset="2"/>
              <a:buChar char="Ø"/>
            </a:pPr>
            <a:r>
              <a:rPr lang="en-US" sz="2400" b="1" dirty="0">
                <a:solidFill>
                  <a:prstClr val="white">
                    <a:lumMod val="50000"/>
                  </a:prstClr>
                </a:solidFill>
                <a:latin typeface="Lato Medium" panose="020F0502020204030203" pitchFamily="34" charset="0"/>
                <a:ea typeface="Lato Medium" panose="020F0502020204030203" pitchFamily="34" charset="0"/>
                <a:cs typeface="Lato Medium" panose="020F0502020204030203" pitchFamily="34" charset="0"/>
              </a:rPr>
              <a:t>Brandon Sherman </a:t>
            </a:r>
            <a:r>
              <a:rPr lang="en-US" sz="2400" dirty="0">
                <a:solidFill>
                  <a:prstClr val="white">
                    <a:lumMod val="50000"/>
                  </a:prstClr>
                </a:solidFill>
                <a:latin typeface="Lato Medium" panose="020F0502020204030203" pitchFamily="34" charset="0"/>
                <a:ea typeface="Lato Medium" panose="020F0502020204030203" pitchFamily="34" charset="0"/>
                <a:cs typeface="Lato Medium" panose="020F0502020204030203" pitchFamily="34" charset="0"/>
              </a:rPr>
              <a:t>- Maynard Cooper &amp; Gale</a:t>
            </a:r>
          </a:p>
          <a:p>
            <a:pPr fontAlgn="t">
              <a:lnSpc>
                <a:spcPct val="100000"/>
              </a:lnSpc>
              <a:spcBef>
                <a:spcPts val="600"/>
              </a:spcBef>
              <a:spcAft>
                <a:spcPts val="600"/>
              </a:spcAft>
              <a:buFont typeface="Wingdings" panose="05000000000000000000" pitchFamily="2" charset="2"/>
              <a:buChar char="Ø"/>
            </a:pPr>
            <a:r>
              <a:rPr lang="en-US" sz="2400" b="1" dirty="0">
                <a:solidFill>
                  <a:prstClr val="white">
                    <a:lumMod val="50000"/>
                  </a:prstClr>
                </a:solidFill>
                <a:latin typeface="Lato Medium" panose="020F0502020204030203" pitchFamily="34" charset="0"/>
                <a:ea typeface="Lato Medium" panose="020F0502020204030203" pitchFamily="34" charset="0"/>
                <a:cs typeface="Lato Medium" panose="020F0502020204030203" pitchFamily="34" charset="0"/>
              </a:rPr>
              <a:t>Adam Griffin </a:t>
            </a:r>
            <a:r>
              <a:rPr lang="en-US" sz="2400" dirty="0">
                <a:solidFill>
                  <a:prstClr val="white">
                    <a:lumMod val="50000"/>
                  </a:prstClr>
                </a:solidFill>
                <a:latin typeface="Lato Medium" panose="020F0502020204030203" pitchFamily="34" charset="0"/>
                <a:ea typeface="Lato Medium" panose="020F0502020204030203" pitchFamily="34" charset="0"/>
                <a:cs typeface="Lato Medium" panose="020F0502020204030203" pitchFamily="34" charset="0"/>
              </a:rPr>
              <a:t>- Maynard Cooper &amp; Gale</a:t>
            </a:r>
          </a:p>
          <a:p>
            <a:endParaRPr lang="en-US" dirty="0"/>
          </a:p>
        </p:txBody>
      </p:sp>
      <p:sp>
        <p:nvSpPr>
          <p:cNvPr id="3" name="Title 2"/>
          <p:cNvSpPr>
            <a:spLocks noGrp="1"/>
          </p:cNvSpPr>
          <p:nvPr>
            <p:ph type="title"/>
          </p:nvPr>
        </p:nvSpPr>
        <p:spPr>
          <a:xfrm>
            <a:off x="2962275" y="1385286"/>
            <a:ext cx="7312378" cy="443198"/>
          </a:xfrm>
        </p:spPr>
        <p:txBody>
          <a:bodyPr/>
          <a:lstStyle/>
          <a:p>
            <a:r>
              <a:rPr lang="en-US" sz="3200" b="0" cap="all" dirty="0">
                <a:solidFill>
                  <a:schemeClr val="bg1">
                    <a:lumMod val="50000"/>
                  </a:schemeClr>
                </a:solidFill>
                <a:latin typeface="Lato Semibold"/>
                <a:ea typeface="Lato Light"/>
                <a:cs typeface="Lato Light"/>
              </a:rPr>
              <a:t>Presenters </a:t>
            </a:r>
            <a:endParaRPr lang="en-US" sz="3200" b="0" cap="all" dirty="0">
              <a:solidFill>
                <a:schemeClr val="bg1">
                  <a:lumMod val="50000"/>
                </a:schemeClr>
              </a:solidFill>
              <a:latin typeface="Lato Semibold"/>
              <a:ea typeface="Lato Light" panose="020F0502020204030203" pitchFamily="34" charset="0"/>
              <a:cs typeface="Lato Light" panose="020F0502020204030203" pitchFamily="34" charset="0"/>
            </a:endParaRPr>
          </a:p>
        </p:txBody>
      </p:sp>
    </p:spTree>
    <p:extLst>
      <p:ext uri="{BB962C8B-B14F-4D97-AF65-F5344CB8AC3E}">
        <p14:creationId xmlns:p14="http://schemas.microsoft.com/office/powerpoint/2010/main" val="187761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a:bodyPr>
          <a:lstStyle/>
          <a:p>
            <a:pPr>
              <a:lnSpc>
                <a:spcPct val="110000"/>
              </a:lnSpc>
              <a:spcBef>
                <a:spcPts val="600"/>
              </a:spcBef>
              <a:buClr>
                <a:schemeClr val="bg1">
                  <a:lumMod val="50000"/>
                </a:schemeClr>
              </a:buClr>
            </a:pPr>
            <a:r>
              <a:rPr lang="en-US" dirty="0"/>
              <a:t>Previously, GLBA required a financial institution to: </a:t>
            </a:r>
          </a:p>
          <a:p>
            <a:pPr lvl="1">
              <a:lnSpc>
                <a:spcPct val="110000"/>
              </a:lnSpc>
              <a:spcBef>
                <a:spcPts val="600"/>
              </a:spcBef>
              <a:buClr>
                <a:schemeClr val="bg1">
                  <a:lumMod val="50000"/>
                </a:schemeClr>
              </a:buClr>
            </a:pPr>
            <a:r>
              <a:rPr lang="en-US" dirty="0"/>
              <a:t>Develop, implement, and maintain a</a:t>
            </a:r>
            <a:r>
              <a:rPr lang="en-US" b="1" dirty="0">
                <a:solidFill>
                  <a:srgbClr val="C00000"/>
                </a:solidFill>
              </a:rPr>
              <a:t> written information security program</a:t>
            </a:r>
            <a:r>
              <a:rPr lang="en-US" dirty="0"/>
              <a:t>;</a:t>
            </a:r>
          </a:p>
          <a:p>
            <a:pPr lvl="1">
              <a:lnSpc>
                <a:spcPct val="110000"/>
              </a:lnSpc>
              <a:spcBef>
                <a:spcPts val="600"/>
              </a:spcBef>
              <a:buClr>
                <a:schemeClr val="bg1">
                  <a:lumMod val="50000"/>
                </a:schemeClr>
              </a:buClr>
            </a:pPr>
            <a:r>
              <a:rPr lang="en-US" dirty="0"/>
              <a:t>Designate the employee(s) responsible for </a:t>
            </a:r>
            <a:r>
              <a:rPr lang="en-US" b="1" dirty="0">
                <a:solidFill>
                  <a:srgbClr val="C00000"/>
                </a:solidFill>
              </a:rPr>
              <a:t>coordinating</a:t>
            </a:r>
            <a:r>
              <a:rPr lang="en-US" dirty="0"/>
              <a:t> the information security program;</a:t>
            </a:r>
          </a:p>
          <a:p>
            <a:pPr lvl="1">
              <a:lnSpc>
                <a:spcPct val="110000"/>
              </a:lnSpc>
              <a:spcBef>
                <a:spcPts val="600"/>
              </a:spcBef>
              <a:buClr>
                <a:schemeClr val="bg1">
                  <a:lumMod val="50000"/>
                </a:schemeClr>
              </a:buClr>
            </a:pPr>
            <a:r>
              <a:rPr lang="en-US" dirty="0"/>
              <a:t>Pe</a:t>
            </a:r>
            <a:r>
              <a:rPr lang="en-US" dirty="0">
                <a:solidFill>
                  <a:schemeClr val="bg1">
                    <a:lumMod val="50000"/>
                  </a:schemeClr>
                </a:solidFill>
              </a:rPr>
              <a:t>r</a:t>
            </a:r>
            <a:r>
              <a:rPr lang="en-US" dirty="0"/>
              <a:t>i</a:t>
            </a:r>
            <a:r>
              <a:rPr lang="en-US" dirty="0">
                <a:solidFill>
                  <a:schemeClr val="bg1">
                    <a:lumMod val="50000"/>
                  </a:schemeClr>
                </a:solidFill>
              </a:rPr>
              <a:t>o</a:t>
            </a:r>
            <a:r>
              <a:rPr lang="en-US" dirty="0"/>
              <a:t>dically </a:t>
            </a:r>
            <a:r>
              <a:rPr lang="en-US" b="1" dirty="0">
                <a:solidFill>
                  <a:srgbClr val="C00000"/>
                </a:solidFill>
              </a:rPr>
              <a:t>evaluate and update </a:t>
            </a:r>
            <a:r>
              <a:rPr lang="en-US" dirty="0"/>
              <a:t>your school’s security program;</a:t>
            </a:r>
          </a:p>
          <a:p>
            <a:pPr marL="0" indent="0">
              <a:buNone/>
            </a:pPr>
            <a:endParaRPr lang="en-US" sz="1400" dirty="0"/>
          </a:p>
          <a:p>
            <a:pPr marL="0" indent="0">
              <a:buNone/>
            </a:pPr>
            <a:endParaRPr lang="en-US" dirty="0"/>
          </a:p>
          <a:p>
            <a:endParaRPr lang="en-US" dirty="0"/>
          </a:p>
        </p:txBody>
      </p:sp>
      <p:sp>
        <p:nvSpPr>
          <p:cNvPr id="3" name="Title 2"/>
          <p:cNvSpPr>
            <a:spLocks noGrp="1"/>
          </p:cNvSpPr>
          <p:nvPr>
            <p:ph type="title"/>
          </p:nvPr>
        </p:nvSpPr>
        <p:spPr>
          <a:xfrm>
            <a:off x="2987675" y="1403761"/>
            <a:ext cx="7312378" cy="457048"/>
          </a:xfrm>
        </p:spPr>
        <p:txBody>
          <a:bodyPr/>
          <a:lstStyle/>
          <a:p>
            <a:r>
              <a:rPr lang="en-US" b="0" cap="all" dirty="0">
                <a:solidFill>
                  <a:schemeClr val="bg1">
                    <a:lumMod val="50000"/>
                  </a:schemeClr>
                </a:solidFill>
                <a:latin typeface="Lato Semibold"/>
                <a:ea typeface="Lato Semibold"/>
                <a:cs typeface="Lato"/>
              </a:rPr>
              <a:t>GLBA Overview </a:t>
            </a:r>
            <a:endParaRPr lang="en-US" cap="all">
              <a:solidFill>
                <a:schemeClr val="bg1">
                  <a:lumMod val="50000"/>
                </a:schemeClr>
              </a:solidFill>
              <a:latin typeface="Lato Semibold"/>
              <a:ea typeface="Lato Semibold"/>
            </a:endParaRPr>
          </a:p>
        </p:txBody>
      </p:sp>
    </p:spTree>
    <p:extLst>
      <p:ext uri="{BB962C8B-B14F-4D97-AF65-F5344CB8AC3E}">
        <p14:creationId xmlns:p14="http://schemas.microsoft.com/office/powerpoint/2010/main" val="3021696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a:bodyPr>
          <a:lstStyle/>
          <a:p>
            <a:pPr>
              <a:lnSpc>
                <a:spcPct val="110000"/>
              </a:lnSpc>
              <a:spcBef>
                <a:spcPts val="600"/>
              </a:spcBef>
              <a:buClr>
                <a:schemeClr val="bg1">
                  <a:lumMod val="50000"/>
                </a:schemeClr>
              </a:buClr>
            </a:pPr>
            <a:r>
              <a:rPr lang="en-US" sz="3000" dirty="0"/>
              <a:t>Previously, GLBA required a financial institution to: </a:t>
            </a:r>
          </a:p>
          <a:p>
            <a:pPr lvl="1">
              <a:lnSpc>
                <a:spcPct val="110000"/>
              </a:lnSpc>
              <a:spcBef>
                <a:spcPts val="600"/>
              </a:spcBef>
              <a:buClr>
                <a:schemeClr val="bg1">
                  <a:lumMod val="50000"/>
                </a:schemeClr>
              </a:buClr>
            </a:pPr>
            <a:r>
              <a:rPr lang="en-US" sz="3000" b="1" dirty="0">
                <a:solidFill>
                  <a:srgbClr val="C00000"/>
                </a:solidFill>
              </a:rPr>
              <a:t>Identify and assess </a:t>
            </a:r>
            <a:r>
              <a:rPr lang="en-US" sz="3000" dirty="0"/>
              <a:t>risks to customer information; and </a:t>
            </a:r>
          </a:p>
          <a:p>
            <a:pPr lvl="1">
              <a:lnSpc>
                <a:spcPct val="110000"/>
              </a:lnSpc>
              <a:spcBef>
                <a:spcPts val="600"/>
              </a:spcBef>
              <a:buClr>
                <a:schemeClr val="bg1">
                  <a:lumMod val="50000"/>
                </a:schemeClr>
              </a:buClr>
            </a:pPr>
            <a:r>
              <a:rPr lang="en-US" sz="3000" dirty="0"/>
              <a:t>Select appropriate </a:t>
            </a:r>
            <a:r>
              <a:rPr lang="en-US" sz="3000" b="1" dirty="0">
                <a:solidFill>
                  <a:srgbClr val="C00000"/>
                </a:solidFill>
              </a:rPr>
              <a:t>service providers </a:t>
            </a:r>
            <a:r>
              <a:rPr lang="en-US" sz="3000" dirty="0"/>
              <a:t>that are capable of maintaining appropriate safeguards.</a:t>
            </a:r>
          </a:p>
          <a:p>
            <a:pPr>
              <a:lnSpc>
                <a:spcPct val="110000"/>
              </a:lnSpc>
              <a:spcBef>
                <a:spcPts val="600"/>
              </a:spcBef>
              <a:buClr>
                <a:schemeClr val="bg1">
                  <a:lumMod val="50000"/>
                </a:schemeClr>
              </a:buClr>
            </a:pPr>
            <a:endParaRPr lang="en-US" dirty="0"/>
          </a:p>
          <a:p>
            <a:pPr marL="0" indent="0">
              <a:buNone/>
            </a:pPr>
            <a:endParaRPr lang="en-US" dirty="0"/>
          </a:p>
          <a:p>
            <a:endParaRPr lang="en-US" dirty="0"/>
          </a:p>
        </p:txBody>
      </p:sp>
      <p:sp>
        <p:nvSpPr>
          <p:cNvPr id="3" name="Title 2"/>
          <p:cNvSpPr>
            <a:spLocks noGrp="1"/>
          </p:cNvSpPr>
          <p:nvPr>
            <p:ph type="title"/>
          </p:nvPr>
        </p:nvSpPr>
        <p:spPr>
          <a:xfrm>
            <a:off x="2962275" y="1378361"/>
            <a:ext cx="7312378" cy="457048"/>
          </a:xfrm>
        </p:spPr>
        <p:txBody>
          <a:bodyPr/>
          <a:lstStyle/>
          <a:p>
            <a:r>
              <a:rPr lang="en-US" b="0" cap="all" dirty="0">
                <a:solidFill>
                  <a:schemeClr val="bg1">
                    <a:lumMod val="50000"/>
                  </a:schemeClr>
                </a:solidFill>
                <a:latin typeface="Lato Semibold"/>
                <a:ea typeface="Lato Semibold"/>
                <a:cs typeface="Lato"/>
              </a:rPr>
              <a:t>Current Rule </a:t>
            </a:r>
            <a:endParaRPr lang="en-US" cap="all">
              <a:solidFill>
                <a:schemeClr val="bg1">
                  <a:lumMod val="50000"/>
                </a:schemeClr>
              </a:solidFill>
              <a:latin typeface="Lato Semibold"/>
              <a:ea typeface="Lato Semibold"/>
            </a:endParaRPr>
          </a:p>
        </p:txBody>
      </p:sp>
    </p:spTree>
    <p:extLst>
      <p:ext uri="{BB962C8B-B14F-4D97-AF65-F5344CB8AC3E}">
        <p14:creationId xmlns:p14="http://schemas.microsoft.com/office/powerpoint/2010/main" val="1137418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a:bodyPr>
          <a:lstStyle/>
          <a:p>
            <a:r>
              <a:rPr lang="en-US" sz="2400" dirty="0"/>
              <a:t>The FTC is required to periodically review all of its rules and guidance. </a:t>
            </a:r>
          </a:p>
          <a:p>
            <a:r>
              <a:rPr lang="en-US" sz="2400" dirty="0"/>
              <a:t>On September 7, 2016, the FTC published a Request for Public Comment. </a:t>
            </a:r>
          </a:p>
          <a:p>
            <a:pPr lvl="1"/>
            <a:r>
              <a:rPr lang="en-US" dirty="0"/>
              <a:t>The FTC requested public comments on “the economic impact and benefits of the Rule; possible conflict between the Rule and state, local, or other federal laws or regulations; and the effect on the Rule of any technological, economic, or other industry changes.”</a:t>
            </a:r>
          </a:p>
          <a:p>
            <a:r>
              <a:rPr lang="en-US" sz="2400" dirty="0"/>
              <a:t>The FTC received 28 public comments, including by the American Council on Education. </a:t>
            </a:r>
          </a:p>
          <a:p>
            <a:pPr marL="457200" lvl="1" indent="0">
              <a:buNone/>
            </a:pPr>
            <a:endParaRPr lang="en-US" dirty="0"/>
          </a:p>
        </p:txBody>
      </p:sp>
      <p:sp>
        <p:nvSpPr>
          <p:cNvPr id="3" name="Title 2">
            <a:extLst>
              <a:ext uri="{FF2B5EF4-FFF2-40B4-BE49-F238E27FC236}">
                <a16:creationId xmlns:a16="http://schemas.microsoft.com/office/drawing/2014/main" id="{C475A6B2-D8E4-4D55-8763-B2F1CC4A8080}"/>
              </a:ext>
            </a:extLst>
          </p:cNvPr>
          <p:cNvSpPr txBox="1">
            <a:spLocks/>
          </p:cNvSpPr>
          <p:nvPr/>
        </p:nvSpPr>
        <p:spPr>
          <a:xfrm>
            <a:off x="2962275" y="1378361"/>
            <a:ext cx="7312378" cy="457048"/>
          </a:xfrm>
          <a:prstGeom prst="rect">
            <a:avLst/>
          </a:prstGeom>
          <a:noFill/>
          <a:ln>
            <a:noFill/>
          </a:ln>
        </p:spPr>
        <p:txBody>
          <a:bodyPr vert="horz" wrap="square" lIns="0" tIns="0" rIns="0" bIns="0" rtlCol="0" anchor="ctr">
            <a:spAutoFit/>
          </a:bodyPr>
          <a:lstStyle>
            <a:lvl1pPr algn="l" defTabSz="914400" rtl="0" eaLnBrk="1" latinLnBrk="0" hangingPunct="1">
              <a:lnSpc>
                <a:spcPct val="90000"/>
              </a:lnSpc>
              <a:spcBef>
                <a:spcPct val="0"/>
              </a:spcBef>
              <a:buNone/>
              <a:defRPr lang="en-US" sz="3300" b="1" kern="1200">
                <a:solidFill>
                  <a:srgbClr val="7F7F7F"/>
                </a:solidFill>
                <a:latin typeface="Lato" panose="020F0502020204030203" pitchFamily="34" charset="0"/>
                <a:ea typeface="+mn-ea"/>
                <a:cs typeface="Lato" panose="020F0502020204030203" pitchFamily="34" charset="0"/>
              </a:defRPr>
            </a:lvl1pPr>
          </a:lstStyle>
          <a:p>
            <a:r>
              <a:rPr lang="en-US" b="0" cap="all" dirty="0">
                <a:latin typeface="Lato Semibold"/>
                <a:ea typeface="Lato Light"/>
                <a:cs typeface="Lato Light"/>
              </a:rPr>
              <a:t>RULEMAKING</a:t>
            </a:r>
            <a:endParaRPr lang="en-US" b="0" cap="all">
              <a:latin typeface="Lato Semibold"/>
              <a:ea typeface="Lato"/>
              <a:cs typeface="Lato"/>
            </a:endParaRPr>
          </a:p>
        </p:txBody>
      </p:sp>
    </p:spTree>
    <p:extLst>
      <p:ext uri="{BB962C8B-B14F-4D97-AF65-F5344CB8AC3E}">
        <p14:creationId xmlns:p14="http://schemas.microsoft.com/office/powerpoint/2010/main" val="3643708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a:bodyPr>
          <a:lstStyle/>
          <a:p>
            <a:r>
              <a:rPr lang="en-US" sz="2600" dirty="0"/>
              <a:t>On </a:t>
            </a:r>
            <a:r>
              <a:rPr lang="en-US" sz="2600" b="1" dirty="0">
                <a:solidFill>
                  <a:srgbClr val="C00000"/>
                </a:solidFill>
              </a:rPr>
              <a:t>December 9, 2021</a:t>
            </a:r>
            <a:r>
              <a:rPr lang="en-US" sz="2600" dirty="0"/>
              <a:t>, the FTC issued a Final Rule to amend the GLBA, Safeguards Rule. (86 FR 70272)  </a:t>
            </a:r>
            <a:r>
              <a:rPr lang="en-US" sz="2600" dirty="0">
                <a:hlinkClick r:id="rId3"/>
              </a:rPr>
              <a:t>https://www.govinfo.gov/content/pkg/FR-2021-12-09/pdf/2021-25736.pdf</a:t>
            </a:r>
            <a:endParaRPr lang="en-US" sz="2600" dirty="0"/>
          </a:p>
          <a:p>
            <a:r>
              <a:rPr lang="en-US" sz="2600" dirty="0"/>
              <a:t>The Final Rule is intended to “that strengthens the data security safeguards that financial institutions are required to put in place to protect their customers’ financial information.” </a:t>
            </a:r>
          </a:p>
          <a:p>
            <a:r>
              <a:rPr lang="en-US" sz="2600" dirty="0"/>
              <a:t>The FTC’s Commission voted 3-2 to adopt the final revisions to the Rule.</a:t>
            </a:r>
          </a:p>
          <a:p>
            <a:endParaRPr lang="en-US" dirty="0"/>
          </a:p>
        </p:txBody>
      </p:sp>
      <p:sp>
        <p:nvSpPr>
          <p:cNvPr id="3" name="Title 2"/>
          <p:cNvSpPr>
            <a:spLocks noGrp="1"/>
          </p:cNvSpPr>
          <p:nvPr>
            <p:ph type="title"/>
          </p:nvPr>
        </p:nvSpPr>
        <p:spPr>
          <a:xfrm>
            <a:off x="2962275" y="1378361"/>
            <a:ext cx="7312378" cy="457048"/>
          </a:xfrm>
        </p:spPr>
        <p:txBody>
          <a:bodyPr/>
          <a:lstStyle/>
          <a:p>
            <a:r>
              <a:rPr lang="en-US" b="0" cap="all" dirty="0">
                <a:solidFill>
                  <a:schemeClr val="bg1">
                    <a:lumMod val="50000"/>
                  </a:schemeClr>
                </a:solidFill>
                <a:latin typeface="Lato Semibold"/>
                <a:ea typeface="Lato Semibold"/>
                <a:cs typeface="Lato"/>
              </a:rPr>
              <a:t>Final Rule </a:t>
            </a:r>
            <a:endParaRPr lang="en-US" cap="all">
              <a:solidFill>
                <a:schemeClr val="bg1">
                  <a:lumMod val="50000"/>
                </a:schemeClr>
              </a:solidFill>
              <a:latin typeface="Lato Semibold"/>
              <a:ea typeface="Lato Semibold"/>
            </a:endParaRPr>
          </a:p>
        </p:txBody>
      </p:sp>
    </p:spTree>
    <p:extLst>
      <p:ext uri="{BB962C8B-B14F-4D97-AF65-F5344CB8AC3E}">
        <p14:creationId xmlns:p14="http://schemas.microsoft.com/office/powerpoint/2010/main" val="3772484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CD7432-2D41-4CE4-9887-50B61AFF6641}"/>
              </a:ext>
            </a:extLst>
          </p:cNvPr>
          <p:cNvSpPr>
            <a:spLocks noGrp="1"/>
          </p:cNvSpPr>
          <p:nvPr>
            <p:ph sz="quarter" idx="10"/>
          </p:nvPr>
        </p:nvSpPr>
        <p:spPr/>
        <p:txBody>
          <a:bodyPr>
            <a:noAutofit/>
          </a:bodyPr>
          <a:lstStyle/>
          <a:p>
            <a:r>
              <a:rPr lang="en-US" sz="2000" dirty="0"/>
              <a:t>Statement by Chair Lina M. Khan</a:t>
            </a:r>
          </a:p>
          <a:p>
            <a:pPr lvl="1"/>
            <a:r>
              <a:rPr lang="en-US" sz="2000" dirty="0"/>
              <a:t>“The amendments adopted today require financial institutions to develop information security programs that can meet the challenges of today’s security environment.” </a:t>
            </a:r>
          </a:p>
          <a:p>
            <a:pPr lvl="1"/>
            <a:r>
              <a:rPr lang="en-US" sz="2000" dirty="0"/>
              <a:t>“Despite the increasing sophistication of cyberattacks, many businesses continue to offer inadequate security.”</a:t>
            </a:r>
          </a:p>
          <a:p>
            <a:r>
              <a:rPr lang="en-US" sz="2000" dirty="0"/>
              <a:t>Dissenting statement by Commissioners Joshua Phillips and Christine Wilson</a:t>
            </a:r>
          </a:p>
          <a:p>
            <a:pPr lvl="1"/>
            <a:r>
              <a:rPr lang="en-US" sz="2000" dirty="0"/>
              <a:t>“[T]he new prescriptive requirements could weaken data security by diverting finite resources towards a check-the-box compliance exercise and away from risk management tailored to address the unique security needs of individual financial institutions.”</a:t>
            </a:r>
          </a:p>
        </p:txBody>
      </p:sp>
      <p:sp>
        <p:nvSpPr>
          <p:cNvPr id="7" name="Title 2">
            <a:extLst>
              <a:ext uri="{FF2B5EF4-FFF2-40B4-BE49-F238E27FC236}">
                <a16:creationId xmlns:a16="http://schemas.microsoft.com/office/drawing/2014/main" id="{5B4C8F22-C448-486C-B067-638871F094EB}"/>
              </a:ext>
            </a:extLst>
          </p:cNvPr>
          <p:cNvSpPr txBox="1">
            <a:spLocks/>
          </p:cNvSpPr>
          <p:nvPr/>
        </p:nvSpPr>
        <p:spPr>
          <a:xfrm>
            <a:off x="2962275" y="1378361"/>
            <a:ext cx="7312378" cy="457048"/>
          </a:xfrm>
          <a:prstGeom prst="rect">
            <a:avLst/>
          </a:prstGeom>
          <a:noFill/>
          <a:ln>
            <a:noFill/>
          </a:ln>
        </p:spPr>
        <p:txBody>
          <a:bodyPr vert="horz" wrap="square" lIns="0" tIns="0" rIns="0" bIns="0" rtlCol="0" anchor="ctr">
            <a:spAutoFit/>
          </a:bodyPr>
          <a:lstStyle>
            <a:lvl1pPr algn="l" defTabSz="914400" rtl="0" eaLnBrk="1" latinLnBrk="0" hangingPunct="1">
              <a:lnSpc>
                <a:spcPct val="90000"/>
              </a:lnSpc>
              <a:spcBef>
                <a:spcPct val="0"/>
              </a:spcBef>
              <a:buNone/>
              <a:defRPr lang="en-US" sz="3300" b="1" kern="1200">
                <a:solidFill>
                  <a:srgbClr val="7F7F7F"/>
                </a:solidFill>
                <a:latin typeface="Lato" panose="020F0502020204030203" pitchFamily="34" charset="0"/>
                <a:ea typeface="+mn-ea"/>
                <a:cs typeface="Lato" panose="020F0502020204030203" pitchFamily="34" charset="0"/>
              </a:defRPr>
            </a:lvl1pPr>
          </a:lstStyle>
          <a:p>
            <a:r>
              <a:rPr lang="en-US" b="0" cap="all" dirty="0">
                <a:solidFill>
                  <a:schemeClr val="bg1">
                    <a:lumMod val="50000"/>
                  </a:schemeClr>
                </a:solidFill>
                <a:latin typeface="Lato Semibold"/>
                <a:ea typeface="Lato Semibold"/>
                <a:cs typeface="Lato"/>
              </a:rPr>
              <a:t>Final Rule </a:t>
            </a:r>
            <a:endParaRPr lang="en-US" cap="all">
              <a:solidFill>
                <a:schemeClr val="bg1">
                  <a:lumMod val="50000"/>
                </a:schemeClr>
              </a:solidFill>
              <a:latin typeface="Lato Semibold"/>
              <a:ea typeface="Lato Semibold"/>
            </a:endParaRPr>
          </a:p>
        </p:txBody>
      </p:sp>
    </p:spTree>
    <p:extLst>
      <p:ext uri="{BB962C8B-B14F-4D97-AF65-F5344CB8AC3E}">
        <p14:creationId xmlns:p14="http://schemas.microsoft.com/office/powerpoint/2010/main" val="20716660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Autofit/>
          </a:bodyPr>
          <a:lstStyle/>
          <a:p>
            <a:pPr lvl="1"/>
            <a:r>
              <a:rPr lang="en-US" dirty="0"/>
              <a:t>The Final Rule requires that financial institutions prepare a </a:t>
            </a:r>
            <a:r>
              <a:rPr lang="en-US" b="1" dirty="0">
                <a:solidFill>
                  <a:srgbClr val="C00000"/>
                </a:solidFill>
              </a:rPr>
              <a:t>written risk assessment</a:t>
            </a:r>
            <a:r>
              <a:rPr lang="en-US" dirty="0"/>
              <a:t>. This assessment must include or address each of the following items:</a:t>
            </a:r>
          </a:p>
          <a:p>
            <a:pPr lvl="2"/>
            <a:r>
              <a:rPr lang="en-US" sz="2400" dirty="0"/>
              <a:t>Criteria for </a:t>
            </a:r>
            <a:r>
              <a:rPr lang="en-US" sz="2400" b="1" dirty="0">
                <a:solidFill>
                  <a:srgbClr val="C00000"/>
                </a:solidFill>
              </a:rPr>
              <a:t>evaluating identified risks </a:t>
            </a:r>
            <a:r>
              <a:rPr lang="en-US" sz="2400" dirty="0"/>
              <a:t>faced by the financial institution;</a:t>
            </a:r>
          </a:p>
          <a:p>
            <a:pPr lvl="2"/>
            <a:r>
              <a:rPr lang="en-US" sz="2400" dirty="0"/>
              <a:t>Criteria for the </a:t>
            </a:r>
            <a:r>
              <a:rPr lang="en-US" sz="2400" b="1" dirty="0">
                <a:solidFill>
                  <a:srgbClr val="C00000"/>
                </a:solidFill>
              </a:rPr>
              <a:t>assessment</a:t>
            </a:r>
            <a:r>
              <a:rPr lang="en-US" sz="2400" dirty="0"/>
              <a:t> of the confidentiality, integrity, and availability of the financial institution’s information systems and customer protection; and</a:t>
            </a:r>
          </a:p>
          <a:p>
            <a:pPr lvl="2"/>
            <a:r>
              <a:rPr lang="en-US" sz="2400" dirty="0"/>
              <a:t>How </a:t>
            </a:r>
            <a:r>
              <a:rPr lang="en-US" sz="2400" b="1" dirty="0">
                <a:solidFill>
                  <a:srgbClr val="C00000"/>
                </a:solidFill>
              </a:rPr>
              <a:t>identified risks </a:t>
            </a:r>
            <a:r>
              <a:rPr lang="en-US" sz="2400" dirty="0"/>
              <a:t>will be mitigated or accepted based on the risk assessment and how the information security program will address the financial institution’s risk.</a:t>
            </a:r>
          </a:p>
        </p:txBody>
      </p:sp>
      <p:sp>
        <p:nvSpPr>
          <p:cNvPr id="3" name="Title 2"/>
          <p:cNvSpPr>
            <a:spLocks noGrp="1"/>
          </p:cNvSpPr>
          <p:nvPr>
            <p:ph type="title"/>
          </p:nvPr>
        </p:nvSpPr>
        <p:spPr>
          <a:xfrm>
            <a:off x="2962275" y="1378361"/>
            <a:ext cx="7312378" cy="457048"/>
          </a:xfrm>
        </p:spPr>
        <p:txBody>
          <a:bodyPr/>
          <a:lstStyle/>
          <a:p>
            <a:r>
              <a:rPr lang="en-US" b="0" cap="all" dirty="0">
                <a:solidFill>
                  <a:schemeClr val="bg1">
                    <a:lumMod val="50000"/>
                  </a:schemeClr>
                </a:solidFill>
                <a:latin typeface="Lato Semibold"/>
                <a:ea typeface="Lato Semibold"/>
                <a:cs typeface="Lato"/>
              </a:rPr>
              <a:t>Key changes </a:t>
            </a:r>
            <a:endParaRPr lang="en-US" cap="all">
              <a:solidFill>
                <a:schemeClr val="bg1">
                  <a:lumMod val="50000"/>
                </a:schemeClr>
              </a:solidFill>
              <a:latin typeface="Lato Semibold"/>
              <a:ea typeface="Lato Semibold"/>
            </a:endParaRPr>
          </a:p>
        </p:txBody>
      </p:sp>
    </p:spTree>
    <p:extLst>
      <p:ext uri="{BB962C8B-B14F-4D97-AF65-F5344CB8AC3E}">
        <p14:creationId xmlns:p14="http://schemas.microsoft.com/office/powerpoint/2010/main" val="1410161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002368" y="2623080"/>
            <a:ext cx="9793817" cy="3811587"/>
          </a:xfrm>
        </p:spPr>
        <p:txBody>
          <a:bodyPr vert="horz" lIns="91440" tIns="45720" rIns="91440" bIns="45720" rtlCol="0" anchor="t">
            <a:normAutofit lnSpcReduction="10000"/>
          </a:bodyPr>
          <a:lstStyle/>
          <a:p>
            <a:r>
              <a:rPr lang="en-US" dirty="0">
                <a:solidFill>
                  <a:srgbClr val="76777B"/>
                </a:solidFill>
                <a:latin typeface="Lato"/>
                <a:ea typeface="Lato"/>
                <a:cs typeface="Lato"/>
              </a:rPr>
              <a:t>Incident response plan:</a:t>
            </a:r>
          </a:p>
          <a:p>
            <a:pPr lvl="1"/>
            <a:r>
              <a:rPr lang="en-US" dirty="0">
                <a:solidFill>
                  <a:srgbClr val="76777B"/>
                </a:solidFill>
                <a:latin typeface="Lato"/>
                <a:ea typeface="Lato"/>
                <a:cs typeface="Lato"/>
              </a:rPr>
              <a:t>The Final Rule requires financial institution to develop and implement an incident response plan.</a:t>
            </a:r>
          </a:p>
          <a:p>
            <a:pPr lvl="1"/>
            <a:r>
              <a:rPr lang="en-US" dirty="0">
                <a:solidFill>
                  <a:srgbClr val="76777B"/>
                </a:solidFill>
                <a:latin typeface="Lato"/>
                <a:ea typeface="Lato"/>
                <a:cs typeface="Lato"/>
              </a:rPr>
              <a:t>Incident response plan must address::</a:t>
            </a:r>
          </a:p>
          <a:p>
            <a:pPr lvl="2"/>
            <a:r>
              <a:rPr lang="en-US" dirty="0">
                <a:solidFill>
                  <a:srgbClr val="76777B"/>
                </a:solidFill>
                <a:latin typeface="Lato"/>
                <a:ea typeface="Lato"/>
                <a:cs typeface="Lato"/>
              </a:rPr>
              <a:t>Goals of the plan</a:t>
            </a:r>
          </a:p>
          <a:p>
            <a:pPr lvl="2"/>
            <a:r>
              <a:rPr lang="en-US" dirty="0">
                <a:solidFill>
                  <a:srgbClr val="76777B"/>
                </a:solidFill>
                <a:latin typeface="Lato"/>
                <a:ea typeface="Lato"/>
                <a:cs typeface="Lato"/>
              </a:rPr>
              <a:t>Processes for responding to a security event</a:t>
            </a:r>
          </a:p>
          <a:p>
            <a:pPr lvl="2"/>
            <a:r>
              <a:rPr lang="en-US" dirty="0">
                <a:solidFill>
                  <a:srgbClr val="76777B"/>
                </a:solidFill>
                <a:latin typeface="Lato"/>
                <a:ea typeface="Lato"/>
                <a:cs typeface="Lato"/>
              </a:rPr>
              <a:t>Roles and responsibilities </a:t>
            </a:r>
          </a:p>
          <a:p>
            <a:pPr lvl="2"/>
            <a:r>
              <a:rPr lang="en-US" dirty="0">
                <a:solidFill>
                  <a:srgbClr val="76777B"/>
                </a:solidFill>
                <a:latin typeface="Lato"/>
                <a:ea typeface="Lato"/>
                <a:cs typeface="Lato"/>
              </a:rPr>
              <a:t>Information sharing</a:t>
            </a:r>
          </a:p>
          <a:p>
            <a:pPr lvl="2"/>
            <a:r>
              <a:rPr lang="en-US" dirty="0">
                <a:solidFill>
                  <a:srgbClr val="76777B"/>
                </a:solidFill>
                <a:latin typeface="Lato"/>
                <a:ea typeface="Lato"/>
                <a:cs typeface="Lato"/>
              </a:rPr>
              <a:t>Remediation of any identified weakness </a:t>
            </a:r>
            <a:endParaRPr lang="en-US">
              <a:solidFill>
                <a:srgbClr val="76777B"/>
              </a:solidFill>
              <a:ea typeface="Lato"/>
            </a:endParaRPr>
          </a:p>
          <a:p>
            <a:pPr lvl="2"/>
            <a:r>
              <a:rPr lang="en-US" dirty="0">
                <a:solidFill>
                  <a:srgbClr val="76777B"/>
                </a:solidFill>
                <a:latin typeface="Lato"/>
                <a:ea typeface="Lato"/>
                <a:cs typeface="Lato"/>
              </a:rPr>
              <a:t>Documenting and reporting security events</a:t>
            </a:r>
          </a:p>
          <a:p>
            <a:pPr lvl="2"/>
            <a:r>
              <a:rPr lang="en-US" dirty="0">
                <a:solidFill>
                  <a:srgbClr val="76777B"/>
                </a:solidFill>
                <a:latin typeface="Lato"/>
                <a:ea typeface="Lato"/>
                <a:cs typeface="Lato"/>
              </a:rPr>
              <a:t>Evaluating and revising response to plan following security event </a:t>
            </a:r>
            <a:endParaRPr lang="en-US">
              <a:solidFill>
                <a:srgbClr val="76777B"/>
              </a:solidFill>
              <a:ea typeface="Lato"/>
            </a:endParaRPr>
          </a:p>
          <a:p>
            <a:pPr lvl="1"/>
            <a:endParaRPr lang="en-US" dirty="0">
              <a:solidFill>
                <a:srgbClr val="76777B"/>
              </a:solidFill>
              <a:ea typeface="Lato"/>
            </a:endParaRPr>
          </a:p>
        </p:txBody>
      </p:sp>
      <p:sp>
        <p:nvSpPr>
          <p:cNvPr id="7" name="Title 2">
            <a:extLst>
              <a:ext uri="{FF2B5EF4-FFF2-40B4-BE49-F238E27FC236}">
                <a16:creationId xmlns:a16="http://schemas.microsoft.com/office/drawing/2014/main" id="{5F6C678C-8245-42E7-8445-FD97320747C2}"/>
              </a:ext>
            </a:extLst>
          </p:cNvPr>
          <p:cNvSpPr txBox="1">
            <a:spLocks/>
          </p:cNvSpPr>
          <p:nvPr/>
        </p:nvSpPr>
        <p:spPr>
          <a:xfrm>
            <a:off x="2962275" y="1378361"/>
            <a:ext cx="7312378" cy="457048"/>
          </a:xfrm>
          <a:prstGeom prst="rect">
            <a:avLst/>
          </a:prstGeom>
          <a:noFill/>
          <a:ln>
            <a:noFill/>
          </a:ln>
        </p:spPr>
        <p:txBody>
          <a:bodyPr vert="horz" wrap="square" lIns="0" tIns="0" rIns="0" bIns="0" rtlCol="0" anchor="ctr">
            <a:spAutoFit/>
          </a:bodyPr>
          <a:lstStyle>
            <a:lvl1pPr algn="l" defTabSz="914400" rtl="0" eaLnBrk="1" latinLnBrk="0" hangingPunct="1">
              <a:lnSpc>
                <a:spcPct val="90000"/>
              </a:lnSpc>
              <a:spcBef>
                <a:spcPct val="0"/>
              </a:spcBef>
              <a:buNone/>
              <a:defRPr lang="en-US" sz="3300" b="1" kern="1200">
                <a:solidFill>
                  <a:srgbClr val="7F7F7F"/>
                </a:solidFill>
                <a:latin typeface="Lato" panose="020F0502020204030203" pitchFamily="34" charset="0"/>
                <a:ea typeface="+mn-ea"/>
                <a:cs typeface="Lato" panose="020F0502020204030203" pitchFamily="34" charset="0"/>
              </a:defRPr>
            </a:lvl1pPr>
          </a:lstStyle>
          <a:p>
            <a:r>
              <a:rPr lang="en-US" b="0" cap="all" dirty="0">
                <a:solidFill>
                  <a:schemeClr val="bg1">
                    <a:lumMod val="50000"/>
                  </a:schemeClr>
                </a:solidFill>
                <a:latin typeface="Lato Semibold"/>
                <a:ea typeface="Lato Semibold"/>
                <a:cs typeface="Lato"/>
              </a:rPr>
              <a:t>Key changes </a:t>
            </a:r>
            <a:endParaRPr lang="en-US" cap="all">
              <a:solidFill>
                <a:schemeClr val="bg1">
                  <a:lumMod val="50000"/>
                </a:schemeClr>
              </a:solidFill>
              <a:latin typeface="Lato Semibold"/>
              <a:ea typeface="Lato Semibold"/>
            </a:endParaRPr>
          </a:p>
        </p:txBody>
      </p:sp>
    </p:spTree>
    <p:extLst>
      <p:ext uri="{BB962C8B-B14F-4D97-AF65-F5344CB8AC3E}">
        <p14:creationId xmlns:p14="http://schemas.microsoft.com/office/powerpoint/2010/main" val="2877573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002368" y="2546880"/>
            <a:ext cx="9793817" cy="3811587"/>
          </a:xfrm>
        </p:spPr>
        <p:txBody>
          <a:bodyPr>
            <a:normAutofit lnSpcReduction="10000"/>
          </a:bodyPr>
          <a:lstStyle/>
          <a:p>
            <a:r>
              <a:rPr lang="en-US" sz="2400" dirty="0"/>
              <a:t>The Final Rule requires financial institutions to design and implement </a:t>
            </a:r>
            <a:r>
              <a:rPr lang="en-US" sz="2400" b="1" dirty="0">
                <a:solidFill>
                  <a:srgbClr val="C00000"/>
                </a:solidFill>
              </a:rPr>
              <a:t>safeguards to control risks</a:t>
            </a:r>
            <a:r>
              <a:rPr lang="en-US" sz="2400" dirty="0"/>
              <a:t>, including by:</a:t>
            </a:r>
          </a:p>
          <a:p>
            <a:pPr lvl="1"/>
            <a:r>
              <a:rPr lang="en-US" dirty="0"/>
              <a:t>Implementing and periodically reviewing access controls, including technical and physical controls;</a:t>
            </a:r>
          </a:p>
          <a:p>
            <a:pPr lvl="1"/>
            <a:r>
              <a:rPr lang="en-US" dirty="0"/>
              <a:t>Encrypting all customer information held or transmitted by a financial institution both in transit over external networks and at rest;</a:t>
            </a:r>
          </a:p>
          <a:p>
            <a:pPr lvl="1"/>
            <a:r>
              <a:rPr lang="en-US" dirty="0"/>
              <a:t>Identifying and managing the data, personnel, devices, systems, and facilities that enable a financial institution to achieve business purposes in accordance with their relative importance to their business objectives and risk strategy;</a:t>
            </a:r>
          </a:p>
          <a:p>
            <a:pPr marL="457200" lvl="1" indent="0">
              <a:buNone/>
            </a:pPr>
            <a:endParaRPr lang="en-US" dirty="0"/>
          </a:p>
        </p:txBody>
      </p:sp>
      <p:sp>
        <p:nvSpPr>
          <p:cNvPr id="7" name="Title 2">
            <a:extLst>
              <a:ext uri="{FF2B5EF4-FFF2-40B4-BE49-F238E27FC236}">
                <a16:creationId xmlns:a16="http://schemas.microsoft.com/office/drawing/2014/main" id="{A9192934-D382-4972-BBD8-D8ED7E106C88}"/>
              </a:ext>
            </a:extLst>
          </p:cNvPr>
          <p:cNvSpPr txBox="1">
            <a:spLocks/>
          </p:cNvSpPr>
          <p:nvPr/>
        </p:nvSpPr>
        <p:spPr>
          <a:xfrm>
            <a:off x="2962275" y="1378361"/>
            <a:ext cx="7312378" cy="457048"/>
          </a:xfrm>
          <a:prstGeom prst="rect">
            <a:avLst/>
          </a:prstGeom>
          <a:noFill/>
          <a:ln>
            <a:noFill/>
          </a:ln>
        </p:spPr>
        <p:txBody>
          <a:bodyPr vert="horz" wrap="square" lIns="0" tIns="0" rIns="0" bIns="0" rtlCol="0" anchor="ctr">
            <a:spAutoFit/>
          </a:bodyPr>
          <a:lstStyle>
            <a:lvl1pPr algn="l" defTabSz="914400" rtl="0" eaLnBrk="1" latinLnBrk="0" hangingPunct="1">
              <a:lnSpc>
                <a:spcPct val="90000"/>
              </a:lnSpc>
              <a:spcBef>
                <a:spcPct val="0"/>
              </a:spcBef>
              <a:buNone/>
              <a:defRPr lang="en-US" sz="3300" b="1" kern="1200">
                <a:solidFill>
                  <a:srgbClr val="7F7F7F"/>
                </a:solidFill>
                <a:latin typeface="Lato" panose="020F0502020204030203" pitchFamily="34" charset="0"/>
                <a:ea typeface="+mn-ea"/>
                <a:cs typeface="Lato" panose="020F0502020204030203" pitchFamily="34" charset="0"/>
              </a:defRPr>
            </a:lvl1pPr>
          </a:lstStyle>
          <a:p>
            <a:r>
              <a:rPr lang="en-US" b="0" cap="all" dirty="0">
                <a:solidFill>
                  <a:schemeClr val="bg1">
                    <a:lumMod val="50000"/>
                  </a:schemeClr>
                </a:solidFill>
                <a:latin typeface="Lato Semibold"/>
                <a:ea typeface="Lato Semibold"/>
                <a:cs typeface="Lato"/>
              </a:rPr>
              <a:t>Key changes </a:t>
            </a:r>
            <a:endParaRPr lang="en-US" cap="all">
              <a:solidFill>
                <a:schemeClr val="bg1">
                  <a:lumMod val="50000"/>
                </a:schemeClr>
              </a:solidFill>
              <a:latin typeface="Lato Semibold"/>
              <a:ea typeface="Lato Semibold"/>
            </a:endParaRPr>
          </a:p>
        </p:txBody>
      </p:sp>
    </p:spTree>
    <p:extLst>
      <p:ext uri="{BB962C8B-B14F-4D97-AF65-F5344CB8AC3E}">
        <p14:creationId xmlns:p14="http://schemas.microsoft.com/office/powerpoint/2010/main" val="2517092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002368" y="2546880"/>
            <a:ext cx="9793817" cy="3811587"/>
          </a:xfrm>
        </p:spPr>
        <p:txBody>
          <a:bodyPr>
            <a:normAutofit/>
          </a:bodyPr>
          <a:lstStyle/>
          <a:p>
            <a:r>
              <a:rPr lang="en-US" sz="2400" dirty="0"/>
              <a:t>The Final Rule requires financial institutions to design and implement safeguards to control risks, including by (cont’d):</a:t>
            </a:r>
          </a:p>
          <a:p>
            <a:pPr lvl="1"/>
            <a:r>
              <a:rPr lang="en-US" dirty="0"/>
              <a:t>Implementing </a:t>
            </a:r>
            <a:r>
              <a:rPr lang="en-US" b="1" dirty="0">
                <a:solidFill>
                  <a:srgbClr val="C00000"/>
                </a:solidFill>
              </a:rPr>
              <a:t>multi-factor authentication</a:t>
            </a:r>
            <a:r>
              <a:rPr lang="en-US" dirty="0"/>
              <a:t> for any individual accessing any information system;</a:t>
            </a:r>
          </a:p>
          <a:p>
            <a:pPr lvl="1"/>
            <a:r>
              <a:rPr lang="en-US" dirty="0"/>
              <a:t>Developing, implementing, and maintaining procedures for the </a:t>
            </a:r>
            <a:r>
              <a:rPr lang="en-US" b="1" dirty="0">
                <a:solidFill>
                  <a:srgbClr val="C00000"/>
                </a:solidFill>
              </a:rPr>
              <a:t>secure disposal of customer information</a:t>
            </a:r>
            <a:r>
              <a:rPr lang="en-US" dirty="0"/>
              <a:t>; and</a:t>
            </a:r>
          </a:p>
          <a:p>
            <a:pPr lvl="1"/>
            <a:r>
              <a:rPr lang="en-US" dirty="0"/>
              <a:t>Implementing policies, procedures, and controls designed to </a:t>
            </a:r>
            <a:r>
              <a:rPr lang="en-US" b="1" dirty="0">
                <a:solidFill>
                  <a:srgbClr val="C00000"/>
                </a:solidFill>
              </a:rPr>
              <a:t>monitor and log the activity </a:t>
            </a:r>
            <a:r>
              <a:rPr lang="en-US" dirty="0"/>
              <a:t>of authorized users and detect unauthorized access or use of, or tampering with, customer information by such users.</a:t>
            </a:r>
          </a:p>
          <a:p>
            <a:pPr lvl="1"/>
            <a:endParaRPr lang="en-US" dirty="0"/>
          </a:p>
        </p:txBody>
      </p:sp>
      <p:sp>
        <p:nvSpPr>
          <p:cNvPr id="7" name="Title 2">
            <a:extLst>
              <a:ext uri="{FF2B5EF4-FFF2-40B4-BE49-F238E27FC236}">
                <a16:creationId xmlns:a16="http://schemas.microsoft.com/office/drawing/2014/main" id="{D5AAED14-DB63-481B-98E7-7B22A5B41748}"/>
              </a:ext>
            </a:extLst>
          </p:cNvPr>
          <p:cNvSpPr txBox="1">
            <a:spLocks/>
          </p:cNvSpPr>
          <p:nvPr/>
        </p:nvSpPr>
        <p:spPr>
          <a:xfrm>
            <a:off x="2962275" y="1378361"/>
            <a:ext cx="7312378" cy="457048"/>
          </a:xfrm>
          <a:prstGeom prst="rect">
            <a:avLst/>
          </a:prstGeom>
          <a:noFill/>
          <a:ln>
            <a:noFill/>
          </a:ln>
        </p:spPr>
        <p:txBody>
          <a:bodyPr vert="horz" wrap="square" lIns="0" tIns="0" rIns="0" bIns="0" rtlCol="0" anchor="ctr">
            <a:spAutoFit/>
          </a:bodyPr>
          <a:lstStyle>
            <a:lvl1pPr algn="l" defTabSz="914400" rtl="0" eaLnBrk="1" latinLnBrk="0" hangingPunct="1">
              <a:lnSpc>
                <a:spcPct val="90000"/>
              </a:lnSpc>
              <a:spcBef>
                <a:spcPct val="0"/>
              </a:spcBef>
              <a:buNone/>
              <a:defRPr lang="en-US" sz="3300" b="1" kern="1200">
                <a:solidFill>
                  <a:srgbClr val="7F7F7F"/>
                </a:solidFill>
                <a:latin typeface="Lato" panose="020F0502020204030203" pitchFamily="34" charset="0"/>
                <a:ea typeface="+mn-ea"/>
                <a:cs typeface="Lato" panose="020F0502020204030203" pitchFamily="34" charset="0"/>
              </a:defRPr>
            </a:lvl1pPr>
          </a:lstStyle>
          <a:p>
            <a:r>
              <a:rPr lang="en-US" b="0" cap="all" dirty="0">
                <a:solidFill>
                  <a:schemeClr val="bg1">
                    <a:lumMod val="50000"/>
                  </a:schemeClr>
                </a:solidFill>
                <a:latin typeface="Lato Semibold"/>
                <a:ea typeface="Lato Semibold"/>
                <a:cs typeface="Lato"/>
              </a:rPr>
              <a:t>Key changes </a:t>
            </a:r>
            <a:endParaRPr lang="en-US" cap="all">
              <a:solidFill>
                <a:schemeClr val="bg1">
                  <a:lumMod val="50000"/>
                </a:schemeClr>
              </a:solidFill>
              <a:latin typeface="Lato Semibold"/>
              <a:ea typeface="Lato Semibold"/>
            </a:endParaRPr>
          </a:p>
        </p:txBody>
      </p:sp>
    </p:spTree>
    <p:extLst>
      <p:ext uri="{BB962C8B-B14F-4D97-AF65-F5344CB8AC3E}">
        <p14:creationId xmlns:p14="http://schemas.microsoft.com/office/powerpoint/2010/main" val="621920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002368" y="2546880"/>
            <a:ext cx="9793817" cy="3811587"/>
          </a:xfrm>
        </p:spPr>
        <p:txBody>
          <a:bodyPr>
            <a:normAutofit/>
          </a:bodyPr>
          <a:lstStyle/>
          <a:p>
            <a:r>
              <a:rPr lang="en-US" sz="2400" dirty="0"/>
              <a:t>Financial institutions must designate </a:t>
            </a:r>
            <a:r>
              <a:rPr lang="en-US" sz="2400" b="1" dirty="0">
                <a:solidFill>
                  <a:srgbClr val="C00000"/>
                </a:solidFill>
              </a:rPr>
              <a:t>a qualified individual responsible </a:t>
            </a:r>
            <a:r>
              <a:rPr lang="en-US" sz="2400" dirty="0"/>
              <a:t>for overseeing and implementing a financial institutions information security program and enforcing their information security program.</a:t>
            </a:r>
          </a:p>
          <a:p>
            <a:pPr lvl="1"/>
            <a:r>
              <a:rPr lang="en-US" dirty="0"/>
              <a:t>Qualifications will depend upon the size and complexity of a financial institution’s information system and the volume and sensitivity of the customer information that the financial institution possesses or processes.</a:t>
            </a:r>
          </a:p>
          <a:p>
            <a:pPr lvl="1"/>
            <a:r>
              <a:rPr lang="en-US" dirty="0"/>
              <a:t>A Chief Information Security Officer title is not required.</a:t>
            </a:r>
          </a:p>
          <a:p>
            <a:pPr lvl="2"/>
            <a:endParaRPr lang="en-US" dirty="0"/>
          </a:p>
        </p:txBody>
      </p:sp>
      <p:sp>
        <p:nvSpPr>
          <p:cNvPr id="7" name="Title 2">
            <a:extLst>
              <a:ext uri="{FF2B5EF4-FFF2-40B4-BE49-F238E27FC236}">
                <a16:creationId xmlns:a16="http://schemas.microsoft.com/office/drawing/2014/main" id="{4E5BA536-EAA5-4C44-9536-919657E6EBC5}"/>
              </a:ext>
            </a:extLst>
          </p:cNvPr>
          <p:cNvSpPr txBox="1">
            <a:spLocks/>
          </p:cNvSpPr>
          <p:nvPr/>
        </p:nvSpPr>
        <p:spPr>
          <a:xfrm>
            <a:off x="2962275" y="1378361"/>
            <a:ext cx="7312378" cy="457048"/>
          </a:xfrm>
          <a:prstGeom prst="rect">
            <a:avLst/>
          </a:prstGeom>
          <a:noFill/>
          <a:ln>
            <a:noFill/>
          </a:ln>
        </p:spPr>
        <p:txBody>
          <a:bodyPr vert="horz" wrap="square" lIns="0" tIns="0" rIns="0" bIns="0" rtlCol="0" anchor="ctr">
            <a:spAutoFit/>
          </a:bodyPr>
          <a:lstStyle>
            <a:lvl1pPr algn="l" defTabSz="914400" rtl="0" eaLnBrk="1" latinLnBrk="0" hangingPunct="1">
              <a:lnSpc>
                <a:spcPct val="90000"/>
              </a:lnSpc>
              <a:spcBef>
                <a:spcPct val="0"/>
              </a:spcBef>
              <a:buNone/>
              <a:defRPr lang="en-US" sz="3300" b="1" kern="1200">
                <a:solidFill>
                  <a:srgbClr val="7F7F7F"/>
                </a:solidFill>
                <a:latin typeface="Lato" panose="020F0502020204030203" pitchFamily="34" charset="0"/>
                <a:ea typeface="+mn-ea"/>
                <a:cs typeface="Lato" panose="020F0502020204030203" pitchFamily="34" charset="0"/>
              </a:defRPr>
            </a:lvl1pPr>
          </a:lstStyle>
          <a:p>
            <a:r>
              <a:rPr lang="en-US" b="0" cap="all" dirty="0">
                <a:solidFill>
                  <a:schemeClr val="bg1">
                    <a:lumMod val="50000"/>
                  </a:schemeClr>
                </a:solidFill>
                <a:latin typeface="Lato Semibold"/>
                <a:ea typeface="Lato Semibold"/>
                <a:cs typeface="Lato"/>
              </a:rPr>
              <a:t>Key changes </a:t>
            </a:r>
            <a:endParaRPr lang="en-US" cap="all">
              <a:solidFill>
                <a:schemeClr val="bg1">
                  <a:lumMod val="50000"/>
                </a:schemeClr>
              </a:solidFill>
              <a:latin typeface="Lato Semibold"/>
              <a:ea typeface="Lato Semibold"/>
            </a:endParaRPr>
          </a:p>
        </p:txBody>
      </p:sp>
    </p:spTree>
    <p:extLst>
      <p:ext uri="{BB962C8B-B14F-4D97-AF65-F5344CB8AC3E}">
        <p14:creationId xmlns:p14="http://schemas.microsoft.com/office/powerpoint/2010/main" val="2804435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2E69E9F-CE0F-49D9-ACAD-2E681323DD5A}"/>
              </a:ext>
            </a:extLst>
          </p:cNvPr>
          <p:cNvSpPr>
            <a:spLocks noGrp="1"/>
          </p:cNvSpPr>
          <p:nvPr>
            <p:ph sz="quarter" idx="10"/>
          </p:nvPr>
        </p:nvSpPr>
        <p:spPr/>
        <p:txBody>
          <a:bodyPr>
            <a:normAutofit fontScale="92500" lnSpcReduction="10000"/>
          </a:bodyPr>
          <a:lstStyle/>
          <a:p>
            <a:pPr marL="0" indent="0">
              <a:buNone/>
            </a:pPr>
            <a:r>
              <a:rPr lang="en-US" b="1" dirty="0"/>
              <a:t>Brandon Sherman </a:t>
            </a:r>
            <a:endParaRPr lang="en-US" dirty="0"/>
          </a:p>
          <a:p>
            <a:r>
              <a:rPr lang="en-US" dirty="0"/>
              <a:t>Practice and Experience </a:t>
            </a:r>
          </a:p>
          <a:p>
            <a:pPr lvl="1"/>
            <a:r>
              <a:rPr lang="en-US" dirty="0"/>
              <a:t>Previous Experience: Senior Counsel to the Deputy Secretary </a:t>
            </a:r>
          </a:p>
          <a:p>
            <a:pPr lvl="1"/>
            <a:r>
              <a:rPr lang="en-US" dirty="0"/>
              <a:t>Advises institutions on meeting U.S. Department of Education cybersecurity requirements </a:t>
            </a:r>
          </a:p>
          <a:p>
            <a:pPr lvl="1"/>
            <a:r>
              <a:rPr lang="en-US" dirty="0"/>
              <a:t>Counsels clients on the rules and procedures related to federal financial aid, accreditation, Title IX, and transactional issues  </a:t>
            </a:r>
          </a:p>
          <a:p>
            <a:r>
              <a:rPr lang="en-US" dirty="0"/>
              <a:t>Contact Information</a:t>
            </a:r>
          </a:p>
          <a:p>
            <a:pPr lvl="1"/>
            <a:r>
              <a:rPr lang="en-US" dirty="0">
                <a:hlinkClick r:id="rId3"/>
              </a:rPr>
              <a:t>Bsherman@MaynardCooper.com</a:t>
            </a:r>
            <a:r>
              <a:rPr lang="en-US" dirty="0"/>
              <a:t> </a:t>
            </a:r>
          </a:p>
          <a:p>
            <a:pPr lvl="1"/>
            <a:r>
              <a:rPr lang="en-US" dirty="0"/>
              <a:t>202-868-5925 </a:t>
            </a:r>
          </a:p>
          <a:p>
            <a:endParaRPr lang="en-US" dirty="0"/>
          </a:p>
        </p:txBody>
      </p:sp>
      <p:sp>
        <p:nvSpPr>
          <p:cNvPr id="3" name="Title 2">
            <a:extLst>
              <a:ext uri="{FF2B5EF4-FFF2-40B4-BE49-F238E27FC236}">
                <a16:creationId xmlns:a16="http://schemas.microsoft.com/office/drawing/2014/main" id="{34B9F026-1C15-4265-87FB-6AAA627B8548}"/>
              </a:ext>
            </a:extLst>
          </p:cNvPr>
          <p:cNvSpPr>
            <a:spLocks noGrp="1"/>
          </p:cNvSpPr>
          <p:nvPr>
            <p:ph type="title"/>
          </p:nvPr>
        </p:nvSpPr>
        <p:spPr>
          <a:xfrm>
            <a:off x="2995260" y="1374048"/>
            <a:ext cx="7312378" cy="465674"/>
          </a:xfrm>
        </p:spPr>
        <p:txBody>
          <a:bodyPr/>
          <a:lstStyle/>
          <a:p>
            <a:r>
              <a:rPr lang="en-US" b="0" cap="all" dirty="0">
                <a:solidFill>
                  <a:schemeClr val="bg1">
                    <a:lumMod val="50000"/>
                  </a:schemeClr>
                </a:solidFill>
                <a:latin typeface="Lato Semibold"/>
                <a:ea typeface="Lato Black"/>
                <a:cs typeface="Lato"/>
              </a:rPr>
              <a:t>Presenter </a:t>
            </a:r>
            <a:r>
              <a:rPr lang="en-US" b="0" cap="all" dirty="0">
                <a:latin typeface="Lato Semibold"/>
                <a:ea typeface="Lato Semibold"/>
                <a:cs typeface="Lato"/>
              </a:rPr>
              <a:t>Background</a:t>
            </a:r>
            <a:endParaRPr lang="en-US" b="0">
              <a:solidFill>
                <a:schemeClr val="bg1">
                  <a:lumMod val="50000"/>
                </a:schemeClr>
              </a:solidFill>
              <a:latin typeface="Lato Semibold"/>
              <a:ea typeface="Lato Semibold"/>
              <a:cs typeface="Lato"/>
            </a:endParaRPr>
          </a:p>
        </p:txBody>
      </p:sp>
    </p:spTree>
    <p:extLst>
      <p:ext uri="{BB962C8B-B14F-4D97-AF65-F5344CB8AC3E}">
        <p14:creationId xmlns:p14="http://schemas.microsoft.com/office/powerpoint/2010/main" val="36416861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002368" y="2546880"/>
            <a:ext cx="9793817" cy="3811587"/>
          </a:xfrm>
        </p:spPr>
        <p:txBody>
          <a:bodyPr>
            <a:normAutofit fontScale="92500" lnSpcReduction="20000"/>
          </a:bodyPr>
          <a:lstStyle/>
          <a:p>
            <a:r>
              <a:rPr lang="en-US" sz="2600" dirty="0"/>
              <a:t>The qualified individual must submit an </a:t>
            </a:r>
            <a:r>
              <a:rPr lang="en-US" sz="2600" b="1" dirty="0">
                <a:solidFill>
                  <a:srgbClr val="C00000"/>
                </a:solidFill>
              </a:rPr>
              <a:t>information security report </a:t>
            </a:r>
            <a:r>
              <a:rPr lang="en-US" sz="2600" dirty="0"/>
              <a:t>in writing, regularly and at least annually, to a financial institution’s board of directors or equivalent governing body. </a:t>
            </a:r>
          </a:p>
          <a:p>
            <a:r>
              <a:rPr lang="en-US" sz="2600" dirty="0"/>
              <a:t>The report shall include the following information:</a:t>
            </a:r>
          </a:p>
          <a:p>
            <a:pPr lvl="1"/>
            <a:r>
              <a:rPr lang="en-US" sz="2600" dirty="0"/>
              <a:t>The overall status of the information security program and the financial institution’s compliance with the Rule; and</a:t>
            </a:r>
          </a:p>
          <a:p>
            <a:pPr lvl="1"/>
            <a:r>
              <a:rPr lang="en-US" sz="2600" dirty="0"/>
              <a:t>Material matters related to the information security program, addressing issues such as risk assessment, risk management and control decisions, service provider arrangements, results of testing, security events or violations and management’s responses thereto, and recommendations for changes in the information security program.</a:t>
            </a:r>
          </a:p>
          <a:p>
            <a:pPr lvl="2"/>
            <a:endParaRPr lang="en-US" dirty="0"/>
          </a:p>
        </p:txBody>
      </p:sp>
      <p:sp>
        <p:nvSpPr>
          <p:cNvPr id="7" name="Title 2">
            <a:extLst>
              <a:ext uri="{FF2B5EF4-FFF2-40B4-BE49-F238E27FC236}">
                <a16:creationId xmlns:a16="http://schemas.microsoft.com/office/drawing/2014/main" id="{D4C7C6FE-12EF-401A-948B-0BFEA6550719}"/>
              </a:ext>
            </a:extLst>
          </p:cNvPr>
          <p:cNvSpPr txBox="1">
            <a:spLocks/>
          </p:cNvSpPr>
          <p:nvPr/>
        </p:nvSpPr>
        <p:spPr>
          <a:xfrm>
            <a:off x="2962275" y="1378361"/>
            <a:ext cx="7312378" cy="457048"/>
          </a:xfrm>
          <a:prstGeom prst="rect">
            <a:avLst/>
          </a:prstGeom>
          <a:noFill/>
          <a:ln>
            <a:noFill/>
          </a:ln>
        </p:spPr>
        <p:txBody>
          <a:bodyPr vert="horz" wrap="square" lIns="0" tIns="0" rIns="0" bIns="0" rtlCol="0" anchor="ctr">
            <a:spAutoFit/>
          </a:bodyPr>
          <a:lstStyle>
            <a:lvl1pPr algn="l" defTabSz="914400" rtl="0" eaLnBrk="1" latinLnBrk="0" hangingPunct="1">
              <a:lnSpc>
                <a:spcPct val="90000"/>
              </a:lnSpc>
              <a:spcBef>
                <a:spcPct val="0"/>
              </a:spcBef>
              <a:buNone/>
              <a:defRPr lang="en-US" sz="3300" b="1" kern="1200">
                <a:solidFill>
                  <a:srgbClr val="7F7F7F"/>
                </a:solidFill>
                <a:latin typeface="Lato" panose="020F0502020204030203" pitchFamily="34" charset="0"/>
                <a:ea typeface="+mn-ea"/>
                <a:cs typeface="Lato" panose="020F0502020204030203" pitchFamily="34" charset="0"/>
              </a:defRPr>
            </a:lvl1pPr>
          </a:lstStyle>
          <a:p>
            <a:r>
              <a:rPr lang="en-US" b="0" cap="all" dirty="0">
                <a:solidFill>
                  <a:schemeClr val="bg1">
                    <a:lumMod val="50000"/>
                  </a:schemeClr>
                </a:solidFill>
                <a:latin typeface="Lato Semibold"/>
                <a:ea typeface="Lato Semibold"/>
                <a:cs typeface="Lato"/>
              </a:rPr>
              <a:t>Key changes </a:t>
            </a:r>
            <a:endParaRPr lang="en-US" cap="all">
              <a:solidFill>
                <a:schemeClr val="bg1">
                  <a:lumMod val="50000"/>
                </a:schemeClr>
              </a:solidFill>
              <a:latin typeface="Lato Semibold"/>
              <a:ea typeface="Lato Semibold"/>
            </a:endParaRPr>
          </a:p>
        </p:txBody>
      </p:sp>
    </p:spTree>
    <p:extLst>
      <p:ext uri="{BB962C8B-B14F-4D97-AF65-F5344CB8AC3E}">
        <p14:creationId xmlns:p14="http://schemas.microsoft.com/office/powerpoint/2010/main" val="4271375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6950BFC3-D8DA-4A85-94F7-54DA5524770B}">
      <p188:commentRel xmlns:p188="http://schemas.microsoft.com/office/powerpoint/2018/8/main" r:id="rId3"/>
    </p:ext>
  </p:extLs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002368" y="2623080"/>
            <a:ext cx="9793817" cy="3811587"/>
          </a:xfrm>
        </p:spPr>
        <p:txBody>
          <a:bodyPr>
            <a:noAutofit/>
          </a:bodyPr>
          <a:lstStyle/>
          <a:p>
            <a:r>
              <a:rPr lang="en-US" sz="2000" b="1" dirty="0">
                <a:solidFill>
                  <a:srgbClr val="C00000"/>
                </a:solidFill>
              </a:rPr>
              <a:t>Training requirements </a:t>
            </a:r>
            <a:r>
              <a:rPr lang="en-US" sz="2000" dirty="0"/>
              <a:t>include:</a:t>
            </a:r>
          </a:p>
          <a:p>
            <a:pPr lvl="1"/>
            <a:r>
              <a:rPr lang="en-US" sz="2000" dirty="0"/>
              <a:t>Providing personnel with security awareness training that is updated as necessary to reflect risks identified by the risk assessment;</a:t>
            </a:r>
          </a:p>
          <a:p>
            <a:pPr lvl="1"/>
            <a:r>
              <a:rPr lang="en-US" sz="2000" dirty="0"/>
              <a:t>Utilizing qualified information security personnel employed by the financial institution or service provider sufficient to manage information security risks and to perform or oversee the information security program;</a:t>
            </a:r>
          </a:p>
          <a:p>
            <a:pPr lvl="1"/>
            <a:r>
              <a:rPr lang="en-US" sz="2000" dirty="0"/>
              <a:t>Providing information security personnel with security updates and training sufficient to address relevant security risks; and</a:t>
            </a:r>
          </a:p>
          <a:p>
            <a:pPr lvl="1"/>
            <a:r>
              <a:rPr lang="en-US" sz="2000" dirty="0"/>
              <a:t>Verifying that key information security personnel take steps to maintain current knowledge of changing information security threats and countermeasures.</a:t>
            </a:r>
          </a:p>
        </p:txBody>
      </p:sp>
      <p:sp>
        <p:nvSpPr>
          <p:cNvPr id="7" name="Title 2">
            <a:extLst>
              <a:ext uri="{FF2B5EF4-FFF2-40B4-BE49-F238E27FC236}">
                <a16:creationId xmlns:a16="http://schemas.microsoft.com/office/drawing/2014/main" id="{19BF1C4F-D6C9-4F3D-BFBA-07C6DE8C5F76}"/>
              </a:ext>
            </a:extLst>
          </p:cNvPr>
          <p:cNvSpPr txBox="1">
            <a:spLocks/>
          </p:cNvSpPr>
          <p:nvPr/>
        </p:nvSpPr>
        <p:spPr>
          <a:xfrm>
            <a:off x="2962275" y="1378361"/>
            <a:ext cx="7312378" cy="457048"/>
          </a:xfrm>
          <a:prstGeom prst="rect">
            <a:avLst/>
          </a:prstGeom>
          <a:noFill/>
          <a:ln>
            <a:noFill/>
          </a:ln>
        </p:spPr>
        <p:txBody>
          <a:bodyPr vert="horz" wrap="square" lIns="0" tIns="0" rIns="0" bIns="0" rtlCol="0" anchor="ctr">
            <a:spAutoFit/>
          </a:bodyPr>
          <a:lstStyle>
            <a:lvl1pPr algn="l" defTabSz="914400" rtl="0" eaLnBrk="1" latinLnBrk="0" hangingPunct="1">
              <a:lnSpc>
                <a:spcPct val="90000"/>
              </a:lnSpc>
              <a:spcBef>
                <a:spcPct val="0"/>
              </a:spcBef>
              <a:buNone/>
              <a:defRPr lang="en-US" sz="3300" b="1" kern="1200">
                <a:solidFill>
                  <a:srgbClr val="7F7F7F"/>
                </a:solidFill>
                <a:latin typeface="Lato" panose="020F0502020204030203" pitchFamily="34" charset="0"/>
                <a:ea typeface="+mn-ea"/>
                <a:cs typeface="Lato" panose="020F0502020204030203" pitchFamily="34" charset="0"/>
              </a:defRPr>
            </a:lvl1pPr>
          </a:lstStyle>
          <a:p>
            <a:r>
              <a:rPr lang="en-US" b="0" cap="all" dirty="0">
                <a:solidFill>
                  <a:schemeClr val="bg1">
                    <a:lumMod val="50000"/>
                  </a:schemeClr>
                </a:solidFill>
                <a:latin typeface="Lato Semibold"/>
                <a:ea typeface="Lato Semibold"/>
                <a:cs typeface="Lato"/>
              </a:rPr>
              <a:t>Key changes </a:t>
            </a:r>
            <a:endParaRPr lang="en-US" cap="all">
              <a:solidFill>
                <a:schemeClr val="bg1">
                  <a:lumMod val="50000"/>
                </a:schemeClr>
              </a:solidFill>
              <a:latin typeface="Lato Semibold"/>
              <a:ea typeface="Lato Semibold"/>
            </a:endParaRPr>
          </a:p>
        </p:txBody>
      </p:sp>
    </p:spTree>
    <p:extLst>
      <p:ext uri="{BB962C8B-B14F-4D97-AF65-F5344CB8AC3E}">
        <p14:creationId xmlns:p14="http://schemas.microsoft.com/office/powerpoint/2010/main" val="2915454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002368" y="2623080"/>
            <a:ext cx="9793817" cy="3811587"/>
          </a:xfrm>
        </p:spPr>
        <p:txBody>
          <a:bodyPr>
            <a:normAutofit/>
          </a:bodyPr>
          <a:lstStyle/>
          <a:p>
            <a:r>
              <a:rPr lang="en-US" sz="2400" dirty="0"/>
              <a:t>Expands the definition of “financial institution” to include entities engaged in activities that the Federal Reserve Board determines to be incidental to financial activities. </a:t>
            </a:r>
          </a:p>
          <a:p>
            <a:pPr lvl="1"/>
            <a:r>
              <a:rPr lang="en-US" dirty="0"/>
              <a:t>This change adds “finders”—companies that bring together buyers and sellers of a product or service within the scope of the Rule. </a:t>
            </a:r>
          </a:p>
          <a:p>
            <a:pPr lvl="2"/>
            <a:endParaRPr lang="en-US" dirty="0"/>
          </a:p>
        </p:txBody>
      </p:sp>
      <p:sp>
        <p:nvSpPr>
          <p:cNvPr id="7" name="Title 2">
            <a:extLst>
              <a:ext uri="{FF2B5EF4-FFF2-40B4-BE49-F238E27FC236}">
                <a16:creationId xmlns:a16="http://schemas.microsoft.com/office/drawing/2014/main" id="{DF836863-9902-4E56-81B8-A641A01819E5}"/>
              </a:ext>
            </a:extLst>
          </p:cNvPr>
          <p:cNvSpPr txBox="1">
            <a:spLocks/>
          </p:cNvSpPr>
          <p:nvPr/>
        </p:nvSpPr>
        <p:spPr>
          <a:xfrm>
            <a:off x="2962275" y="1378361"/>
            <a:ext cx="7312378" cy="457048"/>
          </a:xfrm>
          <a:prstGeom prst="rect">
            <a:avLst/>
          </a:prstGeom>
          <a:noFill/>
          <a:ln>
            <a:noFill/>
          </a:ln>
        </p:spPr>
        <p:txBody>
          <a:bodyPr vert="horz" wrap="square" lIns="0" tIns="0" rIns="0" bIns="0" rtlCol="0" anchor="ctr">
            <a:spAutoFit/>
          </a:bodyPr>
          <a:lstStyle>
            <a:lvl1pPr algn="l" defTabSz="914400" rtl="0" eaLnBrk="1" latinLnBrk="0" hangingPunct="1">
              <a:lnSpc>
                <a:spcPct val="90000"/>
              </a:lnSpc>
              <a:spcBef>
                <a:spcPct val="0"/>
              </a:spcBef>
              <a:buNone/>
              <a:defRPr lang="en-US" sz="3300" b="1" kern="1200">
                <a:solidFill>
                  <a:srgbClr val="7F7F7F"/>
                </a:solidFill>
                <a:latin typeface="Lato" panose="020F0502020204030203" pitchFamily="34" charset="0"/>
                <a:ea typeface="+mn-ea"/>
                <a:cs typeface="Lato" panose="020F0502020204030203" pitchFamily="34" charset="0"/>
              </a:defRPr>
            </a:lvl1pPr>
          </a:lstStyle>
          <a:p>
            <a:r>
              <a:rPr lang="en-US" b="0" cap="all" dirty="0">
                <a:solidFill>
                  <a:schemeClr val="bg1">
                    <a:lumMod val="50000"/>
                  </a:schemeClr>
                </a:solidFill>
                <a:latin typeface="Lato Semibold"/>
                <a:ea typeface="Lato Semibold"/>
                <a:cs typeface="Lato"/>
              </a:rPr>
              <a:t>Key changes </a:t>
            </a:r>
            <a:endParaRPr lang="en-US" cap="all">
              <a:solidFill>
                <a:schemeClr val="bg1">
                  <a:lumMod val="50000"/>
                </a:schemeClr>
              </a:solidFill>
              <a:latin typeface="Lato Semibold"/>
              <a:ea typeface="Lato Semibold"/>
            </a:endParaRPr>
          </a:p>
        </p:txBody>
      </p:sp>
    </p:spTree>
    <p:extLst>
      <p:ext uri="{BB962C8B-B14F-4D97-AF65-F5344CB8AC3E}">
        <p14:creationId xmlns:p14="http://schemas.microsoft.com/office/powerpoint/2010/main" val="467232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002368" y="2623080"/>
            <a:ext cx="9793817" cy="3811587"/>
          </a:xfrm>
        </p:spPr>
        <p:txBody>
          <a:bodyPr>
            <a:normAutofit/>
          </a:bodyPr>
          <a:lstStyle/>
          <a:p>
            <a:r>
              <a:rPr lang="en-US" sz="2600" dirty="0"/>
              <a:t>Requires financial institutions to “periodically assess” their service providers on an ongoing basis. </a:t>
            </a:r>
          </a:p>
          <a:p>
            <a:pPr lvl="1"/>
            <a:r>
              <a:rPr lang="en-US" sz="2600" dirty="0"/>
              <a:t>Continues the requirements to based on the risk they present and the continued adequacy of their safeguards.</a:t>
            </a:r>
          </a:p>
        </p:txBody>
      </p:sp>
      <p:sp>
        <p:nvSpPr>
          <p:cNvPr id="7" name="Title 2">
            <a:extLst>
              <a:ext uri="{FF2B5EF4-FFF2-40B4-BE49-F238E27FC236}">
                <a16:creationId xmlns:a16="http://schemas.microsoft.com/office/drawing/2014/main" id="{7F052AC7-0160-4467-A138-0F9F298FFD60}"/>
              </a:ext>
            </a:extLst>
          </p:cNvPr>
          <p:cNvSpPr txBox="1">
            <a:spLocks/>
          </p:cNvSpPr>
          <p:nvPr/>
        </p:nvSpPr>
        <p:spPr>
          <a:xfrm>
            <a:off x="2962275" y="1378361"/>
            <a:ext cx="7312378" cy="457048"/>
          </a:xfrm>
          <a:prstGeom prst="rect">
            <a:avLst/>
          </a:prstGeom>
          <a:noFill/>
          <a:ln>
            <a:noFill/>
          </a:ln>
        </p:spPr>
        <p:txBody>
          <a:bodyPr vert="horz" wrap="square" lIns="0" tIns="0" rIns="0" bIns="0" rtlCol="0" anchor="ctr">
            <a:spAutoFit/>
          </a:bodyPr>
          <a:lstStyle>
            <a:lvl1pPr algn="l" defTabSz="914400" rtl="0" eaLnBrk="1" latinLnBrk="0" hangingPunct="1">
              <a:lnSpc>
                <a:spcPct val="90000"/>
              </a:lnSpc>
              <a:spcBef>
                <a:spcPct val="0"/>
              </a:spcBef>
              <a:buNone/>
              <a:defRPr lang="en-US" sz="3300" b="1" kern="1200">
                <a:solidFill>
                  <a:srgbClr val="7F7F7F"/>
                </a:solidFill>
                <a:latin typeface="Lato" panose="020F0502020204030203" pitchFamily="34" charset="0"/>
                <a:ea typeface="+mn-ea"/>
                <a:cs typeface="Lato" panose="020F0502020204030203" pitchFamily="34" charset="0"/>
              </a:defRPr>
            </a:lvl1pPr>
          </a:lstStyle>
          <a:p>
            <a:r>
              <a:rPr lang="en-US" b="0" cap="all" dirty="0">
                <a:solidFill>
                  <a:schemeClr val="bg1">
                    <a:lumMod val="50000"/>
                  </a:schemeClr>
                </a:solidFill>
                <a:latin typeface="Lato Semibold"/>
                <a:ea typeface="Lato Semibold"/>
                <a:cs typeface="Lato"/>
              </a:rPr>
              <a:t>Key changes </a:t>
            </a:r>
            <a:endParaRPr lang="en-US" cap="all">
              <a:solidFill>
                <a:schemeClr val="bg1">
                  <a:lumMod val="50000"/>
                </a:schemeClr>
              </a:solidFill>
              <a:latin typeface="Lato Semibold"/>
              <a:ea typeface="Lato Semibold"/>
            </a:endParaRPr>
          </a:p>
        </p:txBody>
      </p:sp>
    </p:spTree>
    <p:extLst>
      <p:ext uri="{BB962C8B-B14F-4D97-AF65-F5344CB8AC3E}">
        <p14:creationId xmlns:p14="http://schemas.microsoft.com/office/powerpoint/2010/main" val="219618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002368" y="2623080"/>
            <a:ext cx="9793817" cy="3811587"/>
          </a:xfrm>
        </p:spPr>
        <p:txBody>
          <a:bodyPr>
            <a:normAutofit/>
          </a:bodyPr>
          <a:lstStyle/>
          <a:p>
            <a:r>
              <a:rPr lang="en-US" sz="2600" dirty="0"/>
              <a:t>Small businesses</a:t>
            </a:r>
          </a:p>
          <a:p>
            <a:pPr lvl="1"/>
            <a:r>
              <a:rPr lang="en-US" sz="2600" dirty="0"/>
              <a:t>The Final Rule exempts financial institutions that collect information about fewer than 5,000 consumers from the:</a:t>
            </a:r>
          </a:p>
          <a:p>
            <a:pPr lvl="2"/>
            <a:r>
              <a:rPr lang="en-US" sz="2200" dirty="0"/>
              <a:t> Written risk assessment</a:t>
            </a:r>
          </a:p>
          <a:p>
            <a:pPr lvl="2"/>
            <a:r>
              <a:rPr lang="en-US" sz="2200" dirty="0"/>
              <a:t> Incident response plan </a:t>
            </a:r>
          </a:p>
          <a:p>
            <a:pPr lvl="2"/>
            <a:r>
              <a:rPr lang="en-US" sz="2200" dirty="0"/>
              <a:t> Annual reporting requirements</a:t>
            </a:r>
          </a:p>
        </p:txBody>
      </p:sp>
      <p:sp>
        <p:nvSpPr>
          <p:cNvPr id="7" name="Title 2">
            <a:extLst>
              <a:ext uri="{FF2B5EF4-FFF2-40B4-BE49-F238E27FC236}">
                <a16:creationId xmlns:a16="http://schemas.microsoft.com/office/drawing/2014/main" id="{432DED8F-0999-4D0A-A9C8-D0E405DD8E9E}"/>
              </a:ext>
            </a:extLst>
          </p:cNvPr>
          <p:cNvSpPr txBox="1">
            <a:spLocks/>
          </p:cNvSpPr>
          <p:nvPr/>
        </p:nvSpPr>
        <p:spPr>
          <a:xfrm>
            <a:off x="2962275" y="1378361"/>
            <a:ext cx="7312378" cy="457048"/>
          </a:xfrm>
          <a:prstGeom prst="rect">
            <a:avLst/>
          </a:prstGeom>
          <a:noFill/>
          <a:ln>
            <a:noFill/>
          </a:ln>
        </p:spPr>
        <p:txBody>
          <a:bodyPr vert="horz" wrap="square" lIns="0" tIns="0" rIns="0" bIns="0" rtlCol="0" anchor="ctr">
            <a:spAutoFit/>
          </a:bodyPr>
          <a:lstStyle>
            <a:lvl1pPr algn="l" defTabSz="914400" rtl="0" eaLnBrk="1" latinLnBrk="0" hangingPunct="1">
              <a:lnSpc>
                <a:spcPct val="90000"/>
              </a:lnSpc>
              <a:spcBef>
                <a:spcPct val="0"/>
              </a:spcBef>
              <a:buNone/>
              <a:defRPr lang="en-US" sz="3300" b="1" kern="1200">
                <a:solidFill>
                  <a:srgbClr val="7F7F7F"/>
                </a:solidFill>
                <a:latin typeface="Lato" panose="020F0502020204030203" pitchFamily="34" charset="0"/>
                <a:ea typeface="+mn-ea"/>
                <a:cs typeface="Lato" panose="020F0502020204030203" pitchFamily="34" charset="0"/>
              </a:defRPr>
            </a:lvl1pPr>
          </a:lstStyle>
          <a:p>
            <a:r>
              <a:rPr lang="en-US" b="0" cap="all" dirty="0">
                <a:solidFill>
                  <a:schemeClr val="bg1">
                    <a:lumMod val="50000"/>
                  </a:schemeClr>
                </a:solidFill>
                <a:latin typeface="Lato Semibold"/>
                <a:ea typeface="Lato Semibold"/>
                <a:cs typeface="Lato"/>
              </a:rPr>
              <a:t>Key changes </a:t>
            </a:r>
            <a:endParaRPr lang="en-US" cap="all">
              <a:solidFill>
                <a:schemeClr val="bg1">
                  <a:lumMod val="50000"/>
                </a:schemeClr>
              </a:solidFill>
              <a:latin typeface="Lato Semibold"/>
              <a:ea typeface="Lato Semibold"/>
            </a:endParaRPr>
          </a:p>
        </p:txBody>
      </p:sp>
    </p:spTree>
    <p:extLst>
      <p:ext uri="{BB962C8B-B14F-4D97-AF65-F5344CB8AC3E}">
        <p14:creationId xmlns:p14="http://schemas.microsoft.com/office/powerpoint/2010/main" val="3756167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002368" y="2623080"/>
            <a:ext cx="9793817" cy="3811587"/>
          </a:xfrm>
        </p:spPr>
        <p:txBody>
          <a:bodyPr>
            <a:normAutofit/>
          </a:bodyPr>
          <a:lstStyle/>
          <a:p>
            <a:r>
              <a:rPr lang="en-US" sz="2600" dirty="0"/>
              <a:t>This Final Rule became effective on </a:t>
            </a:r>
            <a:r>
              <a:rPr lang="en-US" sz="2600" b="1" dirty="0">
                <a:solidFill>
                  <a:srgbClr val="C00000"/>
                </a:solidFill>
              </a:rPr>
              <a:t>January 10, 2022</a:t>
            </a:r>
            <a:r>
              <a:rPr lang="en-US" sz="2600" dirty="0"/>
              <a:t>.</a:t>
            </a:r>
          </a:p>
          <a:p>
            <a:r>
              <a:rPr lang="en-US" sz="2600" dirty="0"/>
              <a:t>However, certain provisions will become effective on </a:t>
            </a:r>
            <a:r>
              <a:rPr lang="en-US" sz="2600" b="1" dirty="0">
                <a:solidFill>
                  <a:srgbClr val="C00000"/>
                </a:solidFill>
              </a:rPr>
              <a:t>December 9, 2022</a:t>
            </a:r>
            <a:r>
              <a:rPr lang="en-US" sz="2600" dirty="0"/>
              <a:t>.</a:t>
            </a:r>
          </a:p>
          <a:p>
            <a:pPr lvl="1"/>
            <a:r>
              <a:rPr lang="en-US" sz="2600" dirty="0"/>
              <a:t>Provisions include: </a:t>
            </a:r>
          </a:p>
          <a:p>
            <a:pPr lvl="2"/>
            <a:r>
              <a:rPr lang="en-US" sz="2600" dirty="0"/>
              <a:t>Appointment of a qualified Individual</a:t>
            </a:r>
          </a:p>
          <a:p>
            <a:pPr lvl="2"/>
            <a:r>
              <a:rPr lang="en-US" sz="2600" dirty="0"/>
              <a:t>Written risk assessments </a:t>
            </a:r>
          </a:p>
          <a:p>
            <a:pPr lvl="2"/>
            <a:r>
              <a:rPr lang="en-US" sz="2600" dirty="0"/>
              <a:t>Written incident response plan</a:t>
            </a:r>
          </a:p>
          <a:p>
            <a:pPr lvl="1"/>
            <a:endParaRPr lang="en-US" dirty="0"/>
          </a:p>
        </p:txBody>
      </p:sp>
      <p:sp>
        <p:nvSpPr>
          <p:cNvPr id="3" name="Title 2"/>
          <p:cNvSpPr>
            <a:spLocks noGrp="1"/>
          </p:cNvSpPr>
          <p:nvPr>
            <p:ph type="title"/>
          </p:nvPr>
        </p:nvSpPr>
        <p:spPr>
          <a:xfrm>
            <a:off x="2962275" y="1378361"/>
            <a:ext cx="7312378" cy="457048"/>
          </a:xfrm>
        </p:spPr>
        <p:txBody>
          <a:bodyPr/>
          <a:lstStyle/>
          <a:p>
            <a:r>
              <a:rPr lang="en-US" b="0" cap="all" dirty="0">
                <a:solidFill>
                  <a:schemeClr val="bg1">
                    <a:lumMod val="50000"/>
                  </a:schemeClr>
                </a:solidFill>
                <a:latin typeface="Lato Semibold"/>
                <a:ea typeface="Lato Semibold"/>
                <a:cs typeface="Lato Semibold"/>
              </a:rPr>
              <a:t>Effective Date </a:t>
            </a:r>
            <a:endParaRPr lang="en-US" cap="all" dirty="0">
              <a:latin typeface="Lato Semibold"/>
              <a:ea typeface="Lato Semibold"/>
              <a:cs typeface="Lato Semibold"/>
            </a:endParaRPr>
          </a:p>
        </p:txBody>
      </p:sp>
    </p:spTree>
    <p:extLst>
      <p:ext uri="{BB962C8B-B14F-4D97-AF65-F5344CB8AC3E}">
        <p14:creationId xmlns:p14="http://schemas.microsoft.com/office/powerpoint/2010/main" val="1296750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002368" y="2623080"/>
            <a:ext cx="9793817" cy="3811587"/>
          </a:xfrm>
        </p:spPr>
        <p:txBody>
          <a:bodyPr vert="horz" lIns="91440" tIns="45720" rIns="91440" bIns="45720" rtlCol="0" anchor="t">
            <a:normAutofit/>
          </a:bodyPr>
          <a:lstStyle/>
          <a:p>
            <a:pPr lvl="1"/>
            <a:r>
              <a:rPr lang="en-US" sz="2800" dirty="0">
                <a:latin typeface="Lato"/>
                <a:ea typeface="Lato"/>
                <a:cs typeface="Lato"/>
              </a:rPr>
              <a:t>Notification requirement </a:t>
            </a:r>
            <a:endParaRPr lang="en-US" sz="2800" dirty="0">
              <a:ea typeface="Lato"/>
            </a:endParaRPr>
          </a:p>
          <a:p>
            <a:pPr lvl="2"/>
            <a:r>
              <a:rPr lang="en-US" sz="2400" dirty="0">
                <a:latin typeface="Lato"/>
                <a:ea typeface="Lato"/>
                <a:cs typeface="Lato"/>
              </a:rPr>
              <a:t>The FTC is issuing a Supplemental Notice of Proposed Rulemaking that proposes adding a requirement financial institutions notify the FTC of detected security events under certain circumstances.</a:t>
            </a:r>
          </a:p>
        </p:txBody>
      </p:sp>
      <p:sp>
        <p:nvSpPr>
          <p:cNvPr id="3" name="Title 2"/>
          <p:cNvSpPr>
            <a:spLocks noGrp="1"/>
          </p:cNvSpPr>
          <p:nvPr>
            <p:ph type="title"/>
          </p:nvPr>
        </p:nvSpPr>
        <p:spPr>
          <a:xfrm>
            <a:off x="2962275" y="1378361"/>
            <a:ext cx="7312378" cy="457048"/>
          </a:xfrm>
        </p:spPr>
        <p:txBody>
          <a:bodyPr/>
          <a:lstStyle/>
          <a:p>
            <a:r>
              <a:rPr lang="en-US" b="0" cap="all" dirty="0">
                <a:solidFill>
                  <a:schemeClr val="bg1">
                    <a:lumMod val="50000"/>
                  </a:schemeClr>
                </a:solidFill>
                <a:latin typeface="Lato Semibold"/>
                <a:ea typeface="Lato Semibold"/>
                <a:cs typeface="Lato"/>
              </a:rPr>
              <a:t>Supplemental Notice </a:t>
            </a:r>
            <a:endParaRPr lang="en-US" cap="all">
              <a:solidFill>
                <a:schemeClr val="bg1">
                  <a:lumMod val="50000"/>
                </a:schemeClr>
              </a:solidFill>
              <a:latin typeface="Lato Semibold"/>
              <a:ea typeface="Lato Semibold"/>
            </a:endParaRPr>
          </a:p>
        </p:txBody>
      </p:sp>
    </p:spTree>
    <p:extLst>
      <p:ext uri="{BB962C8B-B14F-4D97-AF65-F5344CB8AC3E}">
        <p14:creationId xmlns:p14="http://schemas.microsoft.com/office/powerpoint/2010/main" val="803568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002368" y="2623080"/>
            <a:ext cx="9793817" cy="3811587"/>
          </a:xfrm>
        </p:spPr>
        <p:txBody>
          <a:bodyPr vert="horz" lIns="91440" tIns="45720" rIns="91440" bIns="45720" rtlCol="0" anchor="t">
            <a:normAutofit/>
          </a:bodyPr>
          <a:lstStyle/>
          <a:p>
            <a:pPr lvl="1"/>
            <a:r>
              <a:rPr lang="en-US" dirty="0">
                <a:latin typeface="Lato"/>
                <a:ea typeface="Lato"/>
                <a:cs typeface="Lato"/>
              </a:rPr>
              <a:t>The FTC declined to incorporate or reference NIST standards.</a:t>
            </a:r>
          </a:p>
          <a:p>
            <a:pPr lvl="1"/>
            <a:r>
              <a:rPr lang="en-US" dirty="0">
                <a:latin typeface="Lato"/>
                <a:ea typeface="Lato"/>
                <a:cs typeface="Lato"/>
              </a:rPr>
              <a:t>Institutions of higher education continue to be considered “financial institutions.”</a:t>
            </a:r>
          </a:p>
        </p:txBody>
      </p:sp>
      <p:sp>
        <p:nvSpPr>
          <p:cNvPr id="3" name="Title 2"/>
          <p:cNvSpPr>
            <a:spLocks noGrp="1"/>
          </p:cNvSpPr>
          <p:nvPr>
            <p:ph type="title"/>
          </p:nvPr>
        </p:nvSpPr>
        <p:spPr>
          <a:xfrm>
            <a:off x="2987675" y="1378361"/>
            <a:ext cx="7312378" cy="457048"/>
          </a:xfrm>
        </p:spPr>
        <p:txBody>
          <a:bodyPr/>
          <a:lstStyle/>
          <a:p>
            <a:r>
              <a:rPr lang="en-US" b="0" cap="all" dirty="0">
                <a:solidFill>
                  <a:schemeClr val="bg1">
                    <a:lumMod val="50000"/>
                  </a:schemeClr>
                </a:solidFill>
                <a:latin typeface="Lato Semibold"/>
                <a:ea typeface="Lato Semibold"/>
                <a:cs typeface="Lato"/>
              </a:rPr>
              <a:t>Other issues </a:t>
            </a:r>
            <a:endParaRPr lang="en-US" cap="all">
              <a:solidFill>
                <a:schemeClr val="bg1">
                  <a:lumMod val="50000"/>
                </a:schemeClr>
              </a:solidFill>
              <a:latin typeface="Lato Semibold"/>
              <a:ea typeface="Lato Semibold"/>
            </a:endParaRPr>
          </a:p>
        </p:txBody>
      </p:sp>
    </p:spTree>
    <p:extLst>
      <p:ext uri="{BB962C8B-B14F-4D97-AF65-F5344CB8AC3E}">
        <p14:creationId xmlns:p14="http://schemas.microsoft.com/office/powerpoint/2010/main" val="2684854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vert="horz" lIns="91440" tIns="45720" rIns="91440" bIns="45720" rtlCol="0" anchor="t">
            <a:normAutofit/>
          </a:bodyPr>
          <a:lstStyle/>
          <a:p>
            <a:pPr marL="0" indent="0">
              <a:buNone/>
            </a:pPr>
            <a:endParaRPr lang="en-US" sz="1400" dirty="0"/>
          </a:p>
          <a:p>
            <a:r>
              <a:rPr lang="en-US" sz="2600" dirty="0">
                <a:latin typeface="Lato"/>
                <a:ea typeface="Lato"/>
                <a:cs typeface="Lato"/>
              </a:rPr>
              <a:t>The U.S. Department of Education will require compliance with the revised Rule. </a:t>
            </a:r>
            <a:endParaRPr lang="en-US" sz="2600" dirty="0">
              <a:ea typeface="Lato"/>
            </a:endParaRPr>
          </a:p>
          <a:p>
            <a:r>
              <a:rPr lang="en-US" sz="2600" dirty="0">
                <a:latin typeface="Lato"/>
                <a:ea typeface="Lato"/>
                <a:cs typeface="Lato"/>
              </a:rPr>
              <a:t>Changes will be incorporated into your annual compliance audit.</a:t>
            </a:r>
          </a:p>
          <a:p>
            <a:r>
              <a:rPr lang="en-US" sz="2600" dirty="0">
                <a:latin typeface="Lato"/>
                <a:ea typeface="Lato"/>
                <a:cs typeface="Lato"/>
              </a:rPr>
              <a:t>Costs of compliance are borne by the institution</a:t>
            </a:r>
          </a:p>
          <a:p>
            <a:pPr marL="0" indent="0">
              <a:buNone/>
            </a:pPr>
            <a:endParaRPr lang="en-US" dirty="0">
              <a:ea typeface="Lato" panose="020F0502020204030203" pitchFamily="34" charset="0"/>
            </a:endParaRPr>
          </a:p>
          <a:p>
            <a:endParaRPr lang="en-US" dirty="0">
              <a:ea typeface="Lato" panose="020F0502020204030203" pitchFamily="34" charset="0"/>
            </a:endParaRPr>
          </a:p>
          <a:p>
            <a:endParaRPr lang="en-US" dirty="0"/>
          </a:p>
        </p:txBody>
      </p:sp>
      <p:sp>
        <p:nvSpPr>
          <p:cNvPr id="3" name="Title 2"/>
          <p:cNvSpPr>
            <a:spLocks noGrp="1"/>
          </p:cNvSpPr>
          <p:nvPr>
            <p:ph type="title"/>
          </p:nvPr>
        </p:nvSpPr>
        <p:spPr>
          <a:xfrm>
            <a:off x="2962275" y="1378361"/>
            <a:ext cx="7312378" cy="457048"/>
          </a:xfrm>
        </p:spPr>
        <p:txBody>
          <a:bodyPr/>
          <a:lstStyle/>
          <a:p>
            <a:r>
              <a:rPr lang="en-US" b="0" cap="all" dirty="0">
                <a:latin typeface="Lato Semibold"/>
                <a:ea typeface="Lato Light"/>
                <a:cs typeface="Lato Light"/>
              </a:rPr>
              <a:t>Impact in Higher Education </a:t>
            </a:r>
            <a:endParaRPr lang="en-US" b="0" cap="all">
              <a:latin typeface="Lato Semibold"/>
              <a:ea typeface="Lato Light" panose="020F0502020204030203" pitchFamily="34" charset="0"/>
              <a:cs typeface="Lato Light" panose="020F0502020204030203" pitchFamily="34" charset="0"/>
            </a:endParaRPr>
          </a:p>
        </p:txBody>
      </p:sp>
    </p:spTree>
    <p:extLst>
      <p:ext uri="{BB962C8B-B14F-4D97-AF65-F5344CB8AC3E}">
        <p14:creationId xmlns:p14="http://schemas.microsoft.com/office/powerpoint/2010/main" val="2363591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736D7F3-58FE-4DF1-B377-900B5EA7A7BD}"/>
              </a:ext>
            </a:extLst>
          </p:cNvPr>
          <p:cNvSpPr>
            <a:spLocks noGrp="1"/>
          </p:cNvSpPr>
          <p:nvPr>
            <p:ph sz="quarter" idx="10"/>
          </p:nvPr>
        </p:nvSpPr>
        <p:spPr/>
        <p:txBody>
          <a:bodyPr vert="horz" lIns="91440" tIns="45720" rIns="91440" bIns="45720" rtlCol="0" anchor="t">
            <a:normAutofit/>
          </a:bodyPr>
          <a:lstStyle/>
          <a:p>
            <a:r>
              <a:rPr lang="en-US" dirty="0">
                <a:latin typeface="Lato"/>
                <a:ea typeface="Lato"/>
                <a:cs typeface="Lato"/>
              </a:rPr>
              <a:t>FTC</a:t>
            </a:r>
          </a:p>
          <a:p>
            <a:pPr lvl="1"/>
            <a:r>
              <a:rPr lang="en-US" dirty="0">
                <a:latin typeface="Lato"/>
                <a:ea typeface="Lato"/>
                <a:cs typeface="Lato"/>
              </a:rPr>
              <a:t>Fines </a:t>
            </a:r>
            <a:endParaRPr lang="en-US" dirty="0">
              <a:ea typeface="Lato"/>
            </a:endParaRPr>
          </a:p>
          <a:p>
            <a:pPr lvl="1"/>
            <a:r>
              <a:rPr lang="en-US" dirty="0">
                <a:latin typeface="Lato"/>
                <a:ea typeface="Lato"/>
                <a:cs typeface="Lato"/>
              </a:rPr>
              <a:t>Consent agreement </a:t>
            </a:r>
            <a:endParaRPr lang="en-US" dirty="0">
              <a:ea typeface="Lato"/>
            </a:endParaRPr>
          </a:p>
          <a:p>
            <a:endParaRPr lang="en-US" dirty="0">
              <a:ea typeface="Lato"/>
            </a:endParaRPr>
          </a:p>
        </p:txBody>
      </p:sp>
      <p:sp>
        <p:nvSpPr>
          <p:cNvPr id="5" name="Title 2">
            <a:extLst>
              <a:ext uri="{FF2B5EF4-FFF2-40B4-BE49-F238E27FC236}">
                <a16:creationId xmlns:a16="http://schemas.microsoft.com/office/drawing/2014/main" id="{CA3CB487-BC0D-4E31-B89D-6FACB32A27FC}"/>
              </a:ext>
            </a:extLst>
          </p:cNvPr>
          <p:cNvSpPr txBox="1">
            <a:spLocks/>
          </p:cNvSpPr>
          <p:nvPr/>
        </p:nvSpPr>
        <p:spPr>
          <a:xfrm>
            <a:off x="2962275" y="1378361"/>
            <a:ext cx="7312378" cy="457048"/>
          </a:xfrm>
          <a:prstGeom prst="rect">
            <a:avLst/>
          </a:prstGeom>
          <a:noFill/>
          <a:ln>
            <a:noFill/>
          </a:ln>
        </p:spPr>
        <p:txBody>
          <a:bodyPr vert="horz" wrap="square" lIns="0" tIns="0" rIns="0" bIns="0" rtlCol="0" anchor="ctr">
            <a:spAutoFit/>
          </a:bodyPr>
          <a:lstStyle>
            <a:lvl1pPr algn="l" defTabSz="914400" rtl="0" eaLnBrk="1" latinLnBrk="0" hangingPunct="1">
              <a:lnSpc>
                <a:spcPct val="90000"/>
              </a:lnSpc>
              <a:spcBef>
                <a:spcPct val="0"/>
              </a:spcBef>
              <a:buNone/>
              <a:defRPr lang="en-US" sz="3300" b="1" kern="1200">
                <a:solidFill>
                  <a:srgbClr val="7F7F7F"/>
                </a:solidFill>
                <a:latin typeface="Lato" panose="020F0502020204030203" pitchFamily="34" charset="0"/>
                <a:ea typeface="+mn-ea"/>
                <a:cs typeface="Lato" panose="020F0502020204030203" pitchFamily="34" charset="0"/>
              </a:defRPr>
            </a:lvl1pPr>
          </a:lstStyle>
          <a:p>
            <a:r>
              <a:rPr lang="en-US" b="0" cap="all" dirty="0">
                <a:solidFill>
                  <a:schemeClr val="bg1">
                    <a:lumMod val="50000"/>
                  </a:schemeClr>
                </a:solidFill>
                <a:latin typeface="Lato Semibold"/>
                <a:ea typeface="Lato Light"/>
                <a:cs typeface="Lato Light"/>
              </a:rPr>
              <a:t>GLBA</a:t>
            </a:r>
            <a:r>
              <a:rPr lang="en-US" cap="all" dirty="0">
                <a:solidFill>
                  <a:schemeClr val="bg1">
                    <a:lumMod val="50000"/>
                  </a:schemeClr>
                </a:solidFill>
                <a:latin typeface="Lato Semibold"/>
                <a:ea typeface="Lato"/>
                <a:cs typeface="Lato"/>
              </a:rPr>
              <a:t> </a:t>
            </a:r>
            <a:r>
              <a:rPr lang="en-US" cap="all" dirty="0">
                <a:solidFill>
                  <a:schemeClr val="bg1">
                    <a:lumMod val="50000"/>
                  </a:schemeClr>
                </a:solidFill>
                <a:latin typeface="Lato Semibold"/>
                <a:ea typeface="Lato Black"/>
                <a:cs typeface="Lato Black"/>
              </a:rPr>
              <a:t>NON-COMPLIANCE </a:t>
            </a:r>
            <a:endParaRPr lang="en-US" b="0" cap="all">
              <a:solidFill>
                <a:schemeClr val="bg1">
                  <a:lumMod val="50000"/>
                </a:schemeClr>
              </a:solidFill>
              <a:latin typeface="Lato Semibold"/>
              <a:ea typeface="Lato"/>
              <a:cs typeface="Lato"/>
            </a:endParaRPr>
          </a:p>
        </p:txBody>
      </p:sp>
    </p:spTree>
    <p:extLst>
      <p:ext uri="{BB962C8B-B14F-4D97-AF65-F5344CB8AC3E}">
        <p14:creationId xmlns:p14="http://schemas.microsoft.com/office/powerpoint/2010/main" val="4133322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2E69E9F-CE0F-49D9-ACAD-2E681323DD5A}"/>
              </a:ext>
            </a:extLst>
          </p:cNvPr>
          <p:cNvSpPr>
            <a:spLocks noGrp="1"/>
          </p:cNvSpPr>
          <p:nvPr>
            <p:ph sz="quarter" idx="10"/>
          </p:nvPr>
        </p:nvSpPr>
        <p:spPr/>
        <p:txBody>
          <a:bodyPr>
            <a:normAutofit/>
          </a:bodyPr>
          <a:lstStyle/>
          <a:p>
            <a:pPr marL="0" indent="0">
              <a:buNone/>
            </a:pPr>
            <a:r>
              <a:rPr lang="en-US" b="1" dirty="0"/>
              <a:t>Adam Griffin</a:t>
            </a:r>
            <a:endParaRPr lang="en-US" dirty="0"/>
          </a:p>
          <a:p>
            <a:r>
              <a:rPr lang="en-US" dirty="0"/>
              <a:t>Practice and Experience </a:t>
            </a:r>
          </a:p>
          <a:p>
            <a:pPr lvl="1"/>
            <a:r>
              <a:rPr lang="en-US" dirty="0"/>
              <a:t>Cybersecurity and compliance</a:t>
            </a:r>
          </a:p>
          <a:p>
            <a:pPr lvl="1"/>
            <a:r>
              <a:rPr lang="en-US" dirty="0"/>
              <a:t>Work as breach coach to counsel organizations through incidents</a:t>
            </a:r>
          </a:p>
          <a:p>
            <a:r>
              <a:rPr lang="en-US" dirty="0"/>
              <a:t>Contact Information</a:t>
            </a:r>
          </a:p>
          <a:p>
            <a:pPr lvl="1"/>
            <a:r>
              <a:rPr lang="en-US" dirty="0">
                <a:hlinkClick r:id="rId3"/>
              </a:rPr>
              <a:t>AGriffin@maynardcooper.com</a:t>
            </a:r>
            <a:r>
              <a:rPr lang="en-US" dirty="0"/>
              <a:t> </a:t>
            </a:r>
          </a:p>
          <a:p>
            <a:pPr lvl="1"/>
            <a:r>
              <a:rPr lang="en-US" dirty="0"/>
              <a:t>205-415-4903</a:t>
            </a:r>
          </a:p>
          <a:p>
            <a:endParaRPr lang="en-US" dirty="0"/>
          </a:p>
        </p:txBody>
      </p:sp>
      <p:sp>
        <p:nvSpPr>
          <p:cNvPr id="3" name="Title 2">
            <a:extLst>
              <a:ext uri="{FF2B5EF4-FFF2-40B4-BE49-F238E27FC236}">
                <a16:creationId xmlns:a16="http://schemas.microsoft.com/office/drawing/2014/main" id="{34B9F026-1C15-4265-87FB-6AAA627B8548}"/>
              </a:ext>
            </a:extLst>
          </p:cNvPr>
          <p:cNvSpPr>
            <a:spLocks noGrp="1"/>
          </p:cNvSpPr>
          <p:nvPr>
            <p:ph type="title"/>
          </p:nvPr>
        </p:nvSpPr>
        <p:spPr>
          <a:xfrm>
            <a:off x="2995260" y="1374048"/>
            <a:ext cx="7312378" cy="465674"/>
          </a:xfrm>
        </p:spPr>
        <p:txBody>
          <a:bodyPr/>
          <a:lstStyle/>
          <a:p>
            <a:r>
              <a:rPr lang="en-US" cap="all" dirty="0">
                <a:solidFill>
                  <a:schemeClr val="bg1">
                    <a:lumMod val="50000"/>
                  </a:schemeClr>
                </a:solidFill>
                <a:latin typeface="Lato Semibold"/>
                <a:ea typeface="Lato Semibold"/>
                <a:cs typeface="Lato"/>
              </a:rPr>
              <a:t>Presenter </a:t>
            </a:r>
            <a:r>
              <a:rPr lang="en-US" b="0" cap="all" dirty="0">
                <a:latin typeface="Lato Semibold"/>
                <a:ea typeface="Lato Semibold"/>
                <a:cs typeface="Lato"/>
              </a:rPr>
              <a:t>Background</a:t>
            </a:r>
            <a:endParaRPr lang="en-US" b="0">
              <a:solidFill>
                <a:schemeClr val="bg1">
                  <a:lumMod val="50000"/>
                </a:schemeClr>
              </a:solidFill>
              <a:latin typeface="Lato Semibold"/>
              <a:ea typeface="Lato Semibold"/>
              <a:cs typeface="Lato"/>
            </a:endParaRPr>
          </a:p>
        </p:txBody>
      </p:sp>
    </p:spTree>
    <p:extLst>
      <p:ext uri="{BB962C8B-B14F-4D97-AF65-F5344CB8AC3E}">
        <p14:creationId xmlns:p14="http://schemas.microsoft.com/office/powerpoint/2010/main" val="15908208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736D7F3-58FE-4DF1-B377-900B5EA7A7BD}"/>
              </a:ext>
            </a:extLst>
          </p:cNvPr>
          <p:cNvSpPr>
            <a:spLocks noGrp="1"/>
          </p:cNvSpPr>
          <p:nvPr>
            <p:ph sz="quarter" idx="10"/>
          </p:nvPr>
        </p:nvSpPr>
        <p:spPr/>
        <p:txBody>
          <a:bodyPr vert="horz" lIns="91440" tIns="45720" rIns="91440" bIns="45720" rtlCol="0" anchor="t">
            <a:normAutofit/>
          </a:bodyPr>
          <a:lstStyle/>
          <a:p>
            <a:r>
              <a:rPr lang="en-US" dirty="0">
                <a:solidFill>
                  <a:srgbClr val="76777B"/>
                </a:solidFill>
                <a:latin typeface="Lato"/>
                <a:ea typeface="Lato"/>
                <a:cs typeface="Lato"/>
              </a:rPr>
              <a:t>U.S. Department of Education </a:t>
            </a:r>
            <a:endParaRPr lang="en-US">
              <a:solidFill>
                <a:srgbClr val="76777B"/>
              </a:solidFill>
              <a:ea typeface="Lato"/>
            </a:endParaRPr>
          </a:p>
          <a:p>
            <a:pPr lvl="1"/>
            <a:r>
              <a:rPr lang="en-US" dirty="0">
                <a:solidFill>
                  <a:srgbClr val="76777B"/>
                </a:solidFill>
                <a:latin typeface="Lato"/>
                <a:ea typeface="Lato"/>
                <a:cs typeface="Lato"/>
              </a:rPr>
              <a:t>Loss of access to FSA systems </a:t>
            </a:r>
            <a:endParaRPr lang="en-US">
              <a:solidFill>
                <a:srgbClr val="76777B"/>
              </a:solidFill>
              <a:ea typeface="Lato"/>
            </a:endParaRPr>
          </a:p>
          <a:p>
            <a:pPr lvl="1"/>
            <a:r>
              <a:rPr lang="en-US" dirty="0">
                <a:solidFill>
                  <a:srgbClr val="76777B"/>
                </a:solidFill>
                <a:latin typeface="Lato"/>
                <a:ea typeface="Lato"/>
                <a:cs typeface="Lato"/>
              </a:rPr>
              <a:t>Initiation of a Termination Action </a:t>
            </a:r>
            <a:endParaRPr lang="en-US">
              <a:solidFill>
                <a:srgbClr val="76777B"/>
              </a:solidFill>
              <a:ea typeface="Lato"/>
            </a:endParaRPr>
          </a:p>
          <a:p>
            <a:pPr lvl="1"/>
            <a:r>
              <a:rPr lang="en-US" dirty="0">
                <a:solidFill>
                  <a:srgbClr val="76777B"/>
                </a:solidFill>
                <a:latin typeface="Lato"/>
                <a:ea typeface="Lato"/>
                <a:cs typeface="Lato"/>
              </a:rPr>
              <a:t>Denial of an Open Recertification Action</a:t>
            </a:r>
          </a:p>
          <a:p>
            <a:pPr lvl="1"/>
            <a:r>
              <a:rPr lang="en-US" dirty="0">
                <a:solidFill>
                  <a:srgbClr val="76777B"/>
                </a:solidFill>
                <a:latin typeface="Lato"/>
                <a:ea typeface="Lato"/>
                <a:cs typeface="Lato"/>
              </a:rPr>
              <a:t>Initiation of a Limitation Action </a:t>
            </a:r>
            <a:endParaRPr lang="en-US">
              <a:solidFill>
                <a:srgbClr val="76777B"/>
              </a:solidFill>
              <a:ea typeface="Lato"/>
            </a:endParaRPr>
          </a:p>
          <a:p>
            <a:pPr lvl="1"/>
            <a:r>
              <a:rPr lang="en-US" dirty="0">
                <a:solidFill>
                  <a:srgbClr val="76777B"/>
                </a:solidFill>
                <a:latin typeface="Lato"/>
                <a:ea typeface="Lato"/>
                <a:cs typeface="Lato"/>
              </a:rPr>
              <a:t>Imposition of a Fine action </a:t>
            </a:r>
            <a:endParaRPr lang="en-US">
              <a:solidFill>
                <a:srgbClr val="76777B"/>
              </a:solidFill>
              <a:ea typeface="Lato"/>
            </a:endParaRPr>
          </a:p>
          <a:p>
            <a:pPr lvl="1"/>
            <a:r>
              <a:rPr lang="en-US" dirty="0">
                <a:solidFill>
                  <a:srgbClr val="76777B"/>
                </a:solidFill>
                <a:latin typeface="Lato"/>
                <a:ea typeface="Lato"/>
                <a:cs typeface="Lato"/>
              </a:rPr>
              <a:t>Placement on HCM </a:t>
            </a:r>
            <a:endParaRPr lang="en-US">
              <a:solidFill>
                <a:srgbClr val="76777B"/>
              </a:solidFill>
              <a:ea typeface="Lato"/>
            </a:endParaRPr>
          </a:p>
          <a:p>
            <a:endParaRPr lang="en-US" dirty="0">
              <a:solidFill>
                <a:srgbClr val="76777B"/>
              </a:solidFill>
              <a:ea typeface="Lato"/>
            </a:endParaRPr>
          </a:p>
          <a:p>
            <a:endParaRPr lang="en-US" dirty="0">
              <a:solidFill>
                <a:srgbClr val="76777B"/>
              </a:solidFill>
              <a:ea typeface="Lato"/>
            </a:endParaRPr>
          </a:p>
        </p:txBody>
      </p:sp>
      <p:sp>
        <p:nvSpPr>
          <p:cNvPr id="7" name="Title 2">
            <a:extLst>
              <a:ext uri="{FF2B5EF4-FFF2-40B4-BE49-F238E27FC236}">
                <a16:creationId xmlns:a16="http://schemas.microsoft.com/office/drawing/2014/main" id="{2139832E-7B46-4EC8-873B-470D29A15F4B}"/>
              </a:ext>
            </a:extLst>
          </p:cNvPr>
          <p:cNvSpPr txBox="1">
            <a:spLocks/>
          </p:cNvSpPr>
          <p:nvPr/>
        </p:nvSpPr>
        <p:spPr>
          <a:xfrm>
            <a:off x="2962275" y="1378361"/>
            <a:ext cx="7312378" cy="457048"/>
          </a:xfrm>
          <a:prstGeom prst="rect">
            <a:avLst/>
          </a:prstGeom>
          <a:noFill/>
          <a:ln>
            <a:noFill/>
          </a:ln>
        </p:spPr>
        <p:txBody>
          <a:bodyPr vert="horz" wrap="square" lIns="0" tIns="0" rIns="0" bIns="0" rtlCol="0" anchor="ctr">
            <a:spAutoFit/>
          </a:bodyPr>
          <a:lstStyle>
            <a:lvl1pPr algn="l" defTabSz="914400" rtl="0" eaLnBrk="1" latinLnBrk="0" hangingPunct="1">
              <a:lnSpc>
                <a:spcPct val="90000"/>
              </a:lnSpc>
              <a:spcBef>
                <a:spcPct val="0"/>
              </a:spcBef>
              <a:buNone/>
              <a:defRPr lang="en-US" sz="3300" b="1" kern="1200">
                <a:solidFill>
                  <a:srgbClr val="7F7F7F"/>
                </a:solidFill>
                <a:latin typeface="Lato" panose="020F0502020204030203" pitchFamily="34" charset="0"/>
                <a:ea typeface="+mn-ea"/>
                <a:cs typeface="Lato" panose="020F0502020204030203" pitchFamily="34" charset="0"/>
              </a:defRPr>
            </a:lvl1pPr>
          </a:lstStyle>
          <a:p>
            <a:r>
              <a:rPr lang="en-US" b="0" cap="all" dirty="0">
                <a:solidFill>
                  <a:schemeClr val="bg1">
                    <a:lumMod val="50000"/>
                  </a:schemeClr>
                </a:solidFill>
                <a:latin typeface="Lato Semibold"/>
                <a:ea typeface="Lato Light"/>
                <a:cs typeface="Lato Light"/>
              </a:rPr>
              <a:t>GLBA</a:t>
            </a:r>
            <a:r>
              <a:rPr lang="en-US" cap="all" dirty="0">
                <a:solidFill>
                  <a:schemeClr val="bg1">
                    <a:lumMod val="50000"/>
                  </a:schemeClr>
                </a:solidFill>
                <a:latin typeface="Lato Semibold"/>
                <a:ea typeface="Lato"/>
                <a:cs typeface="Lato"/>
              </a:rPr>
              <a:t> </a:t>
            </a:r>
            <a:r>
              <a:rPr lang="en-US" cap="all" dirty="0">
                <a:solidFill>
                  <a:schemeClr val="bg1">
                    <a:lumMod val="50000"/>
                  </a:schemeClr>
                </a:solidFill>
                <a:latin typeface="Lato Semibold"/>
                <a:ea typeface="Lato Black"/>
                <a:cs typeface="Lato Black"/>
              </a:rPr>
              <a:t>NON-COMPLIANCE </a:t>
            </a:r>
            <a:endParaRPr lang="en-US" b="0" cap="all">
              <a:solidFill>
                <a:schemeClr val="bg1">
                  <a:lumMod val="50000"/>
                </a:schemeClr>
              </a:solidFill>
              <a:latin typeface="Lato Semibold"/>
              <a:ea typeface="Lato"/>
              <a:cs typeface="Lato"/>
            </a:endParaRPr>
          </a:p>
        </p:txBody>
      </p:sp>
    </p:spTree>
    <p:extLst>
      <p:ext uri="{BB962C8B-B14F-4D97-AF65-F5344CB8AC3E}">
        <p14:creationId xmlns:p14="http://schemas.microsoft.com/office/powerpoint/2010/main" val="9795099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736D7F3-58FE-4DF1-B377-900B5EA7A7BD}"/>
              </a:ext>
            </a:extLst>
          </p:cNvPr>
          <p:cNvSpPr>
            <a:spLocks noGrp="1"/>
          </p:cNvSpPr>
          <p:nvPr>
            <p:ph sz="quarter" idx="10"/>
          </p:nvPr>
        </p:nvSpPr>
        <p:spPr/>
        <p:txBody>
          <a:bodyPr vert="horz" lIns="91440" tIns="45720" rIns="91440" bIns="45720" rtlCol="0" anchor="t">
            <a:normAutofit/>
          </a:bodyPr>
          <a:lstStyle/>
          <a:p>
            <a:r>
              <a:rPr lang="en-US" dirty="0">
                <a:solidFill>
                  <a:srgbClr val="76777B"/>
                </a:solidFill>
                <a:latin typeface="Lato"/>
                <a:ea typeface="Lato"/>
                <a:cs typeface="Lato"/>
              </a:rPr>
              <a:t>NIST SP 800-171 compliance </a:t>
            </a:r>
            <a:endParaRPr lang="en-US">
              <a:solidFill>
                <a:srgbClr val="76777B"/>
              </a:solidFill>
              <a:ea typeface="Lato"/>
            </a:endParaRPr>
          </a:p>
          <a:p>
            <a:r>
              <a:rPr lang="en-US" dirty="0">
                <a:solidFill>
                  <a:srgbClr val="76777B"/>
                </a:solidFill>
                <a:latin typeface="Lato"/>
                <a:ea typeface="Lato"/>
                <a:cs typeface="Lato"/>
              </a:rPr>
              <a:t>New cybersecurity program at the U.S. Department of Education</a:t>
            </a:r>
            <a:endParaRPr lang="en-US">
              <a:solidFill>
                <a:srgbClr val="76777B"/>
              </a:solidFill>
              <a:ea typeface="Lato"/>
            </a:endParaRPr>
          </a:p>
          <a:p>
            <a:endParaRPr lang="en-US" dirty="0">
              <a:solidFill>
                <a:srgbClr val="76777B"/>
              </a:solidFill>
              <a:ea typeface="Lato"/>
            </a:endParaRPr>
          </a:p>
        </p:txBody>
      </p:sp>
      <p:sp>
        <p:nvSpPr>
          <p:cNvPr id="5" name="Title 2">
            <a:extLst>
              <a:ext uri="{FF2B5EF4-FFF2-40B4-BE49-F238E27FC236}">
                <a16:creationId xmlns:a16="http://schemas.microsoft.com/office/drawing/2014/main" id="{1FB56C15-BE89-4B57-BB55-9A15F7A4CB4B}"/>
              </a:ext>
            </a:extLst>
          </p:cNvPr>
          <p:cNvSpPr txBox="1">
            <a:spLocks/>
          </p:cNvSpPr>
          <p:nvPr/>
        </p:nvSpPr>
        <p:spPr>
          <a:xfrm>
            <a:off x="2962275" y="1378361"/>
            <a:ext cx="8749787" cy="457048"/>
          </a:xfrm>
          <a:prstGeom prst="rect">
            <a:avLst/>
          </a:prstGeom>
          <a:noFill/>
          <a:ln>
            <a:noFill/>
          </a:ln>
        </p:spPr>
        <p:txBody>
          <a:bodyPr vert="horz" wrap="square" lIns="0" tIns="0" rIns="0" bIns="0" rtlCol="0" anchor="ctr">
            <a:spAutoFit/>
          </a:bodyPr>
          <a:lstStyle>
            <a:lvl1pPr algn="l" defTabSz="914400" rtl="0" eaLnBrk="1" latinLnBrk="0" hangingPunct="1">
              <a:lnSpc>
                <a:spcPct val="90000"/>
              </a:lnSpc>
              <a:spcBef>
                <a:spcPct val="0"/>
              </a:spcBef>
              <a:buNone/>
              <a:defRPr lang="en-US" sz="3300" b="1" kern="1200">
                <a:solidFill>
                  <a:srgbClr val="7F7F7F"/>
                </a:solidFill>
                <a:latin typeface="Lato" panose="020F0502020204030203" pitchFamily="34" charset="0"/>
                <a:ea typeface="+mn-ea"/>
                <a:cs typeface="Lato" panose="020F0502020204030203" pitchFamily="34" charset="0"/>
              </a:defRPr>
            </a:lvl1pPr>
          </a:lstStyle>
          <a:p>
            <a:r>
              <a:rPr lang="en-US" b="0" cap="all" dirty="0">
                <a:solidFill>
                  <a:schemeClr val="bg1">
                    <a:lumMod val="50000"/>
                  </a:schemeClr>
                </a:solidFill>
                <a:latin typeface="Lato Semibold"/>
                <a:ea typeface="Lato Light"/>
                <a:cs typeface="Lato Light"/>
              </a:rPr>
              <a:t>FUTURE COMPLIANCE CONSIDERATIONS </a:t>
            </a:r>
            <a:endParaRPr lang="en-US" b="0" cap="all">
              <a:solidFill>
                <a:schemeClr val="bg1">
                  <a:lumMod val="50000"/>
                </a:schemeClr>
              </a:solidFill>
              <a:latin typeface="Lato Semibold"/>
              <a:ea typeface="Lato"/>
              <a:cs typeface="Lato"/>
            </a:endParaRPr>
          </a:p>
        </p:txBody>
      </p:sp>
    </p:spTree>
    <p:extLst>
      <p:ext uri="{BB962C8B-B14F-4D97-AF65-F5344CB8AC3E}">
        <p14:creationId xmlns:p14="http://schemas.microsoft.com/office/powerpoint/2010/main" val="2042061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vert="horz" lIns="91440" tIns="45720" rIns="91440" bIns="45720" rtlCol="0" anchor="t">
            <a:normAutofit/>
          </a:bodyPr>
          <a:lstStyle/>
          <a:p>
            <a:pPr marL="0" indent="0">
              <a:buNone/>
            </a:pPr>
            <a:endParaRPr lang="en-US" sz="1400" dirty="0"/>
          </a:p>
          <a:p>
            <a:r>
              <a:rPr lang="en-US" sz="2600" dirty="0">
                <a:latin typeface="Lato"/>
                <a:ea typeface="Lato"/>
                <a:cs typeface="Lato"/>
              </a:rPr>
              <a:t>Recommendations for institutions in light of the Final Rule: </a:t>
            </a:r>
            <a:endParaRPr lang="en-US" sz="2600" dirty="0">
              <a:ea typeface="Lato"/>
            </a:endParaRPr>
          </a:p>
          <a:p>
            <a:pPr lvl="1"/>
            <a:r>
              <a:rPr lang="en-US" sz="2600" dirty="0">
                <a:latin typeface="Lato"/>
                <a:ea typeface="Lato"/>
                <a:cs typeface="Lato"/>
              </a:rPr>
              <a:t>Conduct a holistic risk assessment. </a:t>
            </a:r>
            <a:endParaRPr lang="en-US" sz="2600" dirty="0">
              <a:ea typeface="Lato"/>
            </a:endParaRPr>
          </a:p>
          <a:p>
            <a:pPr lvl="1"/>
            <a:r>
              <a:rPr lang="en-US" sz="2600" dirty="0">
                <a:latin typeface="Lato"/>
                <a:ea typeface="Lato"/>
                <a:cs typeface="Lato"/>
              </a:rPr>
              <a:t>Ensure the board of directors and executive leadership is familiar with the Final Rule’s requirements and understands the need to implement new measures.</a:t>
            </a:r>
          </a:p>
          <a:p>
            <a:pPr lvl="1"/>
            <a:endParaRPr lang="en-US" dirty="0">
              <a:ea typeface="Lato" panose="020F0502020204030203" pitchFamily="34" charset="0"/>
            </a:endParaRPr>
          </a:p>
          <a:p>
            <a:endParaRPr lang="en-US" dirty="0">
              <a:ea typeface="Lato" panose="020F0502020204030203" pitchFamily="34" charset="0"/>
            </a:endParaRPr>
          </a:p>
        </p:txBody>
      </p:sp>
      <p:sp>
        <p:nvSpPr>
          <p:cNvPr id="3" name="Title 2"/>
          <p:cNvSpPr>
            <a:spLocks noGrp="1"/>
          </p:cNvSpPr>
          <p:nvPr>
            <p:ph type="title"/>
          </p:nvPr>
        </p:nvSpPr>
        <p:spPr>
          <a:xfrm>
            <a:off x="2962275" y="1378361"/>
            <a:ext cx="7312378" cy="457048"/>
          </a:xfrm>
        </p:spPr>
        <p:txBody>
          <a:bodyPr/>
          <a:lstStyle/>
          <a:p>
            <a:r>
              <a:rPr lang="en-US" b="0" cap="all" dirty="0">
                <a:latin typeface="Lato Semibold"/>
                <a:ea typeface="Lato Light"/>
                <a:cs typeface="Lato Light"/>
              </a:rPr>
              <a:t>Next Steps </a:t>
            </a:r>
            <a:endParaRPr lang="en-US" b="0" cap="all">
              <a:latin typeface="Lato Semibold"/>
              <a:ea typeface="Lato Light" panose="020F0502020204030203" pitchFamily="34" charset="0"/>
              <a:cs typeface="Lato Light" panose="020F0502020204030203" pitchFamily="34" charset="0"/>
            </a:endParaRPr>
          </a:p>
        </p:txBody>
      </p:sp>
    </p:spTree>
    <p:extLst>
      <p:ext uri="{BB962C8B-B14F-4D97-AF65-F5344CB8AC3E}">
        <p14:creationId xmlns:p14="http://schemas.microsoft.com/office/powerpoint/2010/main" val="3866536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vert="horz" lIns="91440" tIns="45720" rIns="91440" bIns="45720" rtlCol="0" anchor="t">
            <a:normAutofit/>
          </a:bodyPr>
          <a:lstStyle/>
          <a:p>
            <a:r>
              <a:rPr lang="en-US" dirty="0">
                <a:solidFill>
                  <a:srgbClr val="76777B"/>
                </a:solidFill>
                <a:latin typeface="Lato"/>
                <a:ea typeface="Lato"/>
                <a:cs typeface="Lato"/>
                <a:hlinkClick r:id="rId3">
                  <a:extLst>
                    <a:ext uri="{A12FA001-AC4F-418D-AE19-62706E023703}">
                      <ahyp:hlinkClr xmlns:ahyp="http://schemas.microsoft.com/office/drawing/2018/hyperlinkcolor" val="tx"/>
                    </a:ext>
                  </a:extLst>
                </a:hlinkClick>
              </a:rPr>
              <a:t>Final Rule</a:t>
            </a:r>
            <a:endParaRPr lang="en-US" dirty="0">
              <a:solidFill>
                <a:srgbClr val="76777B"/>
              </a:solidFill>
              <a:latin typeface="Lato"/>
              <a:ea typeface="Lato"/>
              <a:cs typeface="Lato"/>
            </a:endParaRPr>
          </a:p>
          <a:p>
            <a:r>
              <a:rPr lang="en-US" dirty="0">
                <a:solidFill>
                  <a:srgbClr val="76777B"/>
                </a:solidFill>
                <a:latin typeface="Lato"/>
                <a:ea typeface="Lato"/>
                <a:cs typeface="Lato"/>
              </a:rPr>
              <a:t>Dear Colleague Letters: </a:t>
            </a:r>
            <a:r>
              <a:rPr lang="en-US" dirty="0">
                <a:solidFill>
                  <a:srgbClr val="76777B"/>
                </a:solidFill>
                <a:latin typeface="Lato"/>
                <a:ea typeface="Lato"/>
                <a:cs typeface="Lato"/>
                <a:hlinkClick r:id="rId4">
                  <a:extLst>
                    <a:ext uri="{A12FA001-AC4F-418D-AE19-62706E023703}">
                      <ahyp:hlinkClr xmlns:ahyp="http://schemas.microsoft.com/office/drawing/2018/hyperlinkcolor" val="tx"/>
                    </a:ext>
                  </a:extLst>
                </a:hlinkClick>
              </a:rPr>
              <a:t>GEN 16-12 </a:t>
            </a:r>
            <a:r>
              <a:rPr lang="en-US" dirty="0">
                <a:solidFill>
                  <a:srgbClr val="76777B"/>
                </a:solidFill>
                <a:latin typeface="Lato"/>
                <a:ea typeface="Lato"/>
                <a:cs typeface="Lato"/>
              </a:rPr>
              <a:t>, </a:t>
            </a:r>
            <a:r>
              <a:rPr lang="en-US" dirty="0">
                <a:solidFill>
                  <a:srgbClr val="76777B"/>
                </a:solidFill>
                <a:latin typeface="Lato"/>
                <a:ea typeface="Lato"/>
                <a:cs typeface="Lato"/>
                <a:hlinkClick r:id="rId5">
                  <a:extLst>
                    <a:ext uri="{A12FA001-AC4F-418D-AE19-62706E023703}">
                      <ahyp:hlinkClr xmlns:ahyp="http://schemas.microsoft.com/office/drawing/2018/hyperlinkcolor" val="tx"/>
                    </a:ext>
                  </a:extLst>
                </a:hlinkClick>
              </a:rPr>
              <a:t>GEN 15-18 </a:t>
            </a:r>
            <a:endParaRPr lang="en-US">
              <a:solidFill>
                <a:srgbClr val="76777B"/>
              </a:solidFill>
              <a:ea typeface="Lato"/>
            </a:endParaRPr>
          </a:p>
          <a:p>
            <a:r>
              <a:rPr lang="en-US" dirty="0">
                <a:solidFill>
                  <a:srgbClr val="76777B"/>
                </a:solidFill>
                <a:latin typeface="Lato"/>
                <a:ea typeface="Lato"/>
                <a:cs typeface="Lato"/>
              </a:rPr>
              <a:t>Electronic Announcement: </a:t>
            </a:r>
            <a:r>
              <a:rPr lang="en-US" i="1" dirty="0">
                <a:solidFill>
                  <a:srgbClr val="76777B"/>
                </a:solidFill>
                <a:latin typeface="Lato"/>
                <a:ea typeface="Lato"/>
                <a:cs typeface="Lato"/>
                <a:hlinkClick r:id="rId6">
                  <a:extLst>
                    <a:ext uri="{A12FA001-AC4F-418D-AE19-62706E023703}">
                      <ahyp:hlinkClr xmlns:ahyp="http://schemas.microsoft.com/office/drawing/2018/hyperlinkcolor" val="tx"/>
                    </a:ext>
                  </a:extLst>
                </a:hlinkClick>
              </a:rPr>
              <a:t>Protecting Student Information – Compliance with CUI and GLBA  </a:t>
            </a:r>
            <a:endParaRPr lang="en-US" i="1">
              <a:solidFill>
                <a:srgbClr val="76777B"/>
              </a:solidFill>
              <a:ea typeface="Lato"/>
            </a:endParaRPr>
          </a:p>
          <a:p>
            <a:r>
              <a:rPr lang="en-US" dirty="0">
                <a:solidFill>
                  <a:srgbClr val="76777B"/>
                </a:solidFill>
                <a:latin typeface="Lato"/>
                <a:ea typeface="Lato"/>
                <a:cs typeface="Lato"/>
                <a:hlinkClick r:id="rId7">
                  <a:extLst>
                    <a:ext uri="{A12FA001-AC4F-418D-AE19-62706E023703}">
                      <ahyp:hlinkClr xmlns:ahyp="http://schemas.microsoft.com/office/drawing/2018/hyperlinkcolor" val="tx"/>
                    </a:ext>
                  </a:extLst>
                </a:hlinkClick>
              </a:rPr>
              <a:t>FSA Handbook</a:t>
            </a:r>
            <a:endParaRPr lang="en-US" dirty="0">
              <a:solidFill>
                <a:srgbClr val="76777B"/>
              </a:solidFill>
              <a:latin typeface="Lato"/>
              <a:ea typeface="Lato"/>
              <a:cs typeface="Lato"/>
            </a:endParaRPr>
          </a:p>
          <a:p>
            <a:r>
              <a:rPr lang="en-US" dirty="0">
                <a:solidFill>
                  <a:srgbClr val="76777B"/>
                </a:solidFill>
                <a:latin typeface="Lato"/>
                <a:ea typeface="Lato"/>
                <a:cs typeface="Lato"/>
                <a:hlinkClick r:id="rId8">
                  <a:extLst>
                    <a:ext uri="{A12FA001-AC4F-418D-AE19-62706E023703}">
                      <ahyp:hlinkClr xmlns:ahyp="http://schemas.microsoft.com/office/drawing/2018/hyperlinkcolor" val="tx"/>
                    </a:ext>
                  </a:extLst>
                </a:hlinkClick>
              </a:rPr>
              <a:t>NIST SP 800-171</a:t>
            </a:r>
            <a:endParaRPr lang="en-US" dirty="0">
              <a:solidFill>
                <a:srgbClr val="76777B"/>
              </a:solidFill>
              <a:latin typeface="Lato"/>
              <a:ea typeface="Lato"/>
              <a:cs typeface="Lato"/>
            </a:endParaRPr>
          </a:p>
          <a:p>
            <a:pPr lvl="1"/>
            <a:endParaRPr lang="en-US" dirty="0">
              <a:solidFill>
                <a:srgbClr val="76777B"/>
              </a:solidFill>
              <a:ea typeface="Lato"/>
            </a:endParaRPr>
          </a:p>
          <a:p>
            <a:endParaRPr lang="en-US" dirty="0">
              <a:solidFill>
                <a:srgbClr val="76777B"/>
              </a:solidFill>
              <a:ea typeface="Lato"/>
            </a:endParaRPr>
          </a:p>
        </p:txBody>
      </p:sp>
      <p:sp>
        <p:nvSpPr>
          <p:cNvPr id="5" name="Title 2">
            <a:extLst>
              <a:ext uri="{FF2B5EF4-FFF2-40B4-BE49-F238E27FC236}">
                <a16:creationId xmlns:a16="http://schemas.microsoft.com/office/drawing/2014/main" id="{E34755AD-ED67-4EE0-B3DC-0E455E988600}"/>
              </a:ext>
            </a:extLst>
          </p:cNvPr>
          <p:cNvSpPr txBox="1">
            <a:spLocks/>
          </p:cNvSpPr>
          <p:nvPr/>
        </p:nvSpPr>
        <p:spPr>
          <a:xfrm>
            <a:off x="2962275" y="1378361"/>
            <a:ext cx="7312378" cy="457048"/>
          </a:xfrm>
          <a:prstGeom prst="rect">
            <a:avLst/>
          </a:prstGeom>
          <a:noFill/>
          <a:ln>
            <a:noFill/>
          </a:ln>
        </p:spPr>
        <p:txBody>
          <a:bodyPr vert="horz" wrap="square" lIns="0" tIns="0" rIns="0" bIns="0" rtlCol="0" anchor="ctr">
            <a:spAutoFit/>
          </a:bodyPr>
          <a:lstStyle>
            <a:lvl1pPr algn="l" defTabSz="914400" rtl="0" eaLnBrk="1" latinLnBrk="0" hangingPunct="1">
              <a:lnSpc>
                <a:spcPct val="90000"/>
              </a:lnSpc>
              <a:spcBef>
                <a:spcPct val="0"/>
              </a:spcBef>
              <a:buNone/>
              <a:defRPr lang="en-US" sz="3300" b="1" kern="1200">
                <a:solidFill>
                  <a:srgbClr val="7F7F7F"/>
                </a:solidFill>
                <a:latin typeface="Lato" panose="020F0502020204030203" pitchFamily="34" charset="0"/>
                <a:ea typeface="+mn-ea"/>
                <a:cs typeface="Lato" panose="020F0502020204030203" pitchFamily="34" charset="0"/>
              </a:defRPr>
            </a:lvl1pPr>
          </a:lstStyle>
          <a:p>
            <a:r>
              <a:rPr lang="en-US" cap="all" dirty="0">
                <a:solidFill>
                  <a:srgbClr val="76777B"/>
                </a:solidFill>
                <a:latin typeface="Lato Semibold"/>
                <a:ea typeface="Lato Black"/>
                <a:cs typeface="Lato Black"/>
              </a:rPr>
              <a:t>RESOURCES</a:t>
            </a:r>
          </a:p>
        </p:txBody>
      </p:sp>
    </p:spTree>
    <p:extLst>
      <p:ext uri="{BB962C8B-B14F-4D97-AF65-F5344CB8AC3E}">
        <p14:creationId xmlns:p14="http://schemas.microsoft.com/office/powerpoint/2010/main" val="144916977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aaLAWchak: The Paper Chase | Indian Case Law">
            <a:extLst>
              <a:ext uri="{FF2B5EF4-FFF2-40B4-BE49-F238E27FC236}">
                <a16:creationId xmlns:a16="http://schemas.microsoft.com/office/drawing/2014/main" id="{760AC523-3D34-4968-9C17-B3072B01EE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3340" y="2605332"/>
            <a:ext cx="4306677" cy="2419805"/>
          </a:xfrm>
          <a:prstGeom prst="rect">
            <a:avLst/>
          </a:prstGeom>
          <a:noFill/>
          <a:extLst>
            <a:ext uri="{909E8E84-426E-40DD-AFC4-6F175D3DCCD1}">
              <a14:hiddenFill xmlns:a14="http://schemas.microsoft.com/office/drawing/2010/main">
                <a:solidFill>
                  <a:srgbClr val="FFFFFF"/>
                </a:solidFill>
              </a14:hiddenFill>
            </a:ext>
          </a:extLst>
        </p:spPr>
      </p:pic>
      <p:sp>
        <p:nvSpPr>
          <p:cNvPr id="9" name="Title 2">
            <a:extLst>
              <a:ext uri="{FF2B5EF4-FFF2-40B4-BE49-F238E27FC236}">
                <a16:creationId xmlns:a16="http://schemas.microsoft.com/office/drawing/2014/main" id="{26722A7B-4217-4D63-BC59-253CD9E6C041}"/>
              </a:ext>
            </a:extLst>
          </p:cNvPr>
          <p:cNvSpPr txBox="1">
            <a:spLocks/>
          </p:cNvSpPr>
          <p:nvPr/>
        </p:nvSpPr>
        <p:spPr>
          <a:xfrm>
            <a:off x="2962275" y="1378361"/>
            <a:ext cx="7312378" cy="457048"/>
          </a:xfrm>
          <a:prstGeom prst="rect">
            <a:avLst/>
          </a:prstGeom>
          <a:noFill/>
          <a:ln>
            <a:noFill/>
          </a:ln>
        </p:spPr>
        <p:txBody>
          <a:bodyPr vert="horz" wrap="square" lIns="0" tIns="0" rIns="0" bIns="0" rtlCol="0" anchor="ctr">
            <a:spAutoFit/>
          </a:bodyPr>
          <a:lstStyle>
            <a:lvl1pPr algn="l" defTabSz="914400" rtl="0" eaLnBrk="1" latinLnBrk="0" hangingPunct="1">
              <a:lnSpc>
                <a:spcPct val="90000"/>
              </a:lnSpc>
              <a:spcBef>
                <a:spcPct val="0"/>
              </a:spcBef>
              <a:buNone/>
              <a:defRPr lang="en-US" sz="3300" b="1" kern="1200">
                <a:solidFill>
                  <a:srgbClr val="7F7F7F"/>
                </a:solidFill>
                <a:latin typeface="Lato" panose="020F0502020204030203" pitchFamily="34" charset="0"/>
                <a:ea typeface="+mn-ea"/>
                <a:cs typeface="Lato" panose="020F0502020204030203" pitchFamily="34" charset="0"/>
              </a:defRPr>
            </a:lvl1pPr>
          </a:lstStyle>
          <a:p>
            <a:r>
              <a:rPr lang="en-US" b="0" cap="all" dirty="0">
                <a:latin typeface="Lato Semibold"/>
                <a:ea typeface="Lato Semibold"/>
                <a:cs typeface="Lato Semibold"/>
              </a:rPr>
              <a:t>QUESTIONS?</a:t>
            </a:r>
            <a:endParaRPr lang="en-US" b="0" cap="all" dirty="0">
              <a:latin typeface="Lato"/>
              <a:ea typeface="Lato"/>
              <a:cs typeface="Lato"/>
            </a:endParaRPr>
          </a:p>
        </p:txBody>
      </p:sp>
    </p:spTree>
    <p:extLst>
      <p:ext uri="{BB962C8B-B14F-4D97-AF65-F5344CB8AC3E}">
        <p14:creationId xmlns:p14="http://schemas.microsoft.com/office/powerpoint/2010/main" val="1810312940"/>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730BDE9-835B-4A44-9DC2-8BD0E8C7F2A7}"/>
              </a:ext>
            </a:extLst>
          </p:cNvPr>
          <p:cNvSpPr/>
          <p:nvPr/>
        </p:nvSpPr>
        <p:spPr>
          <a:xfrm>
            <a:off x="1366093" y="11288"/>
            <a:ext cx="9669328" cy="684671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FAD3910C-B085-4DAB-98B6-DE5CC14F33A1}"/>
              </a:ext>
            </a:extLst>
          </p:cNvPr>
          <p:cNvSpPr txBox="1"/>
          <p:nvPr/>
        </p:nvSpPr>
        <p:spPr>
          <a:xfrm>
            <a:off x="2701355" y="1520729"/>
            <a:ext cx="6987612" cy="4251164"/>
          </a:xfrm>
          <a:prstGeom prst="rect">
            <a:avLst/>
          </a:prstGeom>
          <a:noFill/>
          <a:ln>
            <a:noFill/>
          </a:ln>
        </p:spPr>
        <p:txBody>
          <a:bodyPr wrap="square" lIns="0" tIns="0" rIns="0" bIns="0" rtlCol="0">
            <a:spAutoFit/>
          </a:bodyPr>
          <a:lstStyle/>
          <a:p>
            <a:pPr algn="ctr" fontAlgn="t">
              <a:lnSpc>
                <a:spcPct val="75000"/>
              </a:lnSpc>
            </a:pPr>
            <a:r>
              <a:rPr lang="en-US" sz="5400" b="1" dirty="0">
                <a:solidFill>
                  <a:srgbClr val="C00000"/>
                </a:solidFill>
                <a:latin typeface="Lato Light" panose="020F0502020204030203" pitchFamily="34" charset="0"/>
                <a:ea typeface="Lato Light" panose="020F0502020204030203" pitchFamily="34" charset="0"/>
                <a:cs typeface="Lato Light" panose="020F0502020204030203" pitchFamily="34" charset="0"/>
              </a:rPr>
              <a:t>Presenters</a:t>
            </a:r>
          </a:p>
          <a:p>
            <a:pPr algn="ctr" fontAlgn="t">
              <a:lnSpc>
                <a:spcPct val="75000"/>
              </a:lnSpc>
            </a:pPr>
            <a:endParaRPr lang="en-US" sz="2800" dirty="0">
              <a:solidFill>
                <a:srgbClr val="C00000"/>
              </a:solidFill>
              <a:latin typeface="Lato Light" panose="020F0502020204030203" pitchFamily="34" charset="0"/>
              <a:ea typeface="Lato Light" panose="020F0502020204030203" pitchFamily="34" charset="0"/>
              <a:cs typeface="Lato Light" panose="020F0502020204030203" pitchFamily="34" charset="0"/>
            </a:endParaRPr>
          </a:p>
          <a:p>
            <a:pPr algn="ctr" fontAlgn="t"/>
            <a:r>
              <a:rPr lang="en-US" sz="2400" b="1" u="sng" dirty="0">
                <a:solidFill>
                  <a:srgbClr val="C00000"/>
                </a:solidFill>
                <a:latin typeface="Lato Light" panose="020F0502020204030203" pitchFamily="34" charset="0"/>
                <a:ea typeface="Lato Light" panose="020F0502020204030203" pitchFamily="34" charset="0"/>
                <a:cs typeface="Lato Light" panose="020F0502020204030203" pitchFamily="34" charset="0"/>
              </a:rPr>
              <a:t>Brandon S. Sherman</a:t>
            </a:r>
            <a:endParaRPr lang="en-US" sz="2400" dirty="0">
              <a:solidFill>
                <a:srgbClr val="C00000"/>
              </a:solidFill>
              <a:latin typeface="Lato Light" panose="020F0502020204030203" pitchFamily="34" charset="0"/>
              <a:ea typeface="Lato Light" panose="020F0502020204030203" pitchFamily="34" charset="0"/>
              <a:cs typeface="Lato Light" panose="020F0502020204030203" pitchFamily="34" charset="0"/>
              <a:hlinkClick r:id="rId2"/>
            </a:endParaRPr>
          </a:p>
          <a:p>
            <a:pPr algn="ctr" fontAlgn="t"/>
            <a:r>
              <a:rPr lang="en-US" sz="2400" dirty="0">
                <a:solidFill>
                  <a:srgbClr val="C00000"/>
                </a:solidFill>
                <a:latin typeface="Lato Light" panose="020F0502020204030203" pitchFamily="34" charset="0"/>
                <a:ea typeface="Lato Light" panose="020F0502020204030203" pitchFamily="34" charset="0"/>
                <a:cs typeface="Lato Light" panose="020F0502020204030203" pitchFamily="34" charset="0"/>
                <a:hlinkClick r:id="rId2"/>
              </a:rPr>
              <a:t>BSherman@maynardcooper.com</a:t>
            </a:r>
            <a:endParaRPr lang="en-US" sz="2400" dirty="0"/>
          </a:p>
          <a:p>
            <a:pPr algn="ctr" fontAlgn="t"/>
            <a:r>
              <a:rPr lang="en-US" sz="2400" dirty="0"/>
              <a:t>202.868.5925</a:t>
            </a:r>
          </a:p>
          <a:p>
            <a:pPr algn="ctr" fontAlgn="t"/>
            <a:endParaRPr lang="en-US" sz="2400" dirty="0">
              <a:solidFill>
                <a:srgbClr val="C00000"/>
              </a:solidFill>
              <a:latin typeface="Lato Light" panose="020F0502020204030203" pitchFamily="34" charset="0"/>
              <a:ea typeface="Lato Light" panose="020F0502020204030203" pitchFamily="34" charset="0"/>
              <a:cs typeface="Lato Light" panose="020F0502020204030203" pitchFamily="34" charset="0"/>
            </a:endParaRPr>
          </a:p>
          <a:p>
            <a:pPr algn="ctr" fontAlgn="t"/>
            <a:r>
              <a:rPr lang="en-US" sz="2400" b="1" u="sng" dirty="0">
                <a:solidFill>
                  <a:srgbClr val="C00000"/>
                </a:solidFill>
                <a:latin typeface="Lato Light" panose="020F0502020204030203" pitchFamily="34" charset="0"/>
                <a:ea typeface="Lato Light" panose="020F0502020204030203" pitchFamily="34" charset="0"/>
                <a:cs typeface="Lato Light" panose="020F0502020204030203" pitchFamily="34" charset="0"/>
              </a:rPr>
              <a:t>Adam Griffin </a:t>
            </a:r>
          </a:p>
          <a:p>
            <a:pPr algn="ctr" fontAlgn="t"/>
            <a:r>
              <a:rPr lang="en-US" sz="2400" u="sng" dirty="0">
                <a:solidFill>
                  <a:srgbClr val="0070C0"/>
                </a:solidFill>
                <a:latin typeface="Lato Light" panose="020F0502020204030203" pitchFamily="34" charset="0"/>
                <a:ea typeface="Lato Light" panose="020F0502020204030203" pitchFamily="34" charset="0"/>
                <a:cs typeface="Lato Light" panose="020F0502020204030203" pitchFamily="34" charset="0"/>
              </a:rPr>
              <a:t>AGriffin@maynardcooper.com</a:t>
            </a:r>
          </a:p>
          <a:p>
            <a:pPr algn="ctr" fontAlgn="t"/>
            <a:r>
              <a:rPr lang="en-US" sz="2400" dirty="0"/>
              <a:t>205.415.4903 </a:t>
            </a:r>
          </a:p>
          <a:p>
            <a:pPr fontAlgn="t"/>
            <a:endParaRPr lang="en-US" sz="2400" dirty="0"/>
          </a:p>
          <a:p>
            <a:pPr fontAlgn="t">
              <a:lnSpc>
                <a:spcPct val="75000"/>
              </a:lnSpc>
            </a:pPr>
            <a:endParaRPr lang="en-US" sz="2800" dirty="0">
              <a:solidFill>
                <a:srgbClr val="C00000"/>
              </a:solidFill>
              <a:latin typeface="Lato Light" panose="020F0502020204030203" pitchFamily="34" charset="0"/>
              <a:ea typeface="Lato Light" panose="020F0502020204030203" pitchFamily="34" charset="0"/>
              <a:cs typeface="Lato Light" panose="020F0502020204030203" pitchFamily="34" charset="0"/>
            </a:endParaRPr>
          </a:p>
        </p:txBody>
      </p:sp>
      <p:pic>
        <p:nvPicPr>
          <p:cNvPr id="20" name="Picture 19">
            <a:extLst>
              <a:ext uri="{FF2B5EF4-FFF2-40B4-BE49-F238E27FC236}">
                <a16:creationId xmlns:a16="http://schemas.microsoft.com/office/drawing/2014/main" id="{47F3E2BF-B5D4-1A40-86F8-F157F461D3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9665" y="6021674"/>
            <a:ext cx="3530992" cy="586544"/>
          </a:xfrm>
          <a:prstGeom prst="rect">
            <a:avLst/>
          </a:prstGeom>
        </p:spPr>
      </p:pic>
    </p:spTree>
    <p:extLst>
      <p:ext uri="{BB962C8B-B14F-4D97-AF65-F5344CB8AC3E}">
        <p14:creationId xmlns:p14="http://schemas.microsoft.com/office/powerpoint/2010/main" val="1558508182"/>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FE0EB92C-3EA5-CB4C-B089-072509873275}"/>
              </a:ext>
            </a:extLst>
          </p:cNvPr>
          <p:cNvSpPr txBox="1"/>
          <p:nvPr/>
        </p:nvSpPr>
        <p:spPr>
          <a:xfrm>
            <a:off x="2819400" y="2785530"/>
            <a:ext cx="6987612" cy="675185"/>
          </a:xfrm>
          <a:prstGeom prst="rect">
            <a:avLst/>
          </a:prstGeom>
          <a:noFill/>
          <a:ln>
            <a:noFill/>
          </a:ln>
        </p:spPr>
        <p:txBody>
          <a:bodyPr wrap="square" lIns="0" tIns="0" rIns="0" bIns="0" rtlCol="0">
            <a:spAutoFit/>
          </a:bodyPr>
          <a:lstStyle/>
          <a:p>
            <a:pPr fontAlgn="t">
              <a:lnSpc>
                <a:spcPct val="75000"/>
              </a:lnSpc>
            </a:pPr>
            <a:r>
              <a:rPr lang="en-US" sz="5400" b="1" dirty="0">
                <a:solidFill>
                  <a:schemeClr val="bg1"/>
                </a:solidFill>
                <a:latin typeface="Lato Black" panose="020F0502020204030203" pitchFamily="34" charset="0"/>
                <a:cs typeface="Lato Black" panose="020F0502020204030203" pitchFamily="34" charset="0"/>
              </a:rPr>
              <a:t>THANK YOU</a:t>
            </a:r>
          </a:p>
        </p:txBody>
      </p:sp>
      <p:cxnSp>
        <p:nvCxnSpPr>
          <p:cNvPr id="22" name="Straight Connector 21">
            <a:extLst>
              <a:ext uri="{FF2B5EF4-FFF2-40B4-BE49-F238E27FC236}">
                <a16:creationId xmlns:a16="http://schemas.microsoft.com/office/drawing/2014/main" id="{97E78560-3D5E-064C-883D-56C0CDBD2B40}"/>
              </a:ext>
            </a:extLst>
          </p:cNvPr>
          <p:cNvCxnSpPr>
            <a:cxnSpLocks/>
          </p:cNvCxnSpPr>
          <p:nvPr/>
        </p:nvCxnSpPr>
        <p:spPr>
          <a:xfrm>
            <a:off x="2984306" y="3966012"/>
            <a:ext cx="914400" cy="0"/>
          </a:xfrm>
          <a:prstGeom prst="line">
            <a:avLst/>
          </a:prstGeom>
          <a:ln>
            <a:solidFill>
              <a:schemeClr val="bg1"/>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08776652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fontScale="77500" lnSpcReduction="20000"/>
          </a:bodyPr>
          <a:lstStyle/>
          <a:p>
            <a:pPr marL="288925" indent="-285750">
              <a:lnSpc>
                <a:spcPct val="120000"/>
              </a:lnSpc>
              <a:spcBef>
                <a:spcPts val="600"/>
              </a:spcBef>
              <a:spcAft>
                <a:spcPts val="600"/>
              </a:spcAft>
            </a:pPr>
            <a:r>
              <a:rPr lang="en-US" i="1" dirty="0">
                <a:solidFill>
                  <a:prstClr val="white">
                    <a:lumMod val="50000"/>
                  </a:prstClr>
                </a:solidFill>
                <a:latin typeface="Lato Medium" panose="020F0502020204030203" pitchFamily="34" charset="0"/>
                <a:ea typeface="Lato Medium" panose="020F0502020204030203" pitchFamily="34" charset="0"/>
                <a:cs typeface="Lato Medium" panose="020F0502020204030203" pitchFamily="34" charset="0"/>
              </a:rPr>
              <a:t>The purpose of this presentation is to provide news and information on legal and regulatory issues, and all content provided is for informational purposes only.  It should not be considered legal advice.</a:t>
            </a:r>
          </a:p>
          <a:p>
            <a:pPr marL="288925" indent="-285750">
              <a:lnSpc>
                <a:spcPct val="120000"/>
              </a:lnSpc>
              <a:spcBef>
                <a:spcPts val="600"/>
              </a:spcBef>
              <a:spcAft>
                <a:spcPts val="600"/>
              </a:spcAft>
            </a:pPr>
            <a:r>
              <a:rPr lang="en-US" i="1" dirty="0">
                <a:solidFill>
                  <a:prstClr val="white">
                    <a:lumMod val="50000"/>
                  </a:prstClr>
                </a:solidFill>
                <a:latin typeface="Lato Medium" panose="020F0502020204030203" pitchFamily="34" charset="0"/>
                <a:ea typeface="Lato Medium" panose="020F0502020204030203" pitchFamily="34" charset="0"/>
                <a:cs typeface="Lato Medium" panose="020F0502020204030203" pitchFamily="34" charset="0"/>
              </a:rPr>
              <a:t>The transmission of information from this presentation does not establish an attorney-client relationship with the participant or reader.  The participant or reader should not act on the information contained in this presentation or any accompanying materials without first consulting retained legal counsel.</a:t>
            </a:r>
          </a:p>
          <a:p>
            <a:pPr marL="288925" indent="-285750">
              <a:lnSpc>
                <a:spcPct val="120000"/>
              </a:lnSpc>
              <a:spcBef>
                <a:spcPts val="600"/>
              </a:spcBef>
              <a:spcAft>
                <a:spcPts val="600"/>
              </a:spcAft>
            </a:pPr>
            <a:r>
              <a:rPr lang="en-US" i="1" dirty="0">
                <a:solidFill>
                  <a:prstClr val="white">
                    <a:lumMod val="50000"/>
                  </a:prstClr>
                </a:solidFill>
                <a:latin typeface="Lato Medium" panose="020F0502020204030203" pitchFamily="34" charset="0"/>
                <a:ea typeface="Lato Medium" panose="020F0502020204030203" pitchFamily="34" charset="0"/>
                <a:cs typeface="Lato Medium" panose="020F0502020204030203" pitchFamily="34" charset="0"/>
              </a:rPr>
              <a:t>If you desire legal advice for a particular situation, you should consult an attorney.</a:t>
            </a:r>
          </a:p>
        </p:txBody>
      </p:sp>
      <p:sp>
        <p:nvSpPr>
          <p:cNvPr id="3" name="Title 2"/>
          <p:cNvSpPr>
            <a:spLocks noGrp="1"/>
          </p:cNvSpPr>
          <p:nvPr>
            <p:ph type="title"/>
          </p:nvPr>
        </p:nvSpPr>
        <p:spPr>
          <a:xfrm>
            <a:off x="2962275" y="1385286"/>
            <a:ext cx="7312378" cy="443198"/>
          </a:xfrm>
        </p:spPr>
        <p:txBody>
          <a:bodyPr/>
          <a:lstStyle/>
          <a:p>
            <a:r>
              <a:rPr lang="en-US" sz="3200" b="0" dirty="0">
                <a:latin typeface="Lato Semibold"/>
                <a:ea typeface="Lato Light"/>
                <a:cs typeface="Lato Light"/>
              </a:rPr>
              <a:t>LEGAL </a:t>
            </a:r>
            <a:r>
              <a:rPr lang="en-US" sz="3200" b="0" cap="all" dirty="0">
                <a:solidFill>
                  <a:schemeClr val="bg1">
                    <a:lumMod val="50000"/>
                  </a:schemeClr>
                </a:solidFill>
                <a:latin typeface="Lato Semibold"/>
                <a:ea typeface="Lato Light"/>
                <a:cs typeface="Lato Light"/>
              </a:rPr>
              <a:t>DISCLAIMER</a:t>
            </a:r>
            <a:endParaRPr lang="en-US" sz="3200" b="0">
              <a:solidFill>
                <a:schemeClr val="bg1">
                  <a:lumMod val="50000"/>
                </a:schemeClr>
              </a:solidFill>
              <a:latin typeface="Lato Semibold"/>
              <a:ea typeface="Lato Light"/>
              <a:cs typeface="Lato Light"/>
            </a:endParaRPr>
          </a:p>
        </p:txBody>
      </p:sp>
    </p:spTree>
    <p:extLst>
      <p:ext uri="{BB962C8B-B14F-4D97-AF65-F5344CB8AC3E}">
        <p14:creationId xmlns:p14="http://schemas.microsoft.com/office/powerpoint/2010/main" val="1200590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Picture 38">
            <a:extLst>
              <a:ext uri="{FF2B5EF4-FFF2-40B4-BE49-F238E27FC236}">
                <a16:creationId xmlns:a16="http://schemas.microsoft.com/office/drawing/2014/main" id="{9EB8D8A6-E849-114A-A63F-7A9A317645A5}"/>
              </a:ext>
            </a:extLst>
          </p:cNvPr>
          <p:cNvPicPr>
            <a:picLocks noChangeAspect="1"/>
          </p:cNvPicPr>
          <p:nvPr/>
        </p:nvPicPr>
        <p:blipFill rotWithShape="1">
          <a:blip r:embed="rId3">
            <a:extLst>
              <a:ext uri="{28A0092B-C50C-407E-A947-70E740481C1C}">
                <a14:useLocalDpi xmlns:a14="http://schemas.microsoft.com/office/drawing/2010/main" val="0"/>
              </a:ext>
            </a:extLst>
          </a:blip>
          <a:srcRect r="12986" b="4740"/>
          <a:stretch/>
        </p:blipFill>
        <p:spPr>
          <a:xfrm>
            <a:off x="1550411" y="1189974"/>
            <a:ext cx="7954783" cy="5399363"/>
          </a:xfrm>
          <a:prstGeom prst="rect">
            <a:avLst/>
          </a:prstGeom>
        </p:spPr>
      </p:pic>
      <p:cxnSp>
        <p:nvCxnSpPr>
          <p:cNvPr id="27" name="Straight Connector 26">
            <a:extLst>
              <a:ext uri="{FF2B5EF4-FFF2-40B4-BE49-F238E27FC236}">
                <a16:creationId xmlns:a16="http://schemas.microsoft.com/office/drawing/2014/main" id="{029D21F8-D56C-634C-9E24-FB4DF4EA4EDE}"/>
              </a:ext>
            </a:extLst>
          </p:cNvPr>
          <p:cNvCxnSpPr>
            <a:cxnSpLocks/>
          </p:cNvCxnSpPr>
          <p:nvPr/>
        </p:nvCxnSpPr>
        <p:spPr>
          <a:xfrm>
            <a:off x="2971800" y="5088099"/>
            <a:ext cx="1972408" cy="0"/>
          </a:xfrm>
          <a:prstGeom prst="line">
            <a:avLst/>
          </a:prstGeom>
          <a:ln w="9525">
            <a:solidFill>
              <a:schemeClr val="bg1">
                <a:lumMod val="50000"/>
              </a:schemeClr>
            </a:solidFill>
          </a:ln>
        </p:spPr>
        <p:style>
          <a:lnRef idx="2">
            <a:schemeClr val="dk1"/>
          </a:lnRef>
          <a:fillRef idx="0">
            <a:schemeClr val="dk1"/>
          </a:fillRef>
          <a:effectRef idx="1">
            <a:schemeClr val="dk1"/>
          </a:effectRef>
          <a:fontRef idx="minor">
            <a:schemeClr val="tx1"/>
          </a:fontRef>
        </p:style>
      </p:cxnSp>
      <p:sp>
        <p:nvSpPr>
          <p:cNvPr id="13" name="TextBox 12">
            <a:extLst>
              <a:ext uri="{FF2B5EF4-FFF2-40B4-BE49-F238E27FC236}">
                <a16:creationId xmlns:a16="http://schemas.microsoft.com/office/drawing/2014/main" id="{FE0EB92C-3EA5-CB4C-B089-072509873275}"/>
              </a:ext>
            </a:extLst>
          </p:cNvPr>
          <p:cNvSpPr txBox="1"/>
          <p:nvPr/>
        </p:nvSpPr>
        <p:spPr>
          <a:xfrm>
            <a:off x="2976316" y="1370491"/>
            <a:ext cx="6987612" cy="507831"/>
          </a:xfrm>
          <a:prstGeom prst="rect">
            <a:avLst/>
          </a:prstGeom>
          <a:noFill/>
          <a:ln>
            <a:noFill/>
          </a:ln>
        </p:spPr>
        <p:txBody>
          <a:bodyPr wrap="square" lIns="0" tIns="0" rIns="0" bIns="0" rtlCol="0" anchor="t">
            <a:spAutoFit/>
          </a:bodyPr>
          <a:lstStyle/>
          <a:p>
            <a:r>
              <a:rPr lang="en-US" sz="3300" dirty="0">
                <a:solidFill>
                  <a:schemeClr val="bg1">
                    <a:lumMod val="50000"/>
                  </a:schemeClr>
                </a:solidFill>
                <a:latin typeface="Lato Semibold"/>
                <a:ea typeface="Lato Semibold"/>
                <a:cs typeface="Lato Light"/>
              </a:rPr>
              <a:t>OUR</a:t>
            </a:r>
            <a:r>
              <a:rPr lang="en-US" sz="3300" b="1" dirty="0">
                <a:solidFill>
                  <a:schemeClr val="bg1">
                    <a:lumMod val="50000"/>
                  </a:schemeClr>
                </a:solidFill>
                <a:latin typeface="Lato Semibold"/>
                <a:ea typeface="Lato Semibold"/>
                <a:cs typeface="Lato Black"/>
              </a:rPr>
              <a:t> CLIENT BASE</a:t>
            </a:r>
            <a:endParaRPr lang="en-US" sz="3300">
              <a:solidFill>
                <a:schemeClr val="bg1">
                  <a:lumMod val="50000"/>
                </a:schemeClr>
              </a:solidFill>
              <a:latin typeface="Lato Semibold"/>
              <a:ea typeface="Lato Semibold"/>
              <a:cs typeface="Lato Black"/>
            </a:endParaRPr>
          </a:p>
        </p:txBody>
      </p:sp>
      <p:sp>
        <p:nvSpPr>
          <p:cNvPr id="23" name="TextBox 22">
            <a:extLst>
              <a:ext uri="{FF2B5EF4-FFF2-40B4-BE49-F238E27FC236}">
                <a16:creationId xmlns:a16="http://schemas.microsoft.com/office/drawing/2014/main" id="{50E47907-752B-554E-8EE5-34D4D2DB894C}"/>
              </a:ext>
            </a:extLst>
          </p:cNvPr>
          <p:cNvSpPr txBox="1"/>
          <p:nvPr/>
        </p:nvSpPr>
        <p:spPr>
          <a:xfrm>
            <a:off x="4547865" y="5021886"/>
            <a:ext cx="3125717" cy="275695"/>
          </a:xfrm>
          <a:prstGeom prst="rect">
            <a:avLst/>
          </a:prstGeom>
          <a:noFill/>
        </p:spPr>
        <p:txBody>
          <a:bodyPr wrap="square" lIns="0" tIns="0" rIns="0" bIns="0" rtlCol="0">
            <a:noAutofit/>
          </a:bodyPr>
          <a:lstStyle/>
          <a:p>
            <a:pPr algn="ctr">
              <a:lnSpc>
                <a:spcPct val="85000"/>
              </a:lnSpc>
            </a:pPr>
            <a:r>
              <a:rPr lang="en-US" sz="1200" b="1" spc="120" dirty="0">
                <a:solidFill>
                  <a:srgbClr val="C00000"/>
                </a:solidFill>
                <a:latin typeface="Lato Heavy" panose="020F0502020204030203" pitchFamily="34" charset="0"/>
                <a:cs typeface="Lato Heavy" panose="020F0502020204030203" pitchFamily="34" charset="0"/>
              </a:rPr>
              <a:t>KEY INDUSTRIES SERVED</a:t>
            </a:r>
          </a:p>
        </p:txBody>
      </p:sp>
      <p:cxnSp>
        <p:nvCxnSpPr>
          <p:cNvPr id="35" name="Straight Connector 34">
            <a:extLst>
              <a:ext uri="{FF2B5EF4-FFF2-40B4-BE49-F238E27FC236}">
                <a16:creationId xmlns:a16="http://schemas.microsoft.com/office/drawing/2014/main" id="{D8952B0E-D78E-0849-AAF0-F698932EAA93}"/>
              </a:ext>
            </a:extLst>
          </p:cNvPr>
          <p:cNvCxnSpPr>
            <a:cxnSpLocks/>
          </p:cNvCxnSpPr>
          <p:nvPr/>
        </p:nvCxnSpPr>
        <p:spPr>
          <a:xfrm>
            <a:off x="7291754" y="5088099"/>
            <a:ext cx="1979246" cy="0"/>
          </a:xfrm>
          <a:prstGeom prst="line">
            <a:avLst/>
          </a:prstGeom>
          <a:ln w="9525">
            <a:solidFill>
              <a:schemeClr val="bg1">
                <a:lumMod val="50000"/>
              </a:schemeClr>
            </a:solidFill>
          </a:ln>
        </p:spPr>
        <p:style>
          <a:lnRef idx="2">
            <a:schemeClr val="dk1"/>
          </a:lnRef>
          <a:fillRef idx="0">
            <a:schemeClr val="dk1"/>
          </a:fillRef>
          <a:effectRef idx="1">
            <a:schemeClr val="dk1"/>
          </a:effectRef>
          <a:fontRef idx="minor">
            <a:schemeClr val="tx1"/>
          </a:fontRef>
        </p:style>
      </p:cxnSp>
      <p:sp>
        <p:nvSpPr>
          <p:cNvPr id="41" name="TextBox 40">
            <a:extLst>
              <a:ext uri="{FF2B5EF4-FFF2-40B4-BE49-F238E27FC236}">
                <a16:creationId xmlns:a16="http://schemas.microsoft.com/office/drawing/2014/main" id="{B56EE9EA-1743-CA4D-B102-9C20AAE26975}"/>
              </a:ext>
            </a:extLst>
          </p:cNvPr>
          <p:cNvSpPr txBox="1"/>
          <p:nvPr/>
        </p:nvSpPr>
        <p:spPr>
          <a:xfrm>
            <a:off x="2971800" y="5188818"/>
            <a:ext cx="6299200" cy="1168848"/>
          </a:xfrm>
          <a:prstGeom prst="rect">
            <a:avLst/>
          </a:prstGeom>
          <a:noFill/>
        </p:spPr>
        <p:txBody>
          <a:bodyPr wrap="square" lIns="0" tIns="0" rIns="0" bIns="0" numCol="4" spcCol="182880" rtlCol="0">
            <a:noAutofit/>
          </a:bodyPr>
          <a:lstStyle/>
          <a:p>
            <a:pPr marL="57150" indent="-57150">
              <a:lnSpc>
                <a:spcPct val="120000"/>
              </a:lnSpc>
            </a:pPr>
            <a:r>
              <a:rPr lang="en-US" sz="750" dirty="0">
                <a:solidFill>
                  <a:schemeClr val="bg1">
                    <a:lumMod val="50000"/>
                  </a:schemeClr>
                </a:solidFill>
                <a:latin typeface="Lato Light" panose="020F0402020204030203" pitchFamily="34" charset="0"/>
                <a:cs typeface="Lato Light" panose="020F0402020204030203" pitchFamily="34" charset="0"/>
              </a:rPr>
              <a:t>•	Admiralty and Maritime</a:t>
            </a:r>
          </a:p>
          <a:p>
            <a:pPr marL="57150" indent="-57150">
              <a:lnSpc>
                <a:spcPct val="120000"/>
              </a:lnSpc>
            </a:pPr>
            <a:r>
              <a:rPr lang="en-US" sz="750" dirty="0">
                <a:solidFill>
                  <a:schemeClr val="bg1">
                    <a:lumMod val="50000"/>
                  </a:schemeClr>
                </a:solidFill>
                <a:latin typeface="Lato Light" panose="020F0402020204030203" pitchFamily="34" charset="0"/>
                <a:cs typeface="Lato Light" panose="020F0402020204030203" pitchFamily="34" charset="0"/>
              </a:rPr>
              <a:t>•	Automotive and Aerospace</a:t>
            </a:r>
          </a:p>
          <a:p>
            <a:pPr marL="57150" indent="-57150">
              <a:lnSpc>
                <a:spcPct val="120000"/>
              </a:lnSpc>
            </a:pPr>
            <a:r>
              <a:rPr lang="en-US" sz="750" dirty="0">
                <a:solidFill>
                  <a:schemeClr val="bg1">
                    <a:lumMod val="50000"/>
                  </a:schemeClr>
                </a:solidFill>
                <a:latin typeface="Lato Light" panose="020F0402020204030203" pitchFamily="34" charset="0"/>
                <a:cs typeface="Lato Light" panose="020F0402020204030203" pitchFamily="34" charset="0"/>
              </a:rPr>
              <a:t>•	Agriculture</a:t>
            </a:r>
          </a:p>
          <a:p>
            <a:pPr marL="57150" indent="-57150">
              <a:lnSpc>
                <a:spcPct val="120000"/>
              </a:lnSpc>
            </a:pPr>
            <a:r>
              <a:rPr lang="en-US" sz="750" dirty="0">
                <a:solidFill>
                  <a:schemeClr val="bg1">
                    <a:lumMod val="50000"/>
                  </a:schemeClr>
                </a:solidFill>
                <a:latin typeface="Lato Light" panose="020F0402020204030203" pitchFamily="34" charset="0"/>
                <a:cs typeface="Lato Light" panose="020F0402020204030203" pitchFamily="34" charset="0"/>
              </a:rPr>
              <a:t>•	Autonomy and Robotics Systems</a:t>
            </a:r>
          </a:p>
          <a:p>
            <a:pPr marL="57150" indent="-57150">
              <a:lnSpc>
                <a:spcPct val="120000"/>
              </a:lnSpc>
            </a:pPr>
            <a:r>
              <a:rPr lang="en-US" sz="750" dirty="0">
                <a:solidFill>
                  <a:schemeClr val="bg1">
                    <a:lumMod val="50000"/>
                  </a:schemeClr>
                </a:solidFill>
                <a:latin typeface="Lato Light" panose="020F0402020204030203" pitchFamily="34" charset="0"/>
                <a:cs typeface="Lato Light" panose="020F0402020204030203" pitchFamily="34" charset="0"/>
              </a:rPr>
              <a:t>•	Banking and Financial Services</a:t>
            </a:r>
          </a:p>
          <a:p>
            <a:pPr marL="57150" indent="-57150">
              <a:lnSpc>
                <a:spcPct val="120000"/>
              </a:lnSpc>
            </a:pPr>
            <a:r>
              <a:rPr lang="en-US" sz="750" dirty="0">
                <a:solidFill>
                  <a:schemeClr val="bg1">
                    <a:lumMod val="50000"/>
                  </a:schemeClr>
                </a:solidFill>
                <a:latin typeface="Lato Light" panose="020F0402020204030203" pitchFamily="34" charset="0"/>
                <a:cs typeface="Lato Light" panose="020F0402020204030203" pitchFamily="34" charset="0"/>
              </a:rPr>
              <a:t>•	Defense and Aviation</a:t>
            </a:r>
          </a:p>
          <a:p>
            <a:pPr marL="57150" indent="-57150">
              <a:lnSpc>
                <a:spcPct val="120000"/>
              </a:lnSpc>
            </a:pPr>
            <a:r>
              <a:rPr lang="en-US" sz="750" dirty="0">
                <a:solidFill>
                  <a:schemeClr val="bg1">
                    <a:lumMod val="50000"/>
                  </a:schemeClr>
                </a:solidFill>
                <a:latin typeface="Lato Light" panose="020F0402020204030203" pitchFamily="34" charset="0"/>
                <a:cs typeface="Lato Light" panose="020F0402020204030203" pitchFamily="34" charset="0"/>
              </a:rPr>
              <a:t>•	Energy, Utilities, and Natural Resources</a:t>
            </a:r>
          </a:p>
          <a:p>
            <a:pPr marL="57150" indent="-57150">
              <a:lnSpc>
                <a:spcPct val="120000"/>
              </a:lnSpc>
            </a:pPr>
            <a:r>
              <a:rPr lang="en-US" sz="750" dirty="0">
                <a:solidFill>
                  <a:schemeClr val="bg1">
                    <a:lumMod val="50000"/>
                  </a:schemeClr>
                </a:solidFill>
                <a:latin typeface="Lato Light" panose="020F0402020204030203" pitchFamily="34" charset="0"/>
                <a:cs typeface="Lato Light" panose="020F0402020204030203" pitchFamily="34" charset="0"/>
              </a:rPr>
              <a:t>•	Fintech</a:t>
            </a:r>
          </a:p>
          <a:p>
            <a:pPr marL="57150" indent="-57150">
              <a:lnSpc>
                <a:spcPct val="120000"/>
              </a:lnSpc>
            </a:pPr>
            <a:r>
              <a:rPr lang="en-US" sz="750" dirty="0">
                <a:solidFill>
                  <a:schemeClr val="bg1">
                    <a:lumMod val="50000"/>
                  </a:schemeClr>
                </a:solidFill>
                <a:latin typeface="Lato Light" panose="020F0402020204030203" pitchFamily="34" charset="0"/>
                <a:cs typeface="Lato Light" panose="020F0402020204030203" pitchFamily="34" charset="0"/>
              </a:rPr>
              <a:t>•	Governmental Entities</a:t>
            </a:r>
          </a:p>
          <a:p>
            <a:pPr marL="57150" indent="-57150">
              <a:lnSpc>
                <a:spcPct val="120000"/>
              </a:lnSpc>
            </a:pPr>
            <a:r>
              <a:rPr lang="en-US" sz="750" dirty="0">
                <a:solidFill>
                  <a:schemeClr val="bg1">
                    <a:lumMod val="50000"/>
                  </a:schemeClr>
                </a:solidFill>
                <a:latin typeface="Lato Light" panose="020F0402020204030203" pitchFamily="34" charset="0"/>
                <a:cs typeface="Lato Light" panose="020F0402020204030203" pitchFamily="34" charset="0"/>
              </a:rPr>
              <a:t>•	Health Care </a:t>
            </a:r>
          </a:p>
          <a:p>
            <a:pPr marL="57150" indent="-57150">
              <a:lnSpc>
                <a:spcPct val="120000"/>
              </a:lnSpc>
            </a:pPr>
            <a:r>
              <a:rPr lang="en-US" sz="750" dirty="0">
                <a:solidFill>
                  <a:schemeClr val="bg1">
                    <a:lumMod val="50000"/>
                  </a:schemeClr>
                </a:solidFill>
                <a:latin typeface="Lato Light" panose="020F0402020204030203" pitchFamily="34" charset="0"/>
                <a:cs typeface="Lato Light" panose="020F0402020204030203" pitchFamily="34" charset="0"/>
              </a:rPr>
              <a:t>•	Higher Education</a:t>
            </a:r>
          </a:p>
          <a:p>
            <a:pPr marL="57150" indent="-57150">
              <a:lnSpc>
                <a:spcPct val="120000"/>
              </a:lnSpc>
            </a:pPr>
            <a:r>
              <a:rPr lang="en-US" sz="750" dirty="0">
                <a:solidFill>
                  <a:schemeClr val="bg1">
                    <a:lumMod val="50000"/>
                  </a:schemeClr>
                </a:solidFill>
                <a:latin typeface="Lato Light" panose="020F0402020204030203" pitchFamily="34" charset="0"/>
                <a:cs typeface="Lato Light" panose="020F0402020204030203" pitchFamily="34" charset="0"/>
              </a:rPr>
              <a:t>•	Industrial, Manufacturing, and Distribution</a:t>
            </a:r>
          </a:p>
          <a:p>
            <a:pPr marL="57150" indent="-57150">
              <a:lnSpc>
                <a:spcPct val="120000"/>
              </a:lnSpc>
            </a:pPr>
            <a:r>
              <a:rPr lang="en-US" sz="750" dirty="0">
                <a:solidFill>
                  <a:schemeClr val="bg1">
                    <a:lumMod val="50000"/>
                  </a:schemeClr>
                </a:solidFill>
                <a:latin typeface="Lato Light" panose="020F0402020204030203" pitchFamily="34" charset="0"/>
                <a:cs typeface="Lato Light" panose="020F0402020204030203" pitchFamily="34" charset="0"/>
              </a:rPr>
              <a:t>•	Insurance</a:t>
            </a:r>
          </a:p>
          <a:p>
            <a:pPr marL="57150" indent="-57150">
              <a:lnSpc>
                <a:spcPct val="120000"/>
              </a:lnSpc>
            </a:pPr>
            <a:endParaRPr lang="en-US" sz="750" dirty="0">
              <a:solidFill>
                <a:schemeClr val="bg1">
                  <a:lumMod val="50000"/>
                </a:schemeClr>
              </a:solidFill>
              <a:latin typeface="Lato Light" panose="020F0402020204030203" pitchFamily="34" charset="0"/>
              <a:cs typeface="Lato Light" panose="020F0402020204030203" pitchFamily="34" charset="0"/>
            </a:endParaRPr>
          </a:p>
          <a:p>
            <a:pPr marL="57150" indent="-57150">
              <a:lnSpc>
                <a:spcPct val="120000"/>
              </a:lnSpc>
            </a:pPr>
            <a:r>
              <a:rPr lang="en-US" sz="750" dirty="0">
                <a:solidFill>
                  <a:schemeClr val="bg1">
                    <a:lumMod val="50000"/>
                  </a:schemeClr>
                </a:solidFill>
                <a:latin typeface="Lato Light" panose="020F0402020204030203" pitchFamily="34" charset="0"/>
                <a:cs typeface="Lato Light" panose="020F0402020204030203" pitchFamily="34" charset="0"/>
              </a:rPr>
              <a:t>•	Internet of Things (IoT)</a:t>
            </a:r>
          </a:p>
          <a:p>
            <a:pPr marL="57150" indent="-57150">
              <a:lnSpc>
                <a:spcPct val="120000"/>
              </a:lnSpc>
            </a:pPr>
            <a:r>
              <a:rPr lang="en-US" sz="750" dirty="0">
                <a:solidFill>
                  <a:schemeClr val="bg1">
                    <a:lumMod val="50000"/>
                  </a:schemeClr>
                </a:solidFill>
                <a:latin typeface="Lato Light" panose="020F0402020204030203" pitchFamily="34" charset="0"/>
                <a:cs typeface="Lato Light" panose="020F0402020204030203" pitchFamily="34" charset="0"/>
              </a:rPr>
              <a:t>•	Life Sciences</a:t>
            </a:r>
          </a:p>
          <a:p>
            <a:pPr marL="57150" indent="-57150">
              <a:lnSpc>
                <a:spcPct val="120000"/>
              </a:lnSpc>
            </a:pPr>
            <a:r>
              <a:rPr lang="en-US" sz="750" dirty="0">
                <a:solidFill>
                  <a:schemeClr val="bg1">
                    <a:lumMod val="50000"/>
                  </a:schemeClr>
                </a:solidFill>
                <a:latin typeface="Lato Light" panose="020F0402020204030203" pitchFamily="34" charset="0"/>
                <a:cs typeface="Lato Light" panose="020F0402020204030203" pitchFamily="34" charset="0"/>
              </a:rPr>
              <a:t>•	Manufacturing</a:t>
            </a:r>
          </a:p>
          <a:p>
            <a:pPr marL="57150" indent="-57150">
              <a:lnSpc>
                <a:spcPct val="120000"/>
              </a:lnSpc>
            </a:pPr>
            <a:r>
              <a:rPr lang="en-US" sz="750" dirty="0">
                <a:solidFill>
                  <a:schemeClr val="bg1">
                    <a:lumMod val="50000"/>
                  </a:schemeClr>
                </a:solidFill>
                <a:latin typeface="Lato Light" panose="020F0402020204030203" pitchFamily="34" charset="0"/>
                <a:cs typeface="Lato Light" panose="020F0402020204030203" pitchFamily="34" charset="0"/>
              </a:rPr>
              <a:t>•	Medical Devices</a:t>
            </a:r>
          </a:p>
          <a:p>
            <a:pPr marL="57150" indent="-57150">
              <a:lnSpc>
                <a:spcPct val="120000"/>
              </a:lnSpc>
            </a:pPr>
            <a:r>
              <a:rPr lang="en-US" sz="750" dirty="0">
                <a:solidFill>
                  <a:schemeClr val="bg1">
                    <a:lumMod val="50000"/>
                  </a:schemeClr>
                </a:solidFill>
                <a:latin typeface="Lato Light" panose="020F0402020204030203" pitchFamily="34" charset="0"/>
                <a:cs typeface="Lato Light" panose="020F0402020204030203" pitchFamily="34" charset="0"/>
              </a:rPr>
              <a:t>•	Non-Profit</a:t>
            </a:r>
          </a:p>
          <a:p>
            <a:pPr marL="57150" indent="-57150">
              <a:lnSpc>
                <a:spcPct val="120000"/>
              </a:lnSpc>
            </a:pPr>
            <a:r>
              <a:rPr lang="en-US" sz="750" dirty="0">
                <a:solidFill>
                  <a:schemeClr val="bg1">
                    <a:lumMod val="50000"/>
                  </a:schemeClr>
                </a:solidFill>
                <a:latin typeface="Lato Light" panose="020F0402020204030203" pitchFamily="34" charset="0"/>
                <a:cs typeface="Lato Light" panose="020F0402020204030203" pitchFamily="34" charset="0"/>
              </a:rPr>
              <a:t>•	Outdoor Products</a:t>
            </a:r>
          </a:p>
          <a:p>
            <a:pPr marL="57150" indent="-57150">
              <a:lnSpc>
                <a:spcPct val="120000"/>
              </a:lnSpc>
            </a:pPr>
            <a:r>
              <a:rPr lang="en-US" sz="750" dirty="0">
                <a:solidFill>
                  <a:schemeClr val="bg1">
                    <a:lumMod val="50000"/>
                  </a:schemeClr>
                </a:solidFill>
                <a:latin typeface="Lato Light" panose="020F0402020204030203" pitchFamily="34" charset="0"/>
                <a:cs typeface="Lato Light" panose="020F0402020204030203" pitchFamily="34" charset="0"/>
              </a:rPr>
              <a:t>•	Personalized Medicine and Genomics</a:t>
            </a:r>
          </a:p>
          <a:p>
            <a:pPr marL="57150" indent="-57150">
              <a:lnSpc>
                <a:spcPct val="120000"/>
              </a:lnSpc>
            </a:pPr>
            <a:r>
              <a:rPr lang="en-US" sz="750" dirty="0">
                <a:solidFill>
                  <a:schemeClr val="bg1">
                    <a:lumMod val="50000"/>
                  </a:schemeClr>
                </a:solidFill>
                <a:latin typeface="Lato Light" panose="020F0402020204030203" pitchFamily="34" charset="0"/>
                <a:cs typeface="Lato Light" panose="020F0402020204030203" pitchFamily="34" charset="0"/>
              </a:rPr>
              <a:t>•	Real Estate</a:t>
            </a:r>
          </a:p>
          <a:p>
            <a:pPr marL="57150" indent="-57150">
              <a:lnSpc>
                <a:spcPct val="120000"/>
              </a:lnSpc>
            </a:pPr>
            <a:r>
              <a:rPr lang="en-US" sz="750" dirty="0">
                <a:solidFill>
                  <a:schemeClr val="bg1">
                    <a:lumMod val="50000"/>
                  </a:schemeClr>
                </a:solidFill>
                <a:latin typeface="Lato Light" panose="020F0402020204030203" pitchFamily="34" charset="0"/>
                <a:cs typeface="Lato Light" panose="020F0402020204030203" pitchFamily="34" charset="0"/>
              </a:rPr>
              <a:t>•	Senior Living and Long-Term Care</a:t>
            </a:r>
          </a:p>
          <a:p>
            <a:pPr marL="57150" indent="-57150">
              <a:lnSpc>
                <a:spcPct val="120000"/>
              </a:lnSpc>
            </a:pPr>
            <a:r>
              <a:rPr lang="en-US" sz="750" dirty="0">
                <a:solidFill>
                  <a:schemeClr val="bg1">
                    <a:lumMod val="50000"/>
                  </a:schemeClr>
                </a:solidFill>
                <a:latin typeface="Lato Light" panose="020F0402020204030203" pitchFamily="34" charset="0"/>
                <a:cs typeface="Lato Light" panose="020F0402020204030203" pitchFamily="34" charset="0"/>
              </a:rPr>
              <a:t>•	Sports and Entertainment</a:t>
            </a:r>
          </a:p>
          <a:p>
            <a:pPr marL="57150" indent="-57150">
              <a:lnSpc>
                <a:spcPct val="120000"/>
              </a:lnSpc>
            </a:pPr>
            <a:endParaRPr lang="en-US" sz="700" dirty="0">
              <a:solidFill>
                <a:schemeClr val="bg1">
                  <a:lumMod val="50000"/>
                </a:schemeClr>
              </a:solidFill>
              <a:latin typeface="Lato Light" panose="020F0402020204030203" pitchFamily="34" charset="0"/>
              <a:cs typeface="Lato Light" panose="020F0402020204030203" pitchFamily="34" charset="0"/>
            </a:endParaRPr>
          </a:p>
        </p:txBody>
      </p:sp>
      <p:sp>
        <p:nvSpPr>
          <p:cNvPr id="34" name="TextBox 33">
            <a:extLst>
              <a:ext uri="{FF2B5EF4-FFF2-40B4-BE49-F238E27FC236}">
                <a16:creationId xmlns:a16="http://schemas.microsoft.com/office/drawing/2014/main" id="{B2E1989A-036F-40E7-B311-BBFB0E093BE6}"/>
              </a:ext>
            </a:extLst>
          </p:cNvPr>
          <p:cNvSpPr txBox="1"/>
          <p:nvPr/>
        </p:nvSpPr>
        <p:spPr>
          <a:xfrm>
            <a:off x="3589958" y="156007"/>
            <a:ext cx="2203371" cy="184666"/>
          </a:xfrm>
          <a:prstGeom prst="rect">
            <a:avLst/>
          </a:prstGeom>
          <a:noFill/>
        </p:spPr>
        <p:txBody>
          <a:bodyPr wrap="square" lIns="0" tIns="0" rIns="0" bIns="0" rtlCol="0">
            <a:spAutoFit/>
          </a:bodyPr>
          <a:lstStyle/>
          <a:p>
            <a:r>
              <a:rPr lang="en-US" sz="1200" b="1" spc="100" dirty="0">
                <a:solidFill>
                  <a:schemeClr val="bg1"/>
                </a:solidFill>
                <a:latin typeface="Lato Heavy" panose="020F0502020204030203" pitchFamily="34" charset="0"/>
                <a:cs typeface="Lato Heavy" panose="020F0502020204030203" pitchFamily="34" charset="0"/>
              </a:rPr>
              <a:t>WHO WE ARE</a:t>
            </a:r>
          </a:p>
        </p:txBody>
      </p:sp>
    </p:spTree>
    <p:extLst>
      <p:ext uri="{BB962C8B-B14F-4D97-AF65-F5344CB8AC3E}">
        <p14:creationId xmlns:p14="http://schemas.microsoft.com/office/powerpoint/2010/main" val="1282397854"/>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2D9F0E-B945-4D23-B8A7-4EB01C3CF50E}"/>
              </a:ext>
            </a:extLst>
          </p:cNvPr>
          <p:cNvSpPr>
            <a:spLocks noGrp="1"/>
          </p:cNvSpPr>
          <p:nvPr>
            <p:ph sz="quarter" idx="10"/>
          </p:nvPr>
        </p:nvSpPr>
        <p:spPr>
          <a:xfrm>
            <a:off x="2896306" y="2411414"/>
            <a:ext cx="7345363" cy="3811587"/>
          </a:xfrm>
        </p:spPr>
        <p:txBody>
          <a:bodyPr/>
          <a:lstStyle/>
          <a:p>
            <a:pPr>
              <a:lnSpc>
                <a:spcPct val="100000"/>
              </a:lnSpc>
              <a:spcBef>
                <a:spcPts val="600"/>
              </a:spcBef>
            </a:pPr>
            <a:r>
              <a:rPr lang="en-US" sz="2000" dirty="0"/>
              <a:t>The Higher Education Practice Group is deeply experienced in all manner of regulatory issues that are important to institutions, investors, third-party servicers, and accrediting agencies.</a:t>
            </a:r>
          </a:p>
          <a:p>
            <a:endParaRPr lang="en-US" dirty="0"/>
          </a:p>
          <a:p>
            <a:pPr marL="0" indent="0">
              <a:buNone/>
            </a:pPr>
            <a:r>
              <a:rPr lang="en-US" dirty="0"/>
              <a:t> </a:t>
            </a:r>
          </a:p>
          <a:p>
            <a:endParaRPr lang="en-US" dirty="0"/>
          </a:p>
          <a:p>
            <a:endParaRPr lang="en-US" dirty="0"/>
          </a:p>
        </p:txBody>
      </p:sp>
      <p:graphicFrame>
        <p:nvGraphicFramePr>
          <p:cNvPr id="11" name="Table 11">
            <a:extLst>
              <a:ext uri="{FF2B5EF4-FFF2-40B4-BE49-F238E27FC236}">
                <a16:creationId xmlns:a16="http://schemas.microsoft.com/office/drawing/2014/main" id="{DA835AF2-107D-4876-8C6F-F386CF72D473}"/>
              </a:ext>
            </a:extLst>
          </p:cNvPr>
          <p:cNvGraphicFramePr>
            <a:graphicFrameLocks noGrp="1"/>
          </p:cNvGraphicFramePr>
          <p:nvPr/>
        </p:nvGraphicFramePr>
        <p:xfrm>
          <a:off x="3185160" y="3795824"/>
          <a:ext cx="6096000" cy="2285997"/>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56933657"/>
                    </a:ext>
                  </a:extLst>
                </a:gridCol>
                <a:gridCol w="2032000">
                  <a:extLst>
                    <a:ext uri="{9D8B030D-6E8A-4147-A177-3AD203B41FA5}">
                      <a16:colId xmlns:a16="http://schemas.microsoft.com/office/drawing/2014/main" val="3963864361"/>
                    </a:ext>
                  </a:extLst>
                </a:gridCol>
                <a:gridCol w="2032000">
                  <a:extLst>
                    <a:ext uri="{9D8B030D-6E8A-4147-A177-3AD203B41FA5}">
                      <a16:colId xmlns:a16="http://schemas.microsoft.com/office/drawing/2014/main" val="307569532"/>
                    </a:ext>
                  </a:extLst>
                </a:gridCol>
              </a:tblGrid>
              <a:tr h="761999">
                <a:tc>
                  <a:txBody>
                    <a:bodyPr/>
                    <a:lstStyle/>
                    <a:p>
                      <a:pPr algn="ctr"/>
                      <a:r>
                        <a:rPr lang="en-US" b="1" dirty="0">
                          <a:solidFill>
                            <a:schemeClr val="bg1"/>
                          </a:solidFill>
                        </a:rPr>
                        <a:t>Title IV </a:t>
                      </a:r>
                    </a:p>
                  </a:txBody>
                  <a:tcPr>
                    <a:solidFill>
                      <a:srgbClr val="C00000"/>
                    </a:solidFill>
                  </a:tcPr>
                </a:tc>
                <a:tc>
                  <a:txBody>
                    <a:bodyPr/>
                    <a:lstStyle/>
                    <a:p>
                      <a:pPr algn="ctr"/>
                      <a:r>
                        <a:rPr lang="en-US" b="1" dirty="0">
                          <a:solidFill>
                            <a:schemeClr val="bg1"/>
                          </a:solidFill>
                        </a:rPr>
                        <a:t>Accreditation</a:t>
                      </a:r>
                    </a:p>
                  </a:txBody>
                  <a:tcPr>
                    <a:solidFill>
                      <a:srgbClr val="C00000"/>
                    </a:solidFill>
                  </a:tcPr>
                </a:tc>
                <a:tc>
                  <a:txBody>
                    <a:bodyPr/>
                    <a:lstStyle/>
                    <a:p>
                      <a:pPr algn="ctr"/>
                      <a:r>
                        <a:rPr lang="en-US" b="1" dirty="0">
                          <a:solidFill>
                            <a:schemeClr val="bg1"/>
                          </a:solidFill>
                        </a:rPr>
                        <a:t>State Licensure</a:t>
                      </a:r>
                    </a:p>
                  </a:txBody>
                  <a:tcPr>
                    <a:solidFill>
                      <a:srgbClr val="C00000"/>
                    </a:solidFill>
                  </a:tcPr>
                </a:tc>
                <a:extLst>
                  <a:ext uri="{0D108BD9-81ED-4DB2-BD59-A6C34878D82A}">
                    <a16:rowId xmlns:a16="http://schemas.microsoft.com/office/drawing/2014/main" val="224513873"/>
                  </a:ext>
                </a:extLst>
              </a:tr>
              <a:tr h="761999">
                <a:tc>
                  <a:txBody>
                    <a:bodyPr/>
                    <a:lstStyle/>
                    <a:p>
                      <a:pPr algn="ctr"/>
                      <a:r>
                        <a:rPr lang="en-US" b="1" dirty="0">
                          <a:solidFill>
                            <a:schemeClr val="bg1"/>
                          </a:solidFill>
                        </a:rPr>
                        <a:t>Cybersecurity</a:t>
                      </a:r>
                    </a:p>
                  </a:txBody>
                  <a:tcPr>
                    <a:solidFill>
                      <a:srgbClr val="C00000"/>
                    </a:solidFill>
                  </a:tcPr>
                </a:tc>
                <a:tc>
                  <a:txBody>
                    <a:bodyPr/>
                    <a:lstStyle/>
                    <a:p>
                      <a:pPr algn="ctr"/>
                      <a:r>
                        <a:rPr lang="en-US" b="1" dirty="0">
                          <a:solidFill>
                            <a:schemeClr val="bg1"/>
                          </a:solidFill>
                        </a:rPr>
                        <a:t>False Claims Act</a:t>
                      </a:r>
                    </a:p>
                  </a:txBody>
                  <a:tcPr>
                    <a:solidFill>
                      <a:srgbClr val="C00000"/>
                    </a:solidFill>
                  </a:tcPr>
                </a:tc>
                <a:tc>
                  <a:txBody>
                    <a:bodyPr/>
                    <a:lstStyle/>
                    <a:p>
                      <a:pPr algn="ctr"/>
                      <a:r>
                        <a:rPr lang="en-US" b="1" dirty="0">
                          <a:solidFill>
                            <a:schemeClr val="bg1"/>
                          </a:solidFill>
                        </a:rPr>
                        <a:t>Title IX</a:t>
                      </a:r>
                    </a:p>
                  </a:txBody>
                  <a:tcPr>
                    <a:solidFill>
                      <a:srgbClr val="C00000"/>
                    </a:solidFill>
                  </a:tcPr>
                </a:tc>
                <a:extLst>
                  <a:ext uri="{0D108BD9-81ED-4DB2-BD59-A6C34878D82A}">
                    <a16:rowId xmlns:a16="http://schemas.microsoft.com/office/drawing/2014/main" val="873820435"/>
                  </a:ext>
                </a:extLst>
              </a:tr>
              <a:tr h="761999">
                <a:tc>
                  <a:txBody>
                    <a:bodyPr/>
                    <a:lstStyle/>
                    <a:p>
                      <a:pPr algn="ctr"/>
                      <a:r>
                        <a:rPr lang="en-US" b="1" dirty="0">
                          <a:solidFill>
                            <a:schemeClr val="bg1"/>
                          </a:solidFill>
                        </a:rPr>
                        <a:t>Transactions</a:t>
                      </a:r>
                    </a:p>
                  </a:txBody>
                  <a:tcPr>
                    <a:solidFill>
                      <a:srgbClr val="C00000"/>
                    </a:solidFill>
                  </a:tcPr>
                </a:tc>
                <a:tc>
                  <a:txBody>
                    <a:bodyPr/>
                    <a:lstStyle/>
                    <a:p>
                      <a:pPr algn="ctr"/>
                      <a:r>
                        <a:rPr lang="en-US" b="1" dirty="0">
                          <a:solidFill>
                            <a:schemeClr val="bg1"/>
                          </a:solidFill>
                        </a:rPr>
                        <a:t>Government Relations </a:t>
                      </a:r>
                    </a:p>
                  </a:txBody>
                  <a:tcPr>
                    <a:solidFill>
                      <a:srgbClr val="C00000"/>
                    </a:solidFill>
                  </a:tcPr>
                </a:tc>
                <a:tc>
                  <a:txBody>
                    <a:bodyPr/>
                    <a:lstStyle/>
                    <a:p>
                      <a:pPr algn="ctr"/>
                      <a:r>
                        <a:rPr lang="en-US" b="1" dirty="0">
                          <a:solidFill>
                            <a:schemeClr val="bg1"/>
                          </a:solidFill>
                        </a:rPr>
                        <a:t>Government Investigations </a:t>
                      </a:r>
                    </a:p>
                  </a:txBody>
                  <a:tcPr>
                    <a:solidFill>
                      <a:srgbClr val="C00000"/>
                    </a:solidFill>
                  </a:tcPr>
                </a:tc>
                <a:extLst>
                  <a:ext uri="{0D108BD9-81ED-4DB2-BD59-A6C34878D82A}">
                    <a16:rowId xmlns:a16="http://schemas.microsoft.com/office/drawing/2014/main" val="1143325411"/>
                  </a:ext>
                </a:extLst>
              </a:tr>
            </a:tbl>
          </a:graphicData>
        </a:graphic>
      </p:graphicFrame>
      <p:sp>
        <p:nvSpPr>
          <p:cNvPr id="4" name="Title 2">
            <a:extLst>
              <a:ext uri="{FF2B5EF4-FFF2-40B4-BE49-F238E27FC236}">
                <a16:creationId xmlns:a16="http://schemas.microsoft.com/office/drawing/2014/main" id="{9E0843AD-AEA4-4F5F-8D0C-F94BB271E3BC}"/>
              </a:ext>
            </a:extLst>
          </p:cNvPr>
          <p:cNvSpPr txBox="1">
            <a:spLocks/>
          </p:cNvSpPr>
          <p:nvPr/>
        </p:nvSpPr>
        <p:spPr>
          <a:xfrm>
            <a:off x="2962275" y="1385286"/>
            <a:ext cx="7312378" cy="443198"/>
          </a:xfrm>
          <a:prstGeom prst="rect">
            <a:avLst/>
          </a:prstGeom>
          <a:noFill/>
          <a:ln>
            <a:noFill/>
          </a:ln>
        </p:spPr>
        <p:txBody>
          <a:bodyPr vert="horz" wrap="square" lIns="0" tIns="0" rIns="0" bIns="0" rtlCol="0" anchor="ctr">
            <a:spAutoFit/>
          </a:bodyPr>
          <a:lstStyle>
            <a:lvl1pPr algn="l" defTabSz="914400" rtl="0" eaLnBrk="1" latinLnBrk="0" hangingPunct="1">
              <a:lnSpc>
                <a:spcPct val="90000"/>
              </a:lnSpc>
              <a:spcBef>
                <a:spcPct val="0"/>
              </a:spcBef>
              <a:buNone/>
              <a:defRPr lang="en-US" sz="3300" b="1" kern="1200">
                <a:solidFill>
                  <a:srgbClr val="7F7F7F"/>
                </a:solidFill>
                <a:latin typeface="Lato" panose="020F0502020204030203" pitchFamily="34" charset="0"/>
                <a:ea typeface="+mn-ea"/>
                <a:cs typeface="Lato" panose="020F0502020204030203" pitchFamily="34" charset="0"/>
              </a:defRPr>
            </a:lvl1pPr>
          </a:lstStyle>
          <a:p>
            <a:r>
              <a:rPr lang="en-US" sz="3200" cap="all" dirty="0">
                <a:latin typeface="Lato Semibold"/>
                <a:ea typeface="Lato Black"/>
                <a:cs typeface="Lato Black"/>
              </a:rPr>
              <a:t>HIGHER EDUCATION </a:t>
            </a:r>
            <a:r>
              <a:rPr lang="en-US" sz="3200" cap="all" dirty="0">
                <a:latin typeface="Lato Semibold"/>
                <a:ea typeface="Lato Light"/>
                <a:cs typeface="Lato Light"/>
              </a:rPr>
              <a:t>PRACTICE</a:t>
            </a:r>
            <a:endParaRPr lang="en-US" sz="3200" b="0" cap="all">
              <a:latin typeface="Lato Semibold"/>
              <a:ea typeface="Lato"/>
              <a:cs typeface="Lato"/>
            </a:endParaRPr>
          </a:p>
        </p:txBody>
      </p:sp>
    </p:spTree>
    <p:extLst>
      <p:ext uri="{BB962C8B-B14F-4D97-AF65-F5344CB8AC3E}">
        <p14:creationId xmlns:p14="http://schemas.microsoft.com/office/powerpoint/2010/main" val="1896576083"/>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5" y="1149839"/>
            <a:ext cx="8541968" cy="914096"/>
          </a:xfrm>
        </p:spPr>
        <p:txBody>
          <a:bodyPr/>
          <a:lstStyle/>
          <a:p>
            <a:r>
              <a:rPr lang="en-US" b="0" dirty="0">
                <a:latin typeface="Lato Semibold"/>
                <a:ea typeface="Lato"/>
                <a:cs typeface="Lato"/>
              </a:rPr>
              <a:t>NATIONALLY RANKED CYBERSECURITY &amp; PRIVACY PRACTICE</a:t>
            </a:r>
          </a:p>
        </p:txBody>
      </p:sp>
      <p:pic>
        <p:nvPicPr>
          <p:cNvPr id="4" name="Picture 3"/>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687782" y="2989000"/>
            <a:ext cx="2039131" cy="165218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77591" y="3084036"/>
            <a:ext cx="1668942" cy="1462108"/>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97213" y="3125563"/>
            <a:ext cx="1413107" cy="1396149"/>
          </a:xfrm>
          <a:prstGeom prst="rect">
            <a:avLst/>
          </a:prstGeom>
        </p:spPr>
      </p:pic>
    </p:spTree>
    <p:extLst>
      <p:ext uri="{BB962C8B-B14F-4D97-AF65-F5344CB8AC3E}">
        <p14:creationId xmlns:p14="http://schemas.microsoft.com/office/powerpoint/2010/main" val="468411292"/>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5" y="1378361"/>
            <a:ext cx="7312378" cy="457048"/>
          </a:xfrm>
        </p:spPr>
        <p:txBody>
          <a:bodyPr/>
          <a:lstStyle/>
          <a:p>
            <a:r>
              <a:rPr lang="en-US" cap="all" dirty="0">
                <a:latin typeface="Lato Semibold"/>
                <a:ea typeface="Lato Semibold"/>
                <a:cs typeface="Lato"/>
              </a:rPr>
              <a:t>Recent </a:t>
            </a:r>
            <a:r>
              <a:rPr lang="en-US" cap="all" dirty="0">
                <a:solidFill>
                  <a:srgbClr val="C00000"/>
                </a:solidFill>
                <a:latin typeface="Lato Semibold"/>
                <a:ea typeface="Lato Semibold"/>
                <a:cs typeface="Lato"/>
              </a:rPr>
              <a:t>Cyber</a:t>
            </a:r>
            <a:r>
              <a:rPr lang="en-US" cap="all" dirty="0">
                <a:latin typeface="Lato Semibold"/>
                <a:ea typeface="Lato Semibold"/>
                <a:cs typeface="Lato"/>
              </a:rPr>
              <a:t> Trends</a:t>
            </a:r>
          </a:p>
        </p:txBody>
      </p:sp>
      <p:sp>
        <p:nvSpPr>
          <p:cNvPr id="5" name="Content Placeholder 2"/>
          <p:cNvSpPr>
            <a:spLocks noGrp="1"/>
          </p:cNvSpPr>
          <p:nvPr>
            <p:ph sz="quarter" idx="10"/>
          </p:nvPr>
        </p:nvSpPr>
        <p:spPr>
          <a:xfrm>
            <a:off x="1920240" y="2236125"/>
            <a:ext cx="8415260" cy="4116810"/>
          </a:xfrm>
        </p:spPr>
        <p:txBody>
          <a:bodyPr/>
          <a:lstStyle/>
          <a:p>
            <a:pPr>
              <a:buClr>
                <a:schemeClr val="bg1">
                  <a:lumMod val="50000"/>
                </a:schemeClr>
              </a:buClr>
            </a:pPr>
            <a:r>
              <a:rPr lang="en-US" sz="2400" b="1" dirty="0">
                <a:solidFill>
                  <a:srgbClr val="C00000"/>
                </a:solidFill>
              </a:rPr>
              <a:t>Ransomware</a:t>
            </a:r>
            <a:r>
              <a:rPr lang="en-US" sz="2400" dirty="0"/>
              <a:t> attacks and </a:t>
            </a:r>
            <a:r>
              <a:rPr lang="en-US" sz="2400" b="1" dirty="0">
                <a:solidFill>
                  <a:srgbClr val="C00000"/>
                </a:solidFill>
              </a:rPr>
              <a:t>extortion</a:t>
            </a:r>
            <a:r>
              <a:rPr lang="en-US" sz="2400" dirty="0"/>
              <a:t> attacks have been rampant.</a:t>
            </a:r>
          </a:p>
          <a:p>
            <a:pPr>
              <a:buClr>
                <a:schemeClr val="bg1">
                  <a:lumMod val="50000"/>
                </a:schemeClr>
              </a:buClr>
            </a:pPr>
            <a:r>
              <a:rPr lang="en-US" sz="2400" b="1" dirty="0">
                <a:solidFill>
                  <a:srgbClr val="C00000"/>
                </a:solidFill>
              </a:rPr>
              <a:t>Business email compromise </a:t>
            </a:r>
            <a:r>
              <a:rPr lang="en-US" sz="2400" dirty="0"/>
              <a:t>schemes continue to plague organizations of all industries.</a:t>
            </a:r>
          </a:p>
          <a:p>
            <a:pPr>
              <a:buClr>
                <a:schemeClr val="bg1">
                  <a:lumMod val="50000"/>
                </a:schemeClr>
              </a:buClr>
            </a:pPr>
            <a:r>
              <a:rPr lang="en-US" sz="2400" dirty="0"/>
              <a:t>Data breach </a:t>
            </a:r>
            <a:r>
              <a:rPr lang="en-US" sz="2400" b="1" dirty="0">
                <a:solidFill>
                  <a:srgbClr val="C00000"/>
                </a:solidFill>
              </a:rPr>
              <a:t>costs</a:t>
            </a:r>
            <a:r>
              <a:rPr lang="en-US" sz="2400" b="1" dirty="0"/>
              <a:t> </a:t>
            </a:r>
            <a:r>
              <a:rPr lang="en-US" sz="2400" dirty="0"/>
              <a:t>continue to grow. Average cost of a data breach in 2020 in the education sector was </a:t>
            </a:r>
            <a:r>
              <a:rPr lang="en-US" sz="2400" b="1" dirty="0">
                <a:solidFill>
                  <a:srgbClr val="C00000"/>
                </a:solidFill>
              </a:rPr>
              <a:t>$3.9M</a:t>
            </a:r>
            <a:r>
              <a:rPr lang="en-US" sz="2400" dirty="0"/>
              <a:t>.</a:t>
            </a:r>
            <a:r>
              <a:rPr lang="en-US" sz="2400" b="1" dirty="0"/>
              <a:t> </a:t>
            </a:r>
          </a:p>
          <a:p>
            <a:pPr marL="0" indent="0">
              <a:buNone/>
            </a:pPr>
            <a:endParaRPr lang="en-US" dirty="0"/>
          </a:p>
        </p:txBody>
      </p:sp>
    </p:spTree>
    <p:extLst>
      <p:ext uri="{BB962C8B-B14F-4D97-AF65-F5344CB8AC3E}">
        <p14:creationId xmlns:p14="http://schemas.microsoft.com/office/powerpoint/2010/main" val="826312104"/>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664</TotalTime>
  <Words>2596</Words>
  <Application>Microsoft Office PowerPoint</Application>
  <PresentationFormat>Widescreen</PresentationFormat>
  <Paragraphs>355</Paragraphs>
  <Slides>46</Slides>
  <Notes>41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46</vt:i4>
      </vt:variant>
    </vt:vector>
  </HeadingPairs>
  <TitlesOfParts>
    <vt:vector size="57" baseType="lpstr">
      <vt:lpstr>Arial</vt:lpstr>
      <vt:lpstr>Calibri</vt:lpstr>
      <vt:lpstr>Calibri Light</vt:lpstr>
      <vt:lpstr>Lato</vt:lpstr>
      <vt:lpstr>Lato Black</vt:lpstr>
      <vt:lpstr>Lato Heavy</vt:lpstr>
      <vt:lpstr>Lato Light</vt:lpstr>
      <vt:lpstr>Lato Medium</vt:lpstr>
      <vt:lpstr>Lato Semibold</vt:lpstr>
      <vt:lpstr>Wingdings</vt:lpstr>
      <vt:lpstr>Office Theme</vt:lpstr>
      <vt:lpstr>PowerPoint Presentation</vt:lpstr>
      <vt:lpstr>Presenters </vt:lpstr>
      <vt:lpstr>Presenter Background</vt:lpstr>
      <vt:lpstr>Presenter Background</vt:lpstr>
      <vt:lpstr>LEGAL DISCLAIMER</vt:lpstr>
      <vt:lpstr>PowerPoint Presentation</vt:lpstr>
      <vt:lpstr>PowerPoint Presentation</vt:lpstr>
      <vt:lpstr>NATIONALLY RANKED CYBERSECURITY &amp; PRIVACY PRACTICE</vt:lpstr>
      <vt:lpstr>Recent Cyber Trends</vt:lpstr>
      <vt:lpstr>Recent Cyber Trends</vt:lpstr>
      <vt:lpstr>Institutions are Targeted by Cyber Criminals</vt:lpstr>
      <vt:lpstr>Common cyber incidents </vt:lpstr>
      <vt:lpstr>Electronic Announcement </vt:lpstr>
      <vt:lpstr>PowerPoint Presentation</vt:lpstr>
      <vt:lpstr>Program Participation Agreement  </vt:lpstr>
      <vt:lpstr>Applicable Department Regulations </vt:lpstr>
      <vt:lpstr>PowerPoint Presentation</vt:lpstr>
      <vt:lpstr>SAIG </vt:lpstr>
      <vt:lpstr>GLBA Overview </vt:lpstr>
      <vt:lpstr>GLBA Overview </vt:lpstr>
      <vt:lpstr>Current Rule </vt:lpstr>
      <vt:lpstr>PowerPoint Presentation</vt:lpstr>
      <vt:lpstr>Final Rule </vt:lpstr>
      <vt:lpstr>PowerPoint Presentation</vt:lpstr>
      <vt:lpstr>Key changes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Effective Date </vt:lpstr>
      <vt:lpstr>Supplemental Notice </vt:lpstr>
      <vt:lpstr>Other issues </vt:lpstr>
      <vt:lpstr>Impact in Higher Education </vt:lpstr>
      <vt:lpstr>PowerPoint Presentation</vt:lpstr>
      <vt:lpstr>PowerPoint Presentation</vt:lpstr>
      <vt:lpstr>PowerPoint Presentation</vt:lpstr>
      <vt:lpstr>Next Steps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Sherman</dc:creator>
  <cp:lastModifiedBy>Brandon Sherman</cp:lastModifiedBy>
  <cp:revision>120</cp:revision>
  <dcterms:created xsi:type="dcterms:W3CDTF">2022-01-03T20:46:29Z</dcterms:created>
  <dcterms:modified xsi:type="dcterms:W3CDTF">2022-02-23T21:08:02Z</dcterms:modified>
</cp:coreProperties>
</file>