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21" r:id="rId2"/>
    <p:sldId id="466" r:id="rId3"/>
    <p:sldId id="556" r:id="rId4"/>
    <p:sldId id="478" r:id="rId5"/>
    <p:sldId id="373" r:id="rId6"/>
    <p:sldId id="495" r:id="rId7"/>
    <p:sldId id="557" r:id="rId8"/>
    <p:sldId id="558" r:id="rId9"/>
    <p:sldId id="546" r:id="rId10"/>
    <p:sldId id="559" r:id="rId11"/>
    <p:sldId id="560" r:id="rId12"/>
    <p:sldId id="571" r:id="rId13"/>
    <p:sldId id="530" r:id="rId14"/>
    <p:sldId id="561" r:id="rId15"/>
    <p:sldId id="542" r:id="rId16"/>
    <p:sldId id="510" r:id="rId17"/>
    <p:sldId id="462" r:id="rId18"/>
    <p:sldId id="500" r:id="rId19"/>
    <p:sldId id="501" r:id="rId20"/>
    <p:sldId id="502" r:id="rId21"/>
    <p:sldId id="562" r:id="rId22"/>
    <p:sldId id="563" r:id="rId23"/>
    <p:sldId id="564" r:id="rId24"/>
    <p:sldId id="515" r:id="rId25"/>
    <p:sldId id="516" r:id="rId26"/>
    <p:sldId id="517" r:id="rId27"/>
    <p:sldId id="527" r:id="rId28"/>
    <p:sldId id="528" r:id="rId29"/>
    <p:sldId id="518" r:id="rId30"/>
    <p:sldId id="521" r:id="rId31"/>
    <p:sldId id="519" r:id="rId32"/>
    <p:sldId id="520" r:id="rId33"/>
    <p:sldId id="529" r:id="rId34"/>
    <p:sldId id="522" r:id="rId35"/>
    <p:sldId id="524" r:id="rId36"/>
    <p:sldId id="543" r:id="rId37"/>
    <p:sldId id="544" r:id="rId38"/>
    <p:sldId id="545" r:id="rId39"/>
    <p:sldId id="565" r:id="rId40"/>
    <p:sldId id="566" r:id="rId41"/>
    <p:sldId id="547" r:id="rId42"/>
    <p:sldId id="567" r:id="rId43"/>
    <p:sldId id="538" r:id="rId44"/>
    <p:sldId id="537" r:id="rId45"/>
    <p:sldId id="535" r:id="rId46"/>
    <p:sldId id="568" r:id="rId47"/>
    <p:sldId id="531" r:id="rId48"/>
    <p:sldId id="505" r:id="rId49"/>
    <p:sldId id="569" r:id="rId50"/>
    <p:sldId id="554" r:id="rId51"/>
    <p:sldId id="483" r:id="rId52"/>
    <p:sldId id="375" r:id="rId53"/>
    <p:sldId id="386" r:id="rId54"/>
    <p:sldId id="378" r:id="rId55"/>
    <p:sldId id="572" r:id="rId56"/>
    <p:sldId id="494" r:id="rId57"/>
    <p:sldId id="461" r:id="rId58"/>
    <p:sldId id="426" r:id="rId59"/>
    <p:sldId id="570" r:id="rId60"/>
    <p:sldId id="350"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5138303-3438-8F12-B9FC-5AB786AA4F28}" name="Brandon Sherman" initials="BS" userId="S::BSherman@maynardcooper.com::702b10a4-cae5-4720-99c1-c0e576ed09a0"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777B"/>
    <a:srgbClr val="C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3981" autoAdjust="0"/>
    <p:restoredTop sz="75659" autoAdjust="0"/>
  </p:normalViewPr>
  <p:slideViewPr>
    <p:cSldViewPr snapToGrid="0">
      <p:cViewPr varScale="1">
        <p:scale>
          <a:sx n="73" d="100"/>
          <a:sy n="73" d="100"/>
        </p:scale>
        <p:origin x="60" y="1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microsoft.com/office/2018/10/relationships/authors" Targe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C027A8D-09FA-4B30-847D-F833CFC56816}"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5E9D1041-36AD-454D-AC3B-38A41BCB244D}">
      <dgm:prSet phldrT="[Text]"/>
      <dgm:spPr>
        <a:solidFill>
          <a:srgbClr val="FFC000"/>
        </a:solidFill>
      </dgm:spPr>
      <dgm:t>
        <a:bodyPr/>
        <a:lstStyle/>
        <a:p>
          <a:r>
            <a:rPr lang="en-US"/>
            <a:t>Title IV</a:t>
          </a:r>
        </a:p>
      </dgm:t>
    </dgm:pt>
    <dgm:pt modelId="{ECAAFC05-2475-4234-B88D-2C7D3084B7B7}" type="parTrans" cxnId="{24808CC0-3CA6-4B86-BFD0-536381C0ACF9}">
      <dgm:prSet/>
      <dgm:spPr/>
      <dgm:t>
        <a:bodyPr/>
        <a:lstStyle/>
        <a:p>
          <a:endParaRPr lang="en-US"/>
        </a:p>
      </dgm:t>
    </dgm:pt>
    <dgm:pt modelId="{6F6DEC53-EF86-4528-A27C-DB01E027B25E}" type="sibTrans" cxnId="{24808CC0-3CA6-4B86-BFD0-536381C0ACF9}">
      <dgm:prSet/>
      <dgm:spPr/>
      <dgm:t>
        <a:bodyPr/>
        <a:lstStyle/>
        <a:p>
          <a:endParaRPr lang="en-US"/>
        </a:p>
      </dgm:t>
    </dgm:pt>
    <dgm:pt modelId="{7801D6E0-2BC6-40C4-8D8D-C613AD0BA173}">
      <dgm:prSet phldrT="[Text]"/>
      <dgm:spPr>
        <a:solidFill>
          <a:srgbClr val="0070C0"/>
        </a:solidFill>
      </dgm:spPr>
      <dgm:t>
        <a:bodyPr/>
        <a:lstStyle/>
        <a:p>
          <a:r>
            <a:rPr lang="en-US"/>
            <a:t>Accreditation</a:t>
          </a:r>
        </a:p>
      </dgm:t>
    </dgm:pt>
    <dgm:pt modelId="{FAA8838D-93D1-40F7-A267-217441F12EE2}" type="parTrans" cxnId="{62789580-CBCC-4241-9CF0-1A4549C56CCF}">
      <dgm:prSet/>
      <dgm:spPr/>
      <dgm:t>
        <a:bodyPr/>
        <a:lstStyle/>
        <a:p>
          <a:endParaRPr lang="en-US"/>
        </a:p>
      </dgm:t>
    </dgm:pt>
    <dgm:pt modelId="{60151160-12F2-461B-91CB-10F86D669749}" type="sibTrans" cxnId="{62789580-CBCC-4241-9CF0-1A4549C56CCF}">
      <dgm:prSet/>
      <dgm:spPr/>
      <dgm:t>
        <a:bodyPr/>
        <a:lstStyle/>
        <a:p>
          <a:endParaRPr lang="en-US"/>
        </a:p>
      </dgm:t>
    </dgm:pt>
    <dgm:pt modelId="{C7DB7985-4416-4223-9171-754940246F32}">
      <dgm:prSet phldrT="[Text]"/>
      <dgm:spPr>
        <a:solidFill>
          <a:srgbClr val="92D050"/>
        </a:solidFill>
      </dgm:spPr>
      <dgm:t>
        <a:bodyPr/>
        <a:lstStyle/>
        <a:p>
          <a:r>
            <a:rPr lang="en-US"/>
            <a:t>Cybersecurity</a:t>
          </a:r>
        </a:p>
      </dgm:t>
    </dgm:pt>
    <dgm:pt modelId="{8344640A-C491-4FC6-AF58-D5A5227285AE}" type="parTrans" cxnId="{5AA60F60-EF7A-4541-BFCD-C3D7B3EE328C}">
      <dgm:prSet/>
      <dgm:spPr/>
      <dgm:t>
        <a:bodyPr/>
        <a:lstStyle/>
        <a:p>
          <a:endParaRPr lang="en-US"/>
        </a:p>
      </dgm:t>
    </dgm:pt>
    <dgm:pt modelId="{5828251D-251B-4D2A-ABF2-26889CB3BDCA}" type="sibTrans" cxnId="{5AA60F60-EF7A-4541-BFCD-C3D7B3EE328C}">
      <dgm:prSet/>
      <dgm:spPr/>
      <dgm:t>
        <a:bodyPr/>
        <a:lstStyle/>
        <a:p>
          <a:endParaRPr lang="en-US"/>
        </a:p>
      </dgm:t>
    </dgm:pt>
    <dgm:pt modelId="{B590B913-37A0-40F8-9E29-50A02FAD45EC}">
      <dgm:prSet phldrT="[Text]"/>
      <dgm:spPr>
        <a:solidFill>
          <a:schemeClr val="accent3"/>
        </a:solidFill>
      </dgm:spPr>
      <dgm:t>
        <a:bodyPr/>
        <a:lstStyle/>
        <a:p>
          <a:r>
            <a:rPr lang="en-US" dirty="0"/>
            <a:t>False Claims Act</a:t>
          </a:r>
        </a:p>
      </dgm:t>
    </dgm:pt>
    <dgm:pt modelId="{1E364197-02A7-4122-889C-28B00625BBCC}" type="parTrans" cxnId="{92BC818F-84E7-4F72-9A92-7FB25FBC288F}">
      <dgm:prSet/>
      <dgm:spPr/>
      <dgm:t>
        <a:bodyPr/>
        <a:lstStyle/>
        <a:p>
          <a:endParaRPr lang="en-US"/>
        </a:p>
      </dgm:t>
    </dgm:pt>
    <dgm:pt modelId="{D505AB59-A904-4946-AFFE-43FA75090505}" type="sibTrans" cxnId="{92BC818F-84E7-4F72-9A92-7FB25FBC288F}">
      <dgm:prSet/>
      <dgm:spPr/>
      <dgm:t>
        <a:bodyPr/>
        <a:lstStyle/>
        <a:p>
          <a:endParaRPr lang="en-US"/>
        </a:p>
      </dgm:t>
    </dgm:pt>
    <dgm:pt modelId="{0882B6E1-289F-44D4-AA03-255341368267}">
      <dgm:prSet phldrT="[Text]"/>
      <dgm:spPr>
        <a:solidFill>
          <a:srgbClr val="00B0F0"/>
        </a:solidFill>
      </dgm:spPr>
      <dgm:t>
        <a:bodyPr/>
        <a:lstStyle/>
        <a:p>
          <a:r>
            <a:rPr lang="en-US"/>
            <a:t>Transactions</a:t>
          </a:r>
        </a:p>
      </dgm:t>
    </dgm:pt>
    <dgm:pt modelId="{1B3C74FD-6A4E-48E7-941F-69B28E73EFED}" type="parTrans" cxnId="{0F461C76-9EF6-4A91-9664-6CEDDC6154A5}">
      <dgm:prSet/>
      <dgm:spPr/>
      <dgm:t>
        <a:bodyPr/>
        <a:lstStyle/>
        <a:p>
          <a:endParaRPr lang="en-US"/>
        </a:p>
      </dgm:t>
    </dgm:pt>
    <dgm:pt modelId="{B0BC9BCC-3262-4EF7-B460-B42EAD7FFE30}" type="sibTrans" cxnId="{0F461C76-9EF6-4A91-9664-6CEDDC6154A5}">
      <dgm:prSet/>
      <dgm:spPr/>
      <dgm:t>
        <a:bodyPr/>
        <a:lstStyle/>
        <a:p>
          <a:endParaRPr lang="en-US"/>
        </a:p>
      </dgm:t>
    </dgm:pt>
    <dgm:pt modelId="{A50B8206-F297-431F-9F72-5456C2FAC47B}">
      <dgm:prSet phldrT="[Text]"/>
      <dgm:spPr>
        <a:solidFill>
          <a:srgbClr val="8B3585"/>
        </a:solidFill>
      </dgm:spPr>
      <dgm:t>
        <a:bodyPr/>
        <a:lstStyle/>
        <a:p>
          <a:r>
            <a:rPr lang="en-US"/>
            <a:t>Government Relations</a:t>
          </a:r>
        </a:p>
      </dgm:t>
    </dgm:pt>
    <dgm:pt modelId="{50915E6F-A377-4E75-B36D-8E649CDB1AD3}" type="parTrans" cxnId="{BC39FEEC-3C5B-4360-805E-AADAEFF45CC6}">
      <dgm:prSet/>
      <dgm:spPr/>
      <dgm:t>
        <a:bodyPr/>
        <a:lstStyle/>
        <a:p>
          <a:endParaRPr lang="en-US"/>
        </a:p>
      </dgm:t>
    </dgm:pt>
    <dgm:pt modelId="{BF7F2B03-D875-48AA-85D8-F93B1EC1DD58}" type="sibTrans" cxnId="{BC39FEEC-3C5B-4360-805E-AADAEFF45CC6}">
      <dgm:prSet/>
      <dgm:spPr/>
      <dgm:t>
        <a:bodyPr/>
        <a:lstStyle/>
        <a:p>
          <a:endParaRPr lang="en-US"/>
        </a:p>
      </dgm:t>
    </dgm:pt>
    <dgm:pt modelId="{793DE131-12B6-4AAD-A172-A1B2F213A314}">
      <dgm:prSet phldrT="[Text]"/>
      <dgm:spPr>
        <a:solidFill>
          <a:srgbClr val="3F8147"/>
        </a:solidFill>
      </dgm:spPr>
      <dgm:t>
        <a:bodyPr/>
        <a:lstStyle/>
        <a:p>
          <a:r>
            <a:rPr lang="en-US"/>
            <a:t>Government Investigations</a:t>
          </a:r>
        </a:p>
      </dgm:t>
    </dgm:pt>
    <dgm:pt modelId="{57E1B14D-5FAB-4AC4-8F71-7103B78F76E7}" type="parTrans" cxnId="{146C77B8-05CD-4E0F-81D2-0FD9EB174442}">
      <dgm:prSet/>
      <dgm:spPr/>
      <dgm:t>
        <a:bodyPr/>
        <a:lstStyle/>
        <a:p>
          <a:endParaRPr lang="en-US"/>
        </a:p>
      </dgm:t>
    </dgm:pt>
    <dgm:pt modelId="{B0124DB1-9594-435A-8702-50BC6084F987}" type="sibTrans" cxnId="{146C77B8-05CD-4E0F-81D2-0FD9EB174442}">
      <dgm:prSet/>
      <dgm:spPr/>
      <dgm:t>
        <a:bodyPr/>
        <a:lstStyle/>
        <a:p>
          <a:endParaRPr lang="en-US"/>
        </a:p>
      </dgm:t>
    </dgm:pt>
    <dgm:pt modelId="{5B334413-3930-48C9-847E-626837DA8341}">
      <dgm:prSet phldrT="[Text]"/>
      <dgm:spPr>
        <a:solidFill>
          <a:srgbClr val="60259B"/>
        </a:solidFill>
      </dgm:spPr>
      <dgm:t>
        <a:bodyPr/>
        <a:lstStyle/>
        <a:p>
          <a:r>
            <a:rPr lang="en-US"/>
            <a:t>Title IX</a:t>
          </a:r>
        </a:p>
      </dgm:t>
    </dgm:pt>
    <dgm:pt modelId="{9952193C-16B6-4B5E-9186-E05D028AA38E}" type="parTrans" cxnId="{A1CF36D8-7854-46A0-9DC5-0A4821FF42D9}">
      <dgm:prSet/>
      <dgm:spPr/>
      <dgm:t>
        <a:bodyPr/>
        <a:lstStyle/>
        <a:p>
          <a:endParaRPr lang="en-US"/>
        </a:p>
      </dgm:t>
    </dgm:pt>
    <dgm:pt modelId="{C4549512-52AE-4595-835C-5A159063BFBD}" type="sibTrans" cxnId="{A1CF36D8-7854-46A0-9DC5-0A4821FF42D9}">
      <dgm:prSet/>
      <dgm:spPr/>
      <dgm:t>
        <a:bodyPr/>
        <a:lstStyle/>
        <a:p>
          <a:endParaRPr lang="en-US"/>
        </a:p>
      </dgm:t>
    </dgm:pt>
    <dgm:pt modelId="{00659BD1-92C2-49B4-8F8A-2FC87BD9DB66}">
      <dgm:prSet phldrT="[Text]"/>
      <dgm:spPr>
        <a:solidFill>
          <a:srgbClr val="B3350D"/>
        </a:solidFill>
      </dgm:spPr>
      <dgm:t>
        <a:bodyPr/>
        <a:lstStyle/>
        <a:p>
          <a:r>
            <a:rPr lang="en-US"/>
            <a:t>State Licensure</a:t>
          </a:r>
        </a:p>
      </dgm:t>
    </dgm:pt>
    <dgm:pt modelId="{8C5E3A56-4654-4565-9B0E-C4580E0BB78F}" type="parTrans" cxnId="{2399F9CE-BE60-4412-9EFD-874503F63862}">
      <dgm:prSet/>
      <dgm:spPr/>
      <dgm:t>
        <a:bodyPr/>
        <a:lstStyle/>
        <a:p>
          <a:endParaRPr lang="en-US"/>
        </a:p>
      </dgm:t>
    </dgm:pt>
    <dgm:pt modelId="{4BFA65B4-44F2-4A79-B4B4-8957A4467C4C}" type="sibTrans" cxnId="{2399F9CE-BE60-4412-9EFD-874503F63862}">
      <dgm:prSet/>
      <dgm:spPr/>
      <dgm:t>
        <a:bodyPr/>
        <a:lstStyle/>
        <a:p>
          <a:endParaRPr lang="en-US"/>
        </a:p>
      </dgm:t>
    </dgm:pt>
    <dgm:pt modelId="{40D2F891-6415-4DE9-8C1D-867D0C0F2E41}" type="pres">
      <dgm:prSet presAssocID="{5C027A8D-09FA-4B30-847D-F833CFC56816}" presName="diagram" presStyleCnt="0">
        <dgm:presLayoutVars>
          <dgm:dir/>
          <dgm:resizeHandles val="exact"/>
        </dgm:presLayoutVars>
      </dgm:prSet>
      <dgm:spPr/>
    </dgm:pt>
    <dgm:pt modelId="{E5EBDDCE-6547-4187-98AA-297AB908959C}" type="pres">
      <dgm:prSet presAssocID="{5E9D1041-36AD-454D-AC3B-38A41BCB244D}" presName="node" presStyleLbl="node1" presStyleIdx="0" presStyleCnt="9">
        <dgm:presLayoutVars>
          <dgm:bulletEnabled val="1"/>
        </dgm:presLayoutVars>
      </dgm:prSet>
      <dgm:spPr/>
    </dgm:pt>
    <dgm:pt modelId="{A9B03B15-90E1-41A2-845D-37D10A4F69AF}" type="pres">
      <dgm:prSet presAssocID="{6F6DEC53-EF86-4528-A27C-DB01E027B25E}" presName="sibTrans" presStyleCnt="0"/>
      <dgm:spPr/>
    </dgm:pt>
    <dgm:pt modelId="{86B864C6-F548-452D-A272-5B3391508A2A}" type="pres">
      <dgm:prSet presAssocID="{7801D6E0-2BC6-40C4-8D8D-C613AD0BA173}" presName="node" presStyleLbl="node1" presStyleIdx="1" presStyleCnt="9">
        <dgm:presLayoutVars>
          <dgm:bulletEnabled val="1"/>
        </dgm:presLayoutVars>
      </dgm:prSet>
      <dgm:spPr/>
    </dgm:pt>
    <dgm:pt modelId="{64A0D22D-D959-498A-8BE3-68968CD35D3C}" type="pres">
      <dgm:prSet presAssocID="{60151160-12F2-461B-91CB-10F86D669749}" presName="sibTrans" presStyleCnt="0"/>
      <dgm:spPr/>
    </dgm:pt>
    <dgm:pt modelId="{E9A2045D-670A-4252-8633-47920517A432}" type="pres">
      <dgm:prSet presAssocID="{C7DB7985-4416-4223-9171-754940246F32}" presName="node" presStyleLbl="node1" presStyleIdx="2" presStyleCnt="9" custLinFactX="-100000" custLinFactY="9671" custLinFactNeighborX="-121029" custLinFactNeighborY="100000">
        <dgm:presLayoutVars>
          <dgm:bulletEnabled val="1"/>
        </dgm:presLayoutVars>
      </dgm:prSet>
      <dgm:spPr/>
    </dgm:pt>
    <dgm:pt modelId="{7A6AF28F-EB0D-4DFF-BDBA-0D6387BFDB66}" type="pres">
      <dgm:prSet presAssocID="{5828251D-251B-4D2A-ABF2-26889CB3BDCA}" presName="sibTrans" presStyleCnt="0"/>
      <dgm:spPr/>
    </dgm:pt>
    <dgm:pt modelId="{55C873E8-A216-4C8F-AAEF-EA9720A2277F}" type="pres">
      <dgm:prSet presAssocID="{B590B913-37A0-40F8-9E29-50A02FAD45EC}" presName="node" presStyleLbl="node1" presStyleIdx="3" presStyleCnt="9" custLinFactX="-100000" custLinFactY="8691" custLinFactNeighborX="-117940" custLinFactNeighborY="100000">
        <dgm:presLayoutVars>
          <dgm:bulletEnabled val="1"/>
        </dgm:presLayoutVars>
      </dgm:prSet>
      <dgm:spPr/>
    </dgm:pt>
    <dgm:pt modelId="{769F676C-9487-4184-8621-D7620B709ECC}" type="pres">
      <dgm:prSet presAssocID="{D505AB59-A904-4946-AFFE-43FA75090505}" presName="sibTrans" presStyleCnt="0"/>
      <dgm:spPr/>
    </dgm:pt>
    <dgm:pt modelId="{01358ED5-2B52-41F3-B201-2C371E9CE6C8}" type="pres">
      <dgm:prSet presAssocID="{0882B6E1-289F-44D4-AA03-255341368267}" presName="node" presStyleLbl="node1" presStyleIdx="4" presStyleCnt="9" custLinFactY="6513" custLinFactNeighborX="588" custLinFactNeighborY="100000">
        <dgm:presLayoutVars>
          <dgm:bulletEnabled val="1"/>
        </dgm:presLayoutVars>
      </dgm:prSet>
      <dgm:spPr/>
    </dgm:pt>
    <dgm:pt modelId="{F2F7B207-E725-472D-A09C-AE38F0348A52}" type="pres">
      <dgm:prSet presAssocID="{B0BC9BCC-3262-4EF7-B460-B42EAD7FFE30}" presName="sibTrans" presStyleCnt="0"/>
      <dgm:spPr/>
    </dgm:pt>
    <dgm:pt modelId="{20B50C91-7B53-497F-B5DD-D9DB7979D2E9}" type="pres">
      <dgm:prSet presAssocID="{A50B8206-F297-431F-9F72-5456C2FAC47B}" presName="node" presStyleLbl="node1" presStyleIdx="5" presStyleCnt="9" custLinFactY="6513" custLinFactNeighborX="2940" custLinFactNeighborY="100000">
        <dgm:presLayoutVars>
          <dgm:bulletEnabled val="1"/>
        </dgm:presLayoutVars>
      </dgm:prSet>
      <dgm:spPr/>
    </dgm:pt>
    <dgm:pt modelId="{69ED3E1B-2DE4-4B11-87EB-E2841901289B}" type="pres">
      <dgm:prSet presAssocID="{BF7F2B03-D875-48AA-85D8-F93B1EC1DD58}" presName="sibTrans" presStyleCnt="0"/>
      <dgm:spPr/>
    </dgm:pt>
    <dgm:pt modelId="{7AFB2711-5D1F-4799-9FEC-71B8D4E9EFCE}" type="pres">
      <dgm:prSet presAssocID="{793DE131-12B6-4AAD-A172-A1B2F213A314}" presName="node" presStyleLbl="node1" presStyleIdx="6" presStyleCnt="9" custLinFactY="6513" custLinFactNeighborX="2617" custLinFactNeighborY="100000">
        <dgm:presLayoutVars>
          <dgm:bulletEnabled val="1"/>
        </dgm:presLayoutVars>
      </dgm:prSet>
      <dgm:spPr/>
    </dgm:pt>
    <dgm:pt modelId="{7FB4B3FA-FF65-44D9-A41E-0E0FEA4F2229}" type="pres">
      <dgm:prSet presAssocID="{B0124DB1-9594-435A-8702-50BC6084F987}" presName="sibTrans" presStyleCnt="0"/>
      <dgm:spPr/>
    </dgm:pt>
    <dgm:pt modelId="{D7F2BF97-DA5A-42A4-A196-D9E09596D9F2}" type="pres">
      <dgm:prSet presAssocID="{5B334413-3930-48C9-847E-626837DA8341}" presName="node" presStyleLbl="node1" presStyleIdx="7" presStyleCnt="9" custLinFactX="-6987" custLinFactNeighborX="-100000" custLinFactNeighborY="-7976">
        <dgm:presLayoutVars>
          <dgm:bulletEnabled val="1"/>
        </dgm:presLayoutVars>
      </dgm:prSet>
      <dgm:spPr/>
    </dgm:pt>
    <dgm:pt modelId="{E229D5E1-567E-4DFB-AD32-57DA606B04D5}" type="pres">
      <dgm:prSet presAssocID="{C4549512-52AE-4595-835C-5A159063BFBD}" presName="sibTrans" presStyleCnt="0"/>
      <dgm:spPr/>
    </dgm:pt>
    <dgm:pt modelId="{526FD2AB-FFCC-4666-A01F-FF73EDB52A7A}" type="pres">
      <dgm:prSet presAssocID="{00659BD1-92C2-49B4-8F8A-2FC87BD9DB66}" presName="node" presStyleLbl="node1" presStyleIdx="8" presStyleCnt="9" custLinFactY="-100000" custLinFactNeighborX="57021" custLinFactNeighborY="-133433">
        <dgm:presLayoutVars>
          <dgm:bulletEnabled val="1"/>
        </dgm:presLayoutVars>
      </dgm:prSet>
      <dgm:spPr/>
    </dgm:pt>
  </dgm:ptLst>
  <dgm:cxnLst>
    <dgm:cxn modelId="{2A7E3608-AC76-436E-B4B2-A7592D4EC319}" type="presOf" srcId="{5B334413-3930-48C9-847E-626837DA8341}" destId="{D7F2BF97-DA5A-42A4-A196-D9E09596D9F2}" srcOrd="0" destOrd="0" presId="urn:microsoft.com/office/officeart/2005/8/layout/default"/>
    <dgm:cxn modelId="{D5798B3D-7832-485A-AF4F-B518DF331508}" type="presOf" srcId="{0882B6E1-289F-44D4-AA03-255341368267}" destId="{01358ED5-2B52-41F3-B201-2C371E9CE6C8}" srcOrd="0" destOrd="0" presId="urn:microsoft.com/office/officeart/2005/8/layout/default"/>
    <dgm:cxn modelId="{5AA60F60-EF7A-4541-BFCD-C3D7B3EE328C}" srcId="{5C027A8D-09FA-4B30-847D-F833CFC56816}" destId="{C7DB7985-4416-4223-9171-754940246F32}" srcOrd="2" destOrd="0" parTransId="{8344640A-C491-4FC6-AF58-D5A5227285AE}" sibTransId="{5828251D-251B-4D2A-ABF2-26889CB3BDCA}"/>
    <dgm:cxn modelId="{13BCC66C-E492-4D7D-9DBB-96EF3366232F}" type="presOf" srcId="{00659BD1-92C2-49B4-8F8A-2FC87BD9DB66}" destId="{526FD2AB-FFCC-4666-A01F-FF73EDB52A7A}" srcOrd="0" destOrd="0" presId="urn:microsoft.com/office/officeart/2005/8/layout/default"/>
    <dgm:cxn modelId="{D9256B71-A882-4F73-9C07-2F57AF810959}" type="presOf" srcId="{7801D6E0-2BC6-40C4-8D8D-C613AD0BA173}" destId="{86B864C6-F548-452D-A272-5B3391508A2A}" srcOrd="0" destOrd="0" presId="urn:microsoft.com/office/officeart/2005/8/layout/default"/>
    <dgm:cxn modelId="{0F461C76-9EF6-4A91-9664-6CEDDC6154A5}" srcId="{5C027A8D-09FA-4B30-847D-F833CFC56816}" destId="{0882B6E1-289F-44D4-AA03-255341368267}" srcOrd="4" destOrd="0" parTransId="{1B3C74FD-6A4E-48E7-941F-69B28E73EFED}" sibTransId="{B0BC9BCC-3262-4EF7-B460-B42EAD7FFE30}"/>
    <dgm:cxn modelId="{4E4E397D-CAA5-430B-9EF5-E5CCBB718300}" type="presOf" srcId="{5C027A8D-09FA-4B30-847D-F833CFC56816}" destId="{40D2F891-6415-4DE9-8C1D-867D0C0F2E41}" srcOrd="0" destOrd="0" presId="urn:microsoft.com/office/officeart/2005/8/layout/default"/>
    <dgm:cxn modelId="{53C1757E-4338-4DD8-BDB0-2CFB32992B38}" type="presOf" srcId="{B590B913-37A0-40F8-9E29-50A02FAD45EC}" destId="{55C873E8-A216-4C8F-AAEF-EA9720A2277F}" srcOrd="0" destOrd="0" presId="urn:microsoft.com/office/officeart/2005/8/layout/default"/>
    <dgm:cxn modelId="{62789580-CBCC-4241-9CF0-1A4549C56CCF}" srcId="{5C027A8D-09FA-4B30-847D-F833CFC56816}" destId="{7801D6E0-2BC6-40C4-8D8D-C613AD0BA173}" srcOrd="1" destOrd="0" parTransId="{FAA8838D-93D1-40F7-A267-217441F12EE2}" sibTransId="{60151160-12F2-461B-91CB-10F86D669749}"/>
    <dgm:cxn modelId="{AF824A87-7399-413B-B165-555EA8984641}" type="presOf" srcId="{793DE131-12B6-4AAD-A172-A1B2F213A314}" destId="{7AFB2711-5D1F-4799-9FEC-71B8D4E9EFCE}" srcOrd="0" destOrd="0" presId="urn:microsoft.com/office/officeart/2005/8/layout/default"/>
    <dgm:cxn modelId="{92BC818F-84E7-4F72-9A92-7FB25FBC288F}" srcId="{5C027A8D-09FA-4B30-847D-F833CFC56816}" destId="{B590B913-37A0-40F8-9E29-50A02FAD45EC}" srcOrd="3" destOrd="0" parTransId="{1E364197-02A7-4122-889C-28B00625BBCC}" sibTransId="{D505AB59-A904-4946-AFFE-43FA75090505}"/>
    <dgm:cxn modelId="{13FA6698-B914-4D08-80FC-055C35F50EC7}" type="presOf" srcId="{5E9D1041-36AD-454D-AC3B-38A41BCB244D}" destId="{E5EBDDCE-6547-4187-98AA-297AB908959C}" srcOrd="0" destOrd="0" presId="urn:microsoft.com/office/officeart/2005/8/layout/default"/>
    <dgm:cxn modelId="{A0E885B6-5934-4C32-8B4D-D36BD2A2C750}" type="presOf" srcId="{C7DB7985-4416-4223-9171-754940246F32}" destId="{E9A2045D-670A-4252-8633-47920517A432}" srcOrd="0" destOrd="0" presId="urn:microsoft.com/office/officeart/2005/8/layout/default"/>
    <dgm:cxn modelId="{146C77B8-05CD-4E0F-81D2-0FD9EB174442}" srcId="{5C027A8D-09FA-4B30-847D-F833CFC56816}" destId="{793DE131-12B6-4AAD-A172-A1B2F213A314}" srcOrd="6" destOrd="0" parTransId="{57E1B14D-5FAB-4AC4-8F71-7103B78F76E7}" sibTransId="{B0124DB1-9594-435A-8702-50BC6084F987}"/>
    <dgm:cxn modelId="{24808CC0-3CA6-4B86-BFD0-536381C0ACF9}" srcId="{5C027A8D-09FA-4B30-847D-F833CFC56816}" destId="{5E9D1041-36AD-454D-AC3B-38A41BCB244D}" srcOrd="0" destOrd="0" parTransId="{ECAAFC05-2475-4234-B88D-2C7D3084B7B7}" sibTransId="{6F6DEC53-EF86-4528-A27C-DB01E027B25E}"/>
    <dgm:cxn modelId="{EB2869CB-A228-44DA-8980-43C36CF75A4D}" type="presOf" srcId="{A50B8206-F297-431F-9F72-5456C2FAC47B}" destId="{20B50C91-7B53-497F-B5DD-D9DB7979D2E9}" srcOrd="0" destOrd="0" presId="urn:microsoft.com/office/officeart/2005/8/layout/default"/>
    <dgm:cxn modelId="{2399F9CE-BE60-4412-9EFD-874503F63862}" srcId="{5C027A8D-09FA-4B30-847D-F833CFC56816}" destId="{00659BD1-92C2-49B4-8F8A-2FC87BD9DB66}" srcOrd="8" destOrd="0" parTransId="{8C5E3A56-4654-4565-9B0E-C4580E0BB78F}" sibTransId="{4BFA65B4-44F2-4A79-B4B4-8957A4467C4C}"/>
    <dgm:cxn modelId="{A1CF36D8-7854-46A0-9DC5-0A4821FF42D9}" srcId="{5C027A8D-09FA-4B30-847D-F833CFC56816}" destId="{5B334413-3930-48C9-847E-626837DA8341}" srcOrd="7" destOrd="0" parTransId="{9952193C-16B6-4B5E-9186-E05D028AA38E}" sibTransId="{C4549512-52AE-4595-835C-5A159063BFBD}"/>
    <dgm:cxn modelId="{BC39FEEC-3C5B-4360-805E-AADAEFF45CC6}" srcId="{5C027A8D-09FA-4B30-847D-F833CFC56816}" destId="{A50B8206-F297-431F-9F72-5456C2FAC47B}" srcOrd="5" destOrd="0" parTransId="{50915E6F-A377-4E75-B36D-8E649CDB1AD3}" sibTransId="{BF7F2B03-D875-48AA-85D8-F93B1EC1DD58}"/>
    <dgm:cxn modelId="{8314508E-A997-4A12-946A-BDC7FDF25276}" type="presParOf" srcId="{40D2F891-6415-4DE9-8C1D-867D0C0F2E41}" destId="{E5EBDDCE-6547-4187-98AA-297AB908959C}" srcOrd="0" destOrd="0" presId="urn:microsoft.com/office/officeart/2005/8/layout/default"/>
    <dgm:cxn modelId="{92E8A099-89CF-4517-A669-88D2DCB3D20F}" type="presParOf" srcId="{40D2F891-6415-4DE9-8C1D-867D0C0F2E41}" destId="{A9B03B15-90E1-41A2-845D-37D10A4F69AF}" srcOrd="1" destOrd="0" presId="urn:microsoft.com/office/officeart/2005/8/layout/default"/>
    <dgm:cxn modelId="{7580A085-FDBB-4ADF-926D-0385618D1891}" type="presParOf" srcId="{40D2F891-6415-4DE9-8C1D-867D0C0F2E41}" destId="{86B864C6-F548-452D-A272-5B3391508A2A}" srcOrd="2" destOrd="0" presId="urn:microsoft.com/office/officeart/2005/8/layout/default"/>
    <dgm:cxn modelId="{BF9C801B-55B4-4802-B5F6-EA737BC3E29D}" type="presParOf" srcId="{40D2F891-6415-4DE9-8C1D-867D0C0F2E41}" destId="{64A0D22D-D959-498A-8BE3-68968CD35D3C}" srcOrd="3" destOrd="0" presId="urn:microsoft.com/office/officeart/2005/8/layout/default"/>
    <dgm:cxn modelId="{6BFD1BF1-015F-4829-AA3B-36EA9CC22601}" type="presParOf" srcId="{40D2F891-6415-4DE9-8C1D-867D0C0F2E41}" destId="{E9A2045D-670A-4252-8633-47920517A432}" srcOrd="4" destOrd="0" presId="urn:microsoft.com/office/officeart/2005/8/layout/default"/>
    <dgm:cxn modelId="{7D58E694-634D-4580-863D-A8797BBD5380}" type="presParOf" srcId="{40D2F891-6415-4DE9-8C1D-867D0C0F2E41}" destId="{7A6AF28F-EB0D-4DFF-BDBA-0D6387BFDB66}" srcOrd="5" destOrd="0" presId="urn:microsoft.com/office/officeart/2005/8/layout/default"/>
    <dgm:cxn modelId="{9EA56D5B-DC93-48C2-8A2C-C32758AD52EB}" type="presParOf" srcId="{40D2F891-6415-4DE9-8C1D-867D0C0F2E41}" destId="{55C873E8-A216-4C8F-AAEF-EA9720A2277F}" srcOrd="6" destOrd="0" presId="urn:microsoft.com/office/officeart/2005/8/layout/default"/>
    <dgm:cxn modelId="{0C9B3AD6-6A6F-48EF-B5E7-6AADC22F8252}" type="presParOf" srcId="{40D2F891-6415-4DE9-8C1D-867D0C0F2E41}" destId="{769F676C-9487-4184-8621-D7620B709ECC}" srcOrd="7" destOrd="0" presId="urn:microsoft.com/office/officeart/2005/8/layout/default"/>
    <dgm:cxn modelId="{6C32855D-789F-4DFA-845B-81C4CDD7ED50}" type="presParOf" srcId="{40D2F891-6415-4DE9-8C1D-867D0C0F2E41}" destId="{01358ED5-2B52-41F3-B201-2C371E9CE6C8}" srcOrd="8" destOrd="0" presId="urn:microsoft.com/office/officeart/2005/8/layout/default"/>
    <dgm:cxn modelId="{89C68807-10F7-43F0-BF84-B126D9835995}" type="presParOf" srcId="{40D2F891-6415-4DE9-8C1D-867D0C0F2E41}" destId="{F2F7B207-E725-472D-A09C-AE38F0348A52}" srcOrd="9" destOrd="0" presId="urn:microsoft.com/office/officeart/2005/8/layout/default"/>
    <dgm:cxn modelId="{375051CC-2030-4701-9A15-FC93FBD3F87F}" type="presParOf" srcId="{40D2F891-6415-4DE9-8C1D-867D0C0F2E41}" destId="{20B50C91-7B53-497F-B5DD-D9DB7979D2E9}" srcOrd="10" destOrd="0" presId="urn:microsoft.com/office/officeart/2005/8/layout/default"/>
    <dgm:cxn modelId="{8FB3EED3-330A-4219-8D0A-7E8CB0D9C860}" type="presParOf" srcId="{40D2F891-6415-4DE9-8C1D-867D0C0F2E41}" destId="{69ED3E1B-2DE4-4B11-87EB-E2841901289B}" srcOrd="11" destOrd="0" presId="urn:microsoft.com/office/officeart/2005/8/layout/default"/>
    <dgm:cxn modelId="{9872522C-3570-4F4E-9ABC-B9D98997AB19}" type="presParOf" srcId="{40D2F891-6415-4DE9-8C1D-867D0C0F2E41}" destId="{7AFB2711-5D1F-4799-9FEC-71B8D4E9EFCE}" srcOrd="12" destOrd="0" presId="urn:microsoft.com/office/officeart/2005/8/layout/default"/>
    <dgm:cxn modelId="{E295E4D2-6009-4D51-BA47-42D09C61E7DB}" type="presParOf" srcId="{40D2F891-6415-4DE9-8C1D-867D0C0F2E41}" destId="{7FB4B3FA-FF65-44D9-A41E-0E0FEA4F2229}" srcOrd="13" destOrd="0" presId="urn:microsoft.com/office/officeart/2005/8/layout/default"/>
    <dgm:cxn modelId="{70FB92CE-1475-4B29-AC5F-FC0133BECE65}" type="presParOf" srcId="{40D2F891-6415-4DE9-8C1D-867D0C0F2E41}" destId="{D7F2BF97-DA5A-42A4-A196-D9E09596D9F2}" srcOrd="14" destOrd="0" presId="urn:microsoft.com/office/officeart/2005/8/layout/default"/>
    <dgm:cxn modelId="{9F6BA1B3-7C34-47CE-8D9B-DD7BFC65682F}" type="presParOf" srcId="{40D2F891-6415-4DE9-8C1D-867D0C0F2E41}" destId="{E229D5E1-567E-4DFB-AD32-57DA606B04D5}" srcOrd="15" destOrd="0" presId="urn:microsoft.com/office/officeart/2005/8/layout/default"/>
    <dgm:cxn modelId="{2C28FDEB-2652-4B57-9E61-1BBA95D116F5}" type="presParOf" srcId="{40D2F891-6415-4DE9-8C1D-867D0C0F2E41}" destId="{526FD2AB-FFCC-4666-A01F-FF73EDB52A7A}" srcOrd="1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EBDDCE-6547-4187-98AA-297AB908959C}">
      <dsp:nvSpPr>
        <dsp:cNvPr id="0" name=""/>
        <dsp:cNvSpPr/>
      </dsp:nvSpPr>
      <dsp:spPr>
        <a:xfrm>
          <a:off x="501119" y="874"/>
          <a:ext cx="1467474" cy="880484"/>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Title IV</a:t>
          </a:r>
        </a:p>
      </dsp:txBody>
      <dsp:txXfrm>
        <a:off x="501119" y="874"/>
        <a:ext cx="1467474" cy="880484"/>
      </dsp:txXfrm>
    </dsp:sp>
    <dsp:sp modelId="{86B864C6-F548-452D-A272-5B3391508A2A}">
      <dsp:nvSpPr>
        <dsp:cNvPr id="0" name=""/>
        <dsp:cNvSpPr/>
      </dsp:nvSpPr>
      <dsp:spPr>
        <a:xfrm>
          <a:off x="2115340" y="874"/>
          <a:ext cx="1467474" cy="880484"/>
        </a:xfrm>
        <a:prstGeom prst="rect">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Accreditation</a:t>
          </a:r>
        </a:p>
      </dsp:txBody>
      <dsp:txXfrm>
        <a:off x="2115340" y="874"/>
        <a:ext cx="1467474" cy="880484"/>
      </dsp:txXfrm>
    </dsp:sp>
    <dsp:sp modelId="{E9A2045D-670A-4252-8633-47920517A432}">
      <dsp:nvSpPr>
        <dsp:cNvPr id="0" name=""/>
        <dsp:cNvSpPr/>
      </dsp:nvSpPr>
      <dsp:spPr>
        <a:xfrm>
          <a:off x="486018" y="966510"/>
          <a:ext cx="1467474" cy="880484"/>
        </a:xfrm>
        <a:prstGeom prst="rect">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Cybersecurity</a:t>
          </a:r>
        </a:p>
      </dsp:txBody>
      <dsp:txXfrm>
        <a:off x="486018" y="966510"/>
        <a:ext cx="1467474" cy="880484"/>
      </dsp:txXfrm>
    </dsp:sp>
    <dsp:sp modelId="{55C873E8-A216-4C8F-AAEF-EA9720A2277F}">
      <dsp:nvSpPr>
        <dsp:cNvPr id="0" name=""/>
        <dsp:cNvSpPr/>
      </dsp:nvSpPr>
      <dsp:spPr>
        <a:xfrm>
          <a:off x="2145570" y="957882"/>
          <a:ext cx="1467474" cy="880484"/>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False Claims Act</a:t>
          </a:r>
        </a:p>
      </dsp:txBody>
      <dsp:txXfrm>
        <a:off x="2145570" y="957882"/>
        <a:ext cx="1467474" cy="880484"/>
      </dsp:txXfrm>
    </dsp:sp>
    <dsp:sp modelId="{01358ED5-2B52-41F3-B201-2C371E9CE6C8}">
      <dsp:nvSpPr>
        <dsp:cNvPr id="0" name=""/>
        <dsp:cNvSpPr/>
      </dsp:nvSpPr>
      <dsp:spPr>
        <a:xfrm>
          <a:off x="509748" y="1965937"/>
          <a:ext cx="1467474" cy="880484"/>
        </a:xfrm>
        <a:prstGeom prst="rect">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Transactions</a:t>
          </a:r>
        </a:p>
      </dsp:txBody>
      <dsp:txXfrm>
        <a:off x="509748" y="1965937"/>
        <a:ext cx="1467474" cy="880484"/>
      </dsp:txXfrm>
    </dsp:sp>
    <dsp:sp modelId="{20B50C91-7B53-497F-B5DD-D9DB7979D2E9}">
      <dsp:nvSpPr>
        <dsp:cNvPr id="0" name=""/>
        <dsp:cNvSpPr/>
      </dsp:nvSpPr>
      <dsp:spPr>
        <a:xfrm>
          <a:off x="2158484" y="1965937"/>
          <a:ext cx="1467474" cy="880484"/>
        </a:xfrm>
        <a:prstGeom prst="rect">
          <a:avLst/>
        </a:prstGeom>
        <a:solidFill>
          <a:srgbClr val="8B358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Government Relations</a:t>
          </a:r>
        </a:p>
      </dsp:txBody>
      <dsp:txXfrm>
        <a:off x="2158484" y="1965937"/>
        <a:ext cx="1467474" cy="880484"/>
      </dsp:txXfrm>
    </dsp:sp>
    <dsp:sp modelId="{7AFB2711-5D1F-4799-9FEC-71B8D4E9EFCE}">
      <dsp:nvSpPr>
        <dsp:cNvPr id="0" name=""/>
        <dsp:cNvSpPr/>
      </dsp:nvSpPr>
      <dsp:spPr>
        <a:xfrm>
          <a:off x="3767966" y="1965937"/>
          <a:ext cx="1467474" cy="880484"/>
        </a:xfrm>
        <a:prstGeom prst="rect">
          <a:avLst/>
        </a:prstGeom>
        <a:solidFill>
          <a:srgbClr val="3F814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Government Investigations</a:t>
          </a:r>
        </a:p>
      </dsp:txBody>
      <dsp:txXfrm>
        <a:off x="3767966" y="1965937"/>
        <a:ext cx="1467474" cy="880484"/>
      </dsp:txXfrm>
    </dsp:sp>
    <dsp:sp modelId="{D7F2BF97-DA5A-42A4-A196-D9E09596D9F2}">
      <dsp:nvSpPr>
        <dsp:cNvPr id="0" name=""/>
        <dsp:cNvSpPr/>
      </dsp:nvSpPr>
      <dsp:spPr>
        <a:xfrm>
          <a:off x="3773777" y="957879"/>
          <a:ext cx="1467474" cy="880484"/>
        </a:xfrm>
        <a:prstGeom prst="rect">
          <a:avLst/>
        </a:prstGeom>
        <a:solidFill>
          <a:srgbClr val="6025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Title IX</a:t>
          </a:r>
        </a:p>
      </dsp:txBody>
      <dsp:txXfrm>
        <a:off x="3773777" y="957879"/>
        <a:ext cx="1467474" cy="880484"/>
      </dsp:txXfrm>
    </dsp:sp>
    <dsp:sp modelId="{526FD2AB-FFCC-4666-A01F-FF73EDB52A7A}">
      <dsp:nvSpPr>
        <dsp:cNvPr id="0" name=""/>
        <dsp:cNvSpPr/>
      </dsp:nvSpPr>
      <dsp:spPr>
        <a:xfrm>
          <a:off x="3759220" y="0"/>
          <a:ext cx="1467474" cy="880484"/>
        </a:xfrm>
        <a:prstGeom prst="rect">
          <a:avLst/>
        </a:prstGeom>
        <a:solidFill>
          <a:srgbClr val="B3350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State Licensure</a:t>
          </a:r>
        </a:p>
      </dsp:txBody>
      <dsp:txXfrm>
        <a:off x="3759220" y="0"/>
        <a:ext cx="1467474" cy="880484"/>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EA53F-5649-4E36-858F-9383CA63922B}" type="datetimeFigureOut">
              <a:rPr lang="en-US" smtClean="0"/>
              <a:t>10/24/2022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1D3899-F97A-4C22-9CC3-62B569844967}" type="slidenum">
              <a:rPr lang="en-US" smtClean="0"/>
              <a:t>‹#›</a:t>
            </a:fld>
            <a:endParaRPr lang="en-US"/>
          </a:p>
        </p:txBody>
      </p:sp>
    </p:spTree>
    <p:extLst>
      <p:ext uri="{BB962C8B-B14F-4D97-AF65-F5344CB8AC3E}">
        <p14:creationId xmlns:p14="http://schemas.microsoft.com/office/powerpoint/2010/main" val="31517716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BC4CD-A79D-8647-BC5F-6D28807210DF}" type="slidenum">
              <a:rPr lang="en-US" smtClean="0"/>
              <a:t>2</a:t>
            </a:fld>
            <a:endParaRPr lang="en-US" dirty="0"/>
          </a:p>
        </p:txBody>
      </p:sp>
    </p:spTree>
    <p:extLst>
      <p:ext uri="{BB962C8B-B14F-4D97-AF65-F5344CB8AC3E}">
        <p14:creationId xmlns:p14="http://schemas.microsoft.com/office/powerpoint/2010/main" val="1991645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16</a:t>
            </a:fld>
            <a:endParaRPr lang="en-US"/>
          </a:p>
        </p:txBody>
      </p:sp>
    </p:spTree>
    <p:extLst>
      <p:ext uri="{BB962C8B-B14F-4D97-AF65-F5344CB8AC3E}">
        <p14:creationId xmlns:p14="http://schemas.microsoft.com/office/powerpoint/2010/main" val="28312784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17</a:t>
            </a:fld>
            <a:endParaRPr lang="en-US"/>
          </a:p>
        </p:txBody>
      </p:sp>
    </p:spTree>
    <p:extLst>
      <p:ext uri="{BB962C8B-B14F-4D97-AF65-F5344CB8AC3E}">
        <p14:creationId xmlns:p14="http://schemas.microsoft.com/office/powerpoint/2010/main" val="5123893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18</a:t>
            </a:fld>
            <a:endParaRPr lang="en-US"/>
          </a:p>
        </p:txBody>
      </p:sp>
    </p:spTree>
    <p:extLst>
      <p:ext uri="{BB962C8B-B14F-4D97-AF65-F5344CB8AC3E}">
        <p14:creationId xmlns:p14="http://schemas.microsoft.com/office/powerpoint/2010/main" val="2894521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19</a:t>
            </a:fld>
            <a:endParaRPr lang="en-US"/>
          </a:p>
        </p:txBody>
      </p:sp>
    </p:spTree>
    <p:extLst>
      <p:ext uri="{BB962C8B-B14F-4D97-AF65-F5344CB8AC3E}">
        <p14:creationId xmlns:p14="http://schemas.microsoft.com/office/powerpoint/2010/main" val="15922830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20</a:t>
            </a:fld>
            <a:endParaRPr lang="en-US"/>
          </a:p>
        </p:txBody>
      </p:sp>
    </p:spTree>
    <p:extLst>
      <p:ext uri="{BB962C8B-B14F-4D97-AF65-F5344CB8AC3E}">
        <p14:creationId xmlns:p14="http://schemas.microsoft.com/office/powerpoint/2010/main" val="13160231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21</a:t>
            </a:fld>
            <a:endParaRPr lang="en-US"/>
          </a:p>
        </p:txBody>
      </p:sp>
    </p:spTree>
    <p:extLst>
      <p:ext uri="{BB962C8B-B14F-4D97-AF65-F5344CB8AC3E}">
        <p14:creationId xmlns:p14="http://schemas.microsoft.com/office/powerpoint/2010/main" val="40293363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22</a:t>
            </a:fld>
            <a:endParaRPr lang="en-US"/>
          </a:p>
        </p:txBody>
      </p:sp>
    </p:spTree>
    <p:extLst>
      <p:ext uri="{BB962C8B-B14F-4D97-AF65-F5344CB8AC3E}">
        <p14:creationId xmlns:p14="http://schemas.microsoft.com/office/powerpoint/2010/main" val="26214092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23</a:t>
            </a:fld>
            <a:endParaRPr lang="en-US"/>
          </a:p>
        </p:txBody>
      </p:sp>
    </p:spTree>
    <p:extLst>
      <p:ext uri="{BB962C8B-B14F-4D97-AF65-F5344CB8AC3E}">
        <p14:creationId xmlns:p14="http://schemas.microsoft.com/office/powerpoint/2010/main" val="1157948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24</a:t>
            </a:fld>
            <a:endParaRPr lang="en-US"/>
          </a:p>
        </p:txBody>
      </p:sp>
    </p:spTree>
    <p:extLst>
      <p:ext uri="{BB962C8B-B14F-4D97-AF65-F5344CB8AC3E}">
        <p14:creationId xmlns:p14="http://schemas.microsoft.com/office/powerpoint/2010/main" val="197382159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25</a:t>
            </a:fld>
            <a:endParaRPr lang="en-US"/>
          </a:p>
        </p:txBody>
      </p:sp>
    </p:spTree>
    <p:extLst>
      <p:ext uri="{BB962C8B-B14F-4D97-AF65-F5344CB8AC3E}">
        <p14:creationId xmlns:p14="http://schemas.microsoft.com/office/powerpoint/2010/main" val="8685918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BC4CD-A79D-8647-BC5F-6D28807210DF}" type="slidenum">
              <a:rPr lang="en-US" smtClean="0"/>
              <a:t>3</a:t>
            </a:fld>
            <a:endParaRPr lang="en-US" dirty="0"/>
          </a:p>
        </p:txBody>
      </p:sp>
    </p:spTree>
    <p:extLst>
      <p:ext uri="{BB962C8B-B14F-4D97-AF65-F5344CB8AC3E}">
        <p14:creationId xmlns:p14="http://schemas.microsoft.com/office/powerpoint/2010/main" val="504899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26</a:t>
            </a:fld>
            <a:endParaRPr lang="en-US"/>
          </a:p>
        </p:txBody>
      </p:sp>
    </p:spTree>
    <p:extLst>
      <p:ext uri="{BB962C8B-B14F-4D97-AF65-F5344CB8AC3E}">
        <p14:creationId xmlns:p14="http://schemas.microsoft.com/office/powerpoint/2010/main" val="3746972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27</a:t>
            </a:fld>
            <a:endParaRPr lang="en-US"/>
          </a:p>
        </p:txBody>
      </p:sp>
    </p:spTree>
    <p:extLst>
      <p:ext uri="{BB962C8B-B14F-4D97-AF65-F5344CB8AC3E}">
        <p14:creationId xmlns:p14="http://schemas.microsoft.com/office/powerpoint/2010/main" val="187428775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28</a:t>
            </a:fld>
            <a:endParaRPr lang="en-US"/>
          </a:p>
        </p:txBody>
      </p:sp>
    </p:spTree>
    <p:extLst>
      <p:ext uri="{BB962C8B-B14F-4D97-AF65-F5344CB8AC3E}">
        <p14:creationId xmlns:p14="http://schemas.microsoft.com/office/powerpoint/2010/main" val="7933609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29</a:t>
            </a:fld>
            <a:endParaRPr lang="en-US"/>
          </a:p>
        </p:txBody>
      </p:sp>
    </p:spTree>
    <p:extLst>
      <p:ext uri="{BB962C8B-B14F-4D97-AF65-F5344CB8AC3E}">
        <p14:creationId xmlns:p14="http://schemas.microsoft.com/office/powerpoint/2010/main" val="11971704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30</a:t>
            </a:fld>
            <a:endParaRPr lang="en-US"/>
          </a:p>
        </p:txBody>
      </p:sp>
    </p:spTree>
    <p:extLst>
      <p:ext uri="{BB962C8B-B14F-4D97-AF65-F5344CB8AC3E}">
        <p14:creationId xmlns:p14="http://schemas.microsoft.com/office/powerpoint/2010/main" val="38559018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31</a:t>
            </a:fld>
            <a:endParaRPr lang="en-US"/>
          </a:p>
        </p:txBody>
      </p:sp>
    </p:spTree>
    <p:extLst>
      <p:ext uri="{BB962C8B-B14F-4D97-AF65-F5344CB8AC3E}">
        <p14:creationId xmlns:p14="http://schemas.microsoft.com/office/powerpoint/2010/main" val="14228495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32</a:t>
            </a:fld>
            <a:endParaRPr lang="en-US"/>
          </a:p>
        </p:txBody>
      </p:sp>
    </p:spTree>
    <p:extLst>
      <p:ext uri="{BB962C8B-B14F-4D97-AF65-F5344CB8AC3E}">
        <p14:creationId xmlns:p14="http://schemas.microsoft.com/office/powerpoint/2010/main" val="181531617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33</a:t>
            </a:fld>
            <a:endParaRPr lang="en-US"/>
          </a:p>
        </p:txBody>
      </p:sp>
    </p:spTree>
    <p:extLst>
      <p:ext uri="{BB962C8B-B14F-4D97-AF65-F5344CB8AC3E}">
        <p14:creationId xmlns:p14="http://schemas.microsoft.com/office/powerpoint/2010/main" val="8022846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34</a:t>
            </a:fld>
            <a:endParaRPr lang="en-US"/>
          </a:p>
        </p:txBody>
      </p:sp>
    </p:spTree>
    <p:extLst>
      <p:ext uri="{BB962C8B-B14F-4D97-AF65-F5344CB8AC3E}">
        <p14:creationId xmlns:p14="http://schemas.microsoft.com/office/powerpoint/2010/main" val="323643781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35</a:t>
            </a:fld>
            <a:endParaRPr lang="en-US"/>
          </a:p>
        </p:txBody>
      </p:sp>
    </p:spTree>
    <p:extLst>
      <p:ext uri="{BB962C8B-B14F-4D97-AF65-F5344CB8AC3E}">
        <p14:creationId xmlns:p14="http://schemas.microsoft.com/office/powerpoint/2010/main" val="1657651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DBC4CD-A79D-8647-BC5F-6D28807210DF}" type="slidenum">
              <a:rPr lang="en-US" smtClean="0"/>
              <a:t>4</a:t>
            </a:fld>
            <a:endParaRPr lang="en-US"/>
          </a:p>
        </p:txBody>
      </p:sp>
    </p:spTree>
    <p:extLst>
      <p:ext uri="{BB962C8B-B14F-4D97-AF65-F5344CB8AC3E}">
        <p14:creationId xmlns:p14="http://schemas.microsoft.com/office/powerpoint/2010/main" val="22997626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36</a:t>
            </a:fld>
            <a:endParaRPr lang="en-US"/>
          </a:p>
        </p:txBody>
      </p:sp>
    </p:spTree>
    <p:extLst>
      <p:ext uri="{BB962C8B-B14F-4D97-AF65-F5344CB8AC3E}">
        <p14:creationId xmlns:p14="http://schemas.microsoft.com/office/powerpoint/2010/main" val="3116678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37</a:t>
            </a:fld>
            <a:endParaRPr lang="en-US"/>
          </a:p>
        </p:txBody>
      </p:sp>
    </p:spTree>
    <p:extLst>
      <p:ext uri="{BB962C8B-B14F-4D97-AF65-F5344CB8AC3E}">
        <p14:creationId xmlns:p14="http://schemas.microsoft.com/office/powerpoint/2010/main" val="28885502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38</a:t>
            </a:fld>
            <a:endParaRPr lang="en-US"/>
          </a:p>
        </p:txBody>
      </p:sp>
    </p:spTree>
    <p:extLst>
      <p:ext uri="{BB962C8B-B14F-4D97-AF65-F5344CB8AC3E}">
        <p14:creationId xmlns:p14="http://schemas.microsoft.com/office/powerpoint/2010/main" val="140952386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39</a:t>
            </a:fld>
            <a:endParaRPr lang="en-US"/>
          </a:p>
        </p:txBody>
      </p:sp>
    </p:spTree>
    <p:extLst>
      <p:ext uri="{BB962C8B-B14F-4D97-AF65-F5344CB8AC3E}">
        <p14:creationId xmlns:p14="http://schemas.microsoft.com/office/powerpoint/2010/main" val="2443416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40</a:t>
            </a:fld>
            <a:endParaRPr lang="en-US"/>
          </a:p>
        </p:txBody>
      </p:sp>
    </p:spTree>
    <p:extLst>
      <p:ext uri="{BB962C8B-B14F-4D97-AF65-F5344CB8AC3E}">
        <p14:creationId xmlns:p14="http://schemas.microsoft.com/office/powerpoint/2010/main" val="323117544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42</a:t>
            </a:fld>
            <a:endParaRPr lang="en-US"/>
          </a:p>
        </p:txBody>
      </p:sp>
    </p:spTree>
    <p:extLst>
      <p:ext uri="{BB962C8B-B14F-4D97-AF65-F5344CB8AC3E}">
        <p14:creationId xmlns:p14="http://schemas.microsoft.com/office/powerpoint/2010/main" val="367870078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43</a:t>
            </a:fld>
            <a:endParaRPr lang="en-US"/>
          </a:p>
        </p:txBody>
      </p:sp>
    </p:spTree>
    <p:extLst>
      <p:ext uri="{BB962C8B-B14F-4D97-AF65-F5344CB8AC3E}">
        <p14:creationId xmlns:p14="http://schemas.microsoft.com/office/powerpoint/2010/main" val="9176790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44</a:t>
            </a:fld>
            <a:endParaRPr lang="en-US"/>
          </a:p>
        </p:txBody>
      </p:sp>
    </p:spTree>
    <p:extLst>
      <p:ext uri="{BB962C8B-B14F-4D97-AF65-F5344CB8AC3E}">
        <p14:creationId xmlns:p14="http://schemas.microsoft.com/office/powerpoint/2010/main" val="35140367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46</a:t>
            </a:fld>
            <a:endParaRPr lang="en-US"/>
          </a:p>
        </p:txBody>
      </p:sp>
    </p:spTree>
    <p:extLst>
      <p:ext uri="{BB962C8B-B14F-4D97-AF65-F5344CB8AC3E}">
        <p14:creationId xmlns:p14="http://schemas.microsoft.com/office/powerpoint/2010/main" val="174491114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DBC4CD-A79D-8647-BC5F-6D28807210DF}" type="slidenum">
              <a:rPr lang="en-US" smtClean="0"/>
              <a:t>48</a:t>
            </a:fld>
            <a:endParaRPr lang="en-US"/>
          </a:p>
        </p:txBody>
      </p:sp>
    </p:spTree>
    <p:extLst>
      <p:ext uri="{BB962C8B-B14F-4D97-AF65-F5344CB8AC3E}">
        <p14:creationId xmlns:p14="http://schemas.microsoft.com/office/powerpoint/2010/main" val="28988599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5</a:t>
            </a:fld>
            <a:endParaRPr lang="en-US"/>
          </a:p>
        </p:txBody>
      </p:sp>
    </p:spTree>
    <p:extLst>
      <p:ext uri="{BB962C8B-B14F-4D97-AF65-F5344CB8AC3E}">
        <p14:creationId xmlns:p14="http://schemas.microsoft.com/office/powerpoint/2010/main" val="396496685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DDBC4CD-A79D-8647-BC5F-6D28807210DF}" type="slidenum">
              <a:rPr lang="en-US" smtClean="0"/>
              <a:t>49</a:t>
            </a:fld>
            <a:endParaRPr lang="en-US"/>
          </a:p>
        </p:txBody>
      </p:sp>
    </p:spTree>
    <p:extLst>
      <p:ext uri="{BB962C8B-B14F-4D97-AF65-F5344CB8AC3E}">
        <p14:creationId xmlns:p14="http://schemas.microsoft.com/office/powerpoint/2010/main" val="129126336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a:t>
            </a:r>
          </a:p>
        </p:txBody>
      </p:sp>
      <p:sp>
        <p:nvSpPr>
          <p:cNvPr id="4" name="Slide Number Placeholder 3"/>
          <p:cNvSpPr>
            <a:spLocks noGrp="1"/>
          </p:cNvSpPr>
          <p:nvPr>
            <p:ph type="sldNum" sz="quarter" idx="5"/>
          </p:nvPr>
        </p:nvSpPr>
        <p:spPr/>
        <p:txBody>
          <a:bodyPr/>
          <a:lstStyle/>
          <a:p>
            <a:fld id="{0DDBC4CD-A79D-8647-BC5F-6D28807210DF}" type="slidenum">
              <a:rPr lang="en-US" smtClean="0"/>
              <a:t>51</a:t>
            </a:fld>
            <a:endParaRPr lang="en-US" dirty="0"/>
          </a:p>
        </p:txBody>
      </p:sp>
    </p:spTree>
    <p:extLst>
      <p:ext uri="{BB962C8B-B14F-4D97-AF65-F5344CB8AC3E}">
        <p14:creationId xmlns:p14="http://schemas.microsoft.com/office/powerpoint/2010/main" val="65251282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Brandon </a:t>
            </a:r>
          </a:p>
        </p:txBody>
      </p:sp>
      <p:sp>
        <p:nvSpPr>
          <p:cNvPr id="4" name="Slide Number Placeholder 3"/>
          <p:cNvSpPr>
            <a:spLocks noGrp="1"/>
          </p:cNvSpPr>
          <p:nvPr>
            <p:ph type="sldNum" sz="quarter" idx="5"/>
          </p:nvPr>
        </p:nvSpPr>
        <p:spPr/>
        <p:txBody>
          <a:bodyPr/>
          <a:lstStyle/>
          <a:p>
            <a:fld id="{0DDBC4CD-A79D-8647-BC5F-6D28807210DF}" type="slidenum">
              <a:rPr lang="en-US" smtClean="0"/>
              <a:t>52</a:t>
            </a:fld>
            <a:endParaRPr lang="en-US" dirty="0"/>
          </a:p>
        </p:txBody>
      </p:sp>
    </p:spTree>
    <p:extLst>
      <p:ext uri="{BB962C8B-B14F-4D97-AF65-F5344CB8AC3E}">
        <p14:creationId xmlns:p14="http://schemas.microsoft.com/office/powerpoint/2010/main" val="388808691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BC4CD-A79D-8647-BC5F-6D28807210DF}" type="slidenum">
              <a:rPr lang="en-US" smtClean="0"/>
              <a:t>53</a:t>
            </a:fld>
            <a:endParaRPr lang="en-US" dirty="0"/>
          </a:p>
        </p:txBody>
      </p:sp>
    </p:spTree>
    <p:extLst>
      <p:ext uri="{BB962C8B-B14F-4D97-AF65-F5344CB8AC3E}">
        <p14:creationId xmlns:p14="http://schemas.microsoft.com/office/powerpoint/2010/main" val="130675442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BC4CD-A79D-8647-BC5F-6D28807210DF}" type="slidenum">
              <a:rPr lang="en-US" smtClean="0"/>
              <a:t>54</a:t>
            </a:fld>
            <a:endParaRPr lang="en-US" dirty="0"/>
          </a:p>
        </p:txBody>
      </p:sp>
    </p:spTree>
    <p:extLst>
      <p:ext uri="{BB962C8B-B14F-4D97-AF65-F5344CB8AC3E}">
        <p14:creationId xmlns:p14="http://schemas.microsoft.com/office/powerpoint/2010/main" val="234439902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DDBC4CD-A79D-8647-BC5F-6D28807210DF}" type="slidenum">
              <a:rPr lang="en-US" smtClean="0"/>
              <a:t>55</a:t>
            </a:fld>
            <a:endParaRPr lang="en-US" dirty="0"/>
          </a:p>
        </p:txBody>
      </p:sp>
    </p:spTree>
    <p:extLst>
      <p:ext uri="{BB962C8B-B14F-4D97-AF65-F5344CB8AC3E}">
        <p14:creationId xmlns:p14="http://schemas.microsoft.com/office/powerpoint/2010/main" val="62692682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Roger </a:t>
            </a:r>
          </a:p>
        </p:txBody>
      </p:sp>
      <p:sp>
        <p:nvSpPr>
          <p:cNvPr id="4" name="Slide Number Placeholder 3"/>
          <p:cNvSpPr>
            <a:spLocks noGrp="1"/>
          </p:cNvSpPr>
          <p:nvPr>
            <p:ph type="sldNum" sz="quarter" idx="5"/>
          </p:nvPr>
        </p:nvSpPr>
        <p:spPr/>
        <p:txBody>
          <a:bodyPr/>
          <a:lstStyle/>
          <a:p>
            <a:fld id="{0DDBC4CD-A79D-8647-BC5F-6D28807210DF}" type="slidenum">
              <a:rPr lang="en-US" smtClean="0"/>
              <a:t>56</a:t>
            </a:fld>
            <a:endParaRPr lang="en-US" dirty="0"/>
          </a:p>
        </p:txBody>
      </p:sp>
    </p:spTree>
    <p:extLst>
      <p:ext uri="{BB962C8B-B14F-4D97-AF65-F5344CB8AC3E}">
        <p14:creationId xmlns:p14="http://schemas.microsoft.com/office/powerpoint/2010/main" val="88426714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57</a:t>
            </a:fld>
            <a:endParaRPr lang="en-US"/>
          </a:p>
        </p:txBody>
      </p:sp>
    </p:spTree>
    <p:extLst>
      <p:ext uri="{BB962C8B-B14F-4D97-AF65-F5344CB8AC3E}">
        <p14:creationId xmlns:p14="http://schemas.microsoft.com/office/powerpoint/2010/main" val="39803013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D3899-F97A-4C22-9CC3-62B569844967}" type="slidenum">
              <a:rPr lang="en-US" smtClean="0"/>
              <a:t>10</a:t>
            </a:fld>
            <a:endParaRPr lang="en-US"/>
          </a:p>
        </p:txBody>
      </p:sp>
    </p:spTree>
    <p:extLst>
      <p:ext uri="{BB962C8B-B14F-4D97-AF65-F5344CB8AC3E}">
        <p14:creationId xmlns:p14="http://schemas.microsoft.com/office/powerpoint/2010/main" val="19892399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D3899-F97A-4C22-9CC3-62B569844967}" type="slidenum">
              <a:rPr lang="en-US" smtClean="0"/>
              <a:t>11</a:t>
            </a:fld>
            <a:endParaRPr lang="en-US"/>
          </a:p>
        </p:txBody>
      </p:sp>
    </p:spTree>
    <p:extLst>
      <p:ext uri="{BB962C8B-B14F-4D97-AF65-F5344CB8AC3E}">
        <p14:creationId xmlns:p14="http://schemas.microsoft.com/office/powerpoint/2010/main" val="3622529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Cardona made prejudicial statements </a:t>
            </a:r>
          </a:p>
        </p:txBody>
      </p:sp>
      <p:sp>
        <p:nvSpPr>
          <p:cNvPr id="4" name="Slide Number Placeholder 3"/>
          <p:cNvSpPr>
            <a:spLocks noGrp="1"/>
          </p:cNvSpPr>
          <p:nvPr>
            <p:ph type="sldNum" sz="quarter" idx="5"/>
          </p:nvPr>
        </p:nvSpPr>
        <p:spPr/>
        <p:txBody>
          <a:bodyPr/>
          <a:lstStyle/>
          <a:p>
            <a:fld id="{0B1D3899-F97A-4C22-9CC3-62B569844967}" type="slidenum">
              <a:rPr lang="en-US" smtClean="0"/>
              <a:t>12</a:t>
            </a:fld>
            <a:endParaRPr lang="en-US"/>
          </a:p>
        </p:txBody>
      </p:sp>
    </p:spTree>
    <p:extLst>
      <p:ext uri="{BB962C8B-B14F-4D97-AF65-F5344CB8AC3E}">
        <p14:creationId xmlns:p14="http://schemas.microsoft.com/office/powerpoint/2010/main" val="3057105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B1D3899-F97A-4C22-9CC3-62B569844967}" type="slidenum">
              <a:rPr lang="en-US" smtClean="0"/>
              <a:t>14</a:t>
            </a:fld>
            <a:endParaRPr lang="en-US"/>
          </a:p>
        </p:txBody>
      </p:sp>
    </p:spTree>
    <p:extLst>
      <p:ext uri="{BB962C8B-B14F-4D97-AF65-F5344CB8AC3E}">
        <p14:creationId xmlns:p14="http://schemas.microsoft.com/office/powerpoint/2010/main" val="4080688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B1D3899-F97A-4C22-9CC3-62B569844967}" type="slidenum">
              <a:rPr lang="en-US" smtClean="0"/>
              <a:t>15</a:t>
            </a:fld>
            <a:endParaRPr lang="en-US"/>
          </a:p>
        </p:txBody>
      </p:sp>
    </p:spTree>
    <p:extLst>
      <p:ext uri="{BB962C8B-B14F-4D97-AF65-F5344CB8AC3E}">
        <p14:creationId xmlns:p14="http://schemas.microsoft.com/office/powerpoint/2010/main" val="496250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BE7A4-F297-4945-9DBD-B57C5D03533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DF9A097-25D7-4341-974F-D7C5D6EAF82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B2D2F3-DBA0-4A5A-BC24-D06F469F2FDC}"/>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5" name="Footer Placeholder 4">
            <a:extLst>
              <a:ext uri="{FF2B5EF4-FFF2-40B4-BE49-F238E27FC236}">
                <a16:creationId xmlns:a16="http://schemas.microsoft.com/office/drawing/2014/main" id="{2C2ED590-E8FD-41C5-A6C3-7BEA649563E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56B570-4557-41D5-991E-36969C12A327}"/>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13616683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E5AE1E-D765-42B9-B359-15B0A4E22FD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E5E97C5-1EE4-404D-BE16-9CE5989FCC4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F373F6F-0242-49C2-8B46-9F6168D2BA02}"/>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5" name="Footer Placeholder 4">
            <a:extLst>
              <a:ext uri="{FF2B5EF4-FFF2-40B4-BE49-F238E27FC236}">
                <a16:creationId xmlns:a16="http://schemas.microsoft.com/office/drawing/2014/main" id="{13CFC12A-3C4D-414D-9F65-48DF16ED31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187D95-3B4D-4CF4-943B-7230FF2A0529}"/>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1195689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1A793C-3789-424B-8A1A-9F07303F6B0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322DA90-1932-462A-A2C8-94FBB01A3FA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C25EAF-9532-4EBB-AEBB-7EAC0FD2A893}"/>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5" name="Footer Placeholder 4">
            <a:extLst>
              <a:ext uri="{FF2B5EF4-FFF2-40B4-BE49-F238E27FC236}">
                <a16:creationId xmlns:a16="http://schemas.microsoft.com/office/drawing/2014/main" id="{3B5AB53B-FB8D-499C-8430-0D964D279DA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B3A995-4A24-4F49-84C0-5DDF64EF5CC7}"/>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20526070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3683932-DB42-4783-A6ED-7D49A58107AB}"/>
              </a:ext>
            </a:extLst>
          </p:cNvPr>
          <p:cNvSpPr>
            <a:spLocks noGrp="1"/>
          </p:cNvSpPr>
          <p:nvPr>
            <p:ph sz="quarter" idx="10"/>
          </p:nvPr>
        </p:nvSpPr>
        <p:spPr>
          <a:xfrm>
            <a:off x="1917701" y="2411414"/>
            <a:ext cx="9793817" cy="3811587"/>
          </a:xfrm>
          <a:prstGeom prst="rect">
            <a:avLst/>
          </a:prstGeom>
        </p:spPr>
        <p:txBody>
          <a:bodyPr/>
          <a:lstStyle>
            <a:lvl1pPr>
              <a:defRPr>
                <a:solidFill>
                  <a:srgbClr val="7F7F7F"/>
                </a:solidFill>
                <a:latin typeface="Lato" panose="020F0502020204030203" pitchFamily="34" charset="0"/>
                <a:cs typeface="Lato" panose="020F0502020204030203" pitchFamily="34" charset="0"/>
              </a:defRPr>
            </a:lvl1pPr>
            <a:lvl2pPr>
              <a:defRPr>
                <a:solidFill>
                  <a:srgbClr val="7F7F7F"/>
                </a:solidFill>
                <a:latin typeface="Lato" panose="020F0502020204030203" pitchFamily="34" charset="0"/>
                <a:cs typeface="Lato" panose="020F0502020204030203" pitchFamily="34" charset="0"/>
              </a:defRPr>
            </a:lvl2pPr>
            <a:lvl3pPr>
              <a:defRPr>
                <a:solidFill>
                  <a:srgbClr val="7F7F7F"/>
                </a:solidFill>
                <a:latin typeface="Lato" panose="020F0502020204030203" pitchFamily="34" charset="0"/>
                <a:cs typeface="Lato" panose="020F0502020204030203" pitchFamily="34" charset="0"/>
              </a:defRPr>
            </a:lvl3pPr>
            <a:lvl4pPr>
              <a:defRPr>
                <a:solidFill>
                  <a:srgbClr val="7F7F7F"/>
                </a:solidFill>
                <a:latin typeface="Lato" panose="020F0502020204030203" pitchFamily="34" charset="0"/>
                <a:cs typeface="Lato" panose="020F0502020204030203" pitchFamily="34" charset="0"/>
              </a:defRPr>
            </a:lvl4pPr>
            <a:lvl5pPr>
              <a:defRPr>
                <a:solidFill>
                  <a:srgbClr val="7F7F7F"/>
                </a:solidFill>
                <a:latin typeface="Lato" panose="020F0502020204030203" pitchFamily="34" charset="0"/>
                <a:cs typeface="Lato" panose="020F0502020204030203"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DBB7C007-2E2C-45F6-B2D7-0614F52C9006}"/>
              </a:ext>
            </a:extLst>
          </p:cNvPr>
          <p:cNvSpPr>
            <a:spLocks noGrp="1"/>
          </p:cNvSpPr>
          <p:nvPr>
            <p:ph type="title"/>
          </p:nvPr>
        </p:nvSpPr>
        <p:spPr>
          <a:xfrm>
            <a:off x="1917700" y="1374048"/>
            <a:ext cx="9749837" cy="465674"/>
          </a:xfrm>
          <a:prstGeom prst="rect">
            <a:avLst/>
          </a:prstGeom>
          <a:noFill/>
          <a:ln>
            <a:noFill/>
          </a:ln>
        </p:spPr>
        <p:txBody>
          <a:bodyPr wrap="square" lIns="0" tIns="0" rIns="0" bIns="0" rtlCol="0">
            <a:spAutoFit/>
          </a:bodyPr>
          <a:lstStyle>
            <a:lvl1pPr>
              <a:defRPr lang="en-US" sz="3300" b="1">
                <a:solidFill>
                  <a:srgbClr val="7F7F7F"/>
                </a:solidFill>
                <a:latin typeface="Georgia" panose="02040502050405020303" pitchFamily="18" charset="0"/>
                <a:ea typeface="+mn-ea"/>
                <a:cs typeface="Lato" panose="020F0502020204030203" pitchFamily="34" charset="0"/>
              </a:defRPr>
            </a:lvl1pPr>
          </a:lstStyle>
          <a:p>
            <a:pPr marL="0" lvl="0"/>
            <a:r>
              <a:rPr lang="en-US" dirty="0"/>
              <a:t>Click to edit Master title style</a:t>
            </a:r>
          </a:p>
        </p:txBody>
      </p:sp>
      <p:sp>
        <p:nvSpPr>
          <p:cNvPr id="14" name="Rectangle 13">
            <a:extLst>
              <a:ext uri="{FF2B5EF4-FFF2-40B4-BE49-F238E27FC236}">
                <a16:creationId xmlns:a16="http://schemas.microsoft.com/office/drawing/2014/main" id="{5F0BBF93-E2B1-4DC6-BD28-6FE4D8CEB9EF}"/>
              </a:ext>
            </a:extLst>
          </p:cNvPr>
          <p:cNvSpPr/>
          <p:nvPr userDrawn="1"/>
        </p:nvSpPr>
        <p:spPr>
          <a:xfrm>
            <a:off x="1" y="-8474"/>
            <a:ext cx="12191999" cy="46567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CE1F2563-BD6F-4727-94FF-D9073CCC9601}"/>
              </a:ext>
            </a:extLst>
          </p:cNvPr>
          <p:cNvSpPr txBox="1"/>
          <p:nvPr userDrawn="1"/>
        </p:nvSpPr>
        <p:spPr>
          <a:xfrm>
            <a:off x="9888263" y="151874"/>
            <a:ext cx="1823845" cy="184666"/>
          </a:xfrm>
          <a:prstGeom prst="rect">
            <a:avLst/>
          </a:prstGeom>
          <a:noFill/>
        </p:spPr>
        <p:txBody>
          <a:bodyPr wrap="square" lIns="0" tIns="0" rIns="0" bIns="0" rtlCol="0">
            <a:spAutoFit/>
          </a:bodyPr>
          <a:lstStyle/>
          <a:p>
            <a:pPr algn="r"/>
            <a:r>
              <a:rPr lang="en-US" sz="1200" spc="100" dirty="0">
                <a:solidFill>
                  <a:schemeClr val="bg1"/>
                </a:solidFill>
                <a:latin typeface="Lato" panose="020F0502020204030203" pitchFamily="34" charset="0"/>
                <a:cs typeface="Lato" panose="020F0502020204030203" pitchFamily="34" charset="0"/>
              </a:rPr>
              <a:t>PAGE</a:t>
            </a:r>
            <a:r>
              <a:rPr lang="en-US" sz="1200" b="1" spc="100" dirty="0">
                <a:solidFill>
                  <a:schemeClr val="bg1"/>
                </a:solidFill>
                <a:latin typeface="Lato Black" panose="020F0502020204030203" pitchFamily="34" charset="0"/>
                <a:cs typeface="Lato Black" panose="020F0502020204030203" pitchFamily="34" charset="0"/>
              </a:rPr>
              <a:t> </a:t>
            </a:r>
            <a:fld id="{2FB35B27-6729-4263-B922-F3949A47BCCB}" type="slidenum">
              <a:rPr lang="en-US" sz="1200" b="1" spc="100" smtClean="0">
                <a:solidFill>
                  <a:schemeClr val="bg1"/>
                </a:solidFill>
                <a:latin typeface="Lato Black" panose="020F0502020204030203" pitchFamily="34" charset="0"/>
                <a:cs typeface="Lato Black" panose="020F0502020204030203" pitchFamily="34" charset="0"/>
              </a:rPr>
              <a:t>‹#›</a:t>
            </a:fld>
            <a:endParaRPr lang="en-US" sz="1200" b="1" spc="100" dirty="0">
              <a:solidFill>
                <a:schemeClr val="bg1"/>
              </a:solidFill>
              <a:latin typeface="Lato Black" panose="020F0502020204030203" pitchFamily="34" charset="0"/>
              <a:cs typeface="Lato Black" panose="020F0502020204030203" pitchFamily="34" charset="0"/>
            </a:endParaRPr>
          </a:p>
        </p:txBody>
      </p:sp>
      <p:sp>
        <p:nvSpPr>
          <p:cNvPr id="17" name="Triangle 8">
            <a:extLst>
              <a:ext uri="{FF2B5EF4-FFF2-40B4-BE49-F238E27FC236}">
                <a16:creationId xmlns:a16="http://schemas.microsoft.com/office/drawing/2014/main" id="{5E40DB9A-78EA-4BAA-A8FC-32F49D433921}"/>
              </a:ext>
            </a:extLst>
          </p:cNvPr>
          <p:cNvSpPr/>
          <p:nvPr userDrawn="1"/>
        </p:nvSpPr>
        <p:spPr>
          <a:xfrm rot="10800000">
            <a:off x="1196897" y="-8474"/>
            <a:ext cx="1479396" cy="917948"/>
          </a:xfrm>
          <a:prstGeom prst="triangle">
            <a:avLst/>
          </a:prstGeom>
          <a:solidFill>
            <a:srgbClr val="7677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18" name="Picture 17">
            <a:extLst>
              <a:ext uri="{FF2B5EF4-FFF2-40B4-BE49-F238E27FC236}">
                <a16:creationId xmlns:a16="http://schemas.microsoft.com/office/drawing/2014/main" id="{288058FE-42AF-4902-98EC-5157AE23B0F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573086" y="6318326"/>
            <a:ext cx="2085367" cy="259805"/>
          </a:xfrm>
          <a:prstGeom prst="rect">
            <a:avLst/>
          </a:prstGeom>
        </p:spPr>
      </p:pic>
    </p:spTree>
    <p:extLst>
      <p:ext uri="{BB962C8B-B14F-4D97-AF65-F5344CB8AC3E}">
        <p14:creationId xmlns:p14="http://schemas.microsoft.com/office/powerpoint/2010/main" val="396605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Divider Slide">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A1BE5322-6380-48A0-9AD7-B9D4C27CCCE9}"/>
              </a:ext>
            </a:extLst>
          </p:cNvPr>
          <p:cNvSpPr>
            <a:spLocks noGrp="1"/>
          </p:cNvSpPr>
          <p:nvPr>
            <p:ph type="dt" sz="half" idx="10"/>
          </p:nvPr>
        </p:nvSpPr>
        <p:spPr>
          <a:xfrm>
            <a:off x="838200" y="6356352"/>
            <a:ext cx="2743200" cy="365125"/>
          </a:xfrm>
          <a:prstGeom prst="rect">
            <a:avLst/>
          </a:prstGeom>
        </p:spPr>
        <p:txBody>
          <a:bodyPr/>
          <a:lstStyle/>
          <a:p>
            <a:endParaRPr lang="en-US" dirty="0"/>
          </a:p>
        </p:txBody>
      </p:sp>
      <p:sp>
        <p:nvSpPr>
          <p:cNvPr id="4" name="Footer Placeholder 3">
            <a:extLst>
              <a:ext uri="{FF2B5EF4-FFF2-40B4-BE49-F238E27FC236}">
                <a16:creationId xmlns:a16="http://schemas.microsoft.com/office/drawing/2014/main" id="{32266B4F-A436-4D1E-880C-A4A77C7A8DE5}"/>
              </a:ext>
            </a:extLst>
          </p:cNvPr>
          <p:cNvSpPr>
            <a:spLocks noGrp="1"/>
          </p:cNvSpPr>
          <p:nvPr>
            <p:ph type="ftr" sz="quarter" idx="11"/>
          </p:nvPr>
        </p:nvSpPr>
        <p:spPr>
          <a:xfrm>
            <a:off x="4038600" y="6356352"/>
            <a:ext cx="4114800" cy="365125"/>
          </a:xfrm>
          <a:prstGeom prst="rect">
            <a:avLst/>
          </a:prstGeom>
        </p:spPr>
        <p:txBody>
          <a:bodyPr/>
          <a:lstStyle/>
          <a:p>
            <a:endParaRPr lang="en-US" dirty="0"/>
          </a:p>
        </p:txBody>
      </p:sp>
      <p:sp>
        <p:nvSpPr>
          <p:cNvPr id="5" name="Slide Number Placeholder 4">
            <a:extLst>
              <a:ext uri="{FF2B5EF4-FFF2-40B4-BE49-F238E27FC236}">
                <a16:creationId xmlns:a16="http://schemas.microsoft.com/office/drawing/2014/main" id="{DCFFC31E-C8D7-4756-AE27-4147B0CAACBA}"/>
              </a:ext>
            </a:extLst>
          </p:cNvPr>
          <p:cNvSpPr>
            <a:spLocks noGrp="1"/>
          </p:cNvSpPr>
          <p:nvPr>
            <p:ph type="sldNum" sz="quarter" idx="12"/>
          </p:nvPr>
        </p:nvSpPr>
        <p:spPr>
          <a:xfrm>
            <a:off x="8610600" y="6356352"/>
            <a:ext cx="2743200" cy="365125"/>
          </a:xfrm>
          <a:prstGeom prst="rect">
            <a:avLst/>
          </a:prstGeom>
        </p:spPr>
        <p:txBody>
          <a:bodyPr/>
          <a:lstStyle/>
          <a:p>
            <a:fld id="{62171B3C-EC69-9A4D-B909-349806CBA224}" type="slidenum">
              <a:rPr lang="en-US" smtClean="0"/>
              <a:t>‹#›</a:t>
            </a:fld>
            <a:endParaRPr lang="en-US" dirty="0"/>
          </a:p>
        </p:txBody>
      </p:sp>
      <p:sp>
        <p:nvSpPr>
          <p:cNvPr id="6" name="Rectangle 5">
            <a:extLst>
              <a:ext uri="{FF2B5EF4-FFF2-40B4-BE49-F238E27FC236}">
                <a16:creationId xmlns:a16="http://schemas.microsoft.com/office/drawing/2014/main" id="{5532E34E-C3E3-4E98-B3C8-FDEF1A093BB9}"/>
              </a:ext>
            </a:extLst>
          </p:cNvPr>
          <p:cNvSpPr/>
          <p:nvPr userDrawn="1"/>
        </p:nvSpPr>
        <p:spPr>
          <a:xfrm>
            <a:off x="1" y="456914"/>
            <a:ext cx="12191999" cy="6401086"/>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8" name="TextBox 7">
            <a:extLst>
              <a:ext uri="{FF2B5EF4-FFF2-40B4-BE49-F238E27FC236}">
                <a16:creationId xmlns:a16="http://schemas.microsoft.com/office/drawing/2014/main" id="{8461B95C-D403-49EE-82F0-285057000C58}"/>
              </a:ext>
            </a:extLst>
          </p:cNvPr>
          <p:cNvSpPr txBox="1"/>
          <p:nvPr userDrawn="1"/>
        </p:nvSpPr>
        <p:spPr>
          <a:xfrm>
            <a:off x="9888263" y="151874"/>
            <a:ext cx="1823845" cy="184666"/>
          </a:xfrm>
          <a:prstGeom prst="rect">
            <a:avLst/>
          </a:prstGeom>
          <a:noFill/>
        </p:spPr>
        <p:txBody>
          <a:bodyPr wrap="square" lIns="0" tIns="0" rIns="0" bIns="0" rtlCol="0">
            <a:spAutoFit/>
          </a:bodyPr>
          <a:lstStyle/>
          <a:p>
            <a:pPr algn="r"/>
            <a:r>
              <a:rPr lang="en-US" sz="1200" spc="100" dirty="0">
                <a:solidFill>
                  <a:schemeClr val="bg1">
                    <a:lumMod val="50000"/>
                  </a:schemeClr>
                </a:solidFill>
                <a:latin typeface="Lato" panose="020F0502020204030203" pitchFamily="34" charset="0"/>
                <a:cs typeface="Lato" panose="020F0502020204030203" pitchFamily="34" charset="0"/>
              </a:rPr>
              <a:t>PAGE</a:t>
            </a:r>
            <a:r>
              <a:rPr lang="en-US" sz="1200" b="1" spc="100" dirty="0">
                <a:solidFill>
                  <a:schemeClr val="bg1">
                    <a:lumMod val="50000"/>
                  </a:schemeClr>
                </a:solidFill>
                <a:latin typeface="Lato Black" panose="020F0502020204030203" pitchFamily="34" charset="0"/>
                <a:cs typeface="Lato Black" panose="020F0502020204030203" pitchFamily="34" charset="0"/>
              </a:rPr>
              <a:t> </a:t>
            </a:r>
            <a:fld id="{B1814A81-AF5E-4D7F-B3F9-BA019EF6D2F1}" type="slidenum">
              <a:rPr lang="en-US" sz="1200" b="1" spc="100" smtClean="0">
                <a:solidFill>
                  <a:schemeClr val="bg1">
                    <a:lumMod val="50000"/>
                  </a:schemeClr>
                </a:solidFill>
                <a:latin typeface="Lato Black" panose="020F0502020204030203" pitchFamily="34" charset="0"/>
                <a:cs typeface="Lato Black" panose="020F0502020204030203" pitchFamily="34" charset="0"/>
              </a:rPr>
              <a:t>‹#›</a:t>
            </a:fld>
            <a:endParaRPr lang="en-US" sz="1200" b="1" spc="100" dirty="0">
              <a:solidFill>
                <a:schemeClr val="bg1">
                  <a:lumMod val="50000"/>
                </a:schemeClr>
              </a:solidFill>
              <a:latin typeface="Lato Black" panose="020F0502020204030203" pitchFamily="34" charset="0"/>
              <a:cs typeface="Lato Black" panose="020F0502020204030203" pitchFamily="34" charset="0"/>
            </a:endParaRPr>
          </a:p>
        </p:txBody>
      </p:sp>
      <p:sp>
        <p:nvSpPr>
          <p:cNvPr id="9" name="Triangle 17">
            <a:extLst>
              <a:ext uri="{FF2B5EF4-FFF2-40B4-BE49-F238E27FC236}">
                <a16:creationId xmlns:a16="http://schemas.microsoft.com/office/drawing/2014/main" id="{2DC75257-B9BD-4652-877E-D884B2689EFB}"/>
              </a:ext>
            </a:extLst>
          </p:cNvPr>
          <p:cNvSpPr/>
          <p:nvPr userDrawn="1"/>
        </p:nvSpPr>
        <p:spPr>
          <a:xfrm rot="10800000">
            <a:off x="1196897" y="-8474"/>
            <a:ext cx="1479396" cy="917948"/>
          </a:xfrm>
          <a:prstGeom prst="triangl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cxnSp>
        <p:nvCxnSpPr>
          <p:cNvPr id="11" name="Straight Connector 10">
            <a:extLst>
              <a:ext uri="{FF2B5EF4-FFF2-40B4-BE49-F238E27FC236}">
                <a16:creationId xmlns:a16="http://schemas.microsoft.com/office/drawing/2014/main" id="{95150257-0B54-4A98-9337-E0DEAD4DFD6A}"/>
              </a:ext>
            </a:extLst>
          </p:cNvPr>
          <p:cNvCxnSpPr>
            <a:cxnSpLocks/>
          </p:cNvCxnSpPr>
          <p:nvPr userDrawn="1"/>
        </p:nvCxnSpPr>
        <p:spPr>
          <a:xfrm>
            <a:off x="1947075" y="3966012"/>
            <a:ext cx="12192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0EACD592-EA7C-4548-95C7-4355A28D13CF}"/>
              </a:ext>
            </a:extLst>
          </p:cNvPr>
          <p:cNvCxnSpPr>
            <a:cxnSpLocks/>
          </p:cNvCxnSpPr>
          <p:nvPr userDrawn="1"/>
        </p:nvCxnSpPr>
        <p:spPr>
          <a:xfrm>
            <a:off x="1727200" y="523519"/>
            <a:ext cx="381000" cy="0"/>
          </a:xfrm>
          <a:prstGeom prst="line">
            <a:avLst/>
          </a:prstGeom>
          <a:ln>
            <a:solidFill>
              <a:schemeClr val="bg1">
                <a:lumMod val="50000"/>
              </a:schemeClr>
            </a:solidFill>
          </a:ln>
        </p:spPr>
        <p:style>
          <a:lnRef idx="2">
            <a:schemeClr val="dk1"/>
          </a:lnRef>
          <a:fillRef idx="0">
            <a:schemeClr val="dk1"/>
          </a:fillRef>
          <a:effectRef idx="1">
            <a:schemeClr val="dk1"/>
          </a:effectRef>
          <a:fontRef idx="minor">
            <a:schemeClr val="tx1"/>
          </a:fontRef>
        </p:style>
      </p:cxnSp>
      <p:pic>
        <p:nvPicPr>
          <p:cNvPr id="13" name="Picture 12">
            <a:extLst>
              <a:ext uri="{FF2B5EF4-FFF2-40B4-BE49-F238E27FC236}">
                <a16:creationId xmlns:a16="http://schemas.microsoft.com/office/drawing/2014/main" id="{34BCCB3A-B5B9-4D17-999B-03C2529E2A9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9478852" y="6311412"/>
            <a:ext cx="2203624" cy="267972"/>
          </a:xfrm>
          <a:prstGeom prst="rect">
            <a:avLst/>
          </a:prstGeom>
        </p:spPr>
      </p:pic>
      <p:sp>
        <p:nvSpPr>
          <p:cNvPr id="7" name="Text Placeholder 6">
            <a:extLst>
              <a:ext uri="{FF2B5EF4-FFF2-40B4-BE49-F238E27FC236}">
                <a16:creationId xmlns:a16="http://schemas.microsoft.com/office/drawing/2014/main" id="{BA6DB3DE-6C1A-4878-9B7C-C45A789030D5}"/>
              </a:ext>
            </a:extLst>
          </p:cNvPr>
          <p:cNvSpPr>
            <a:spLocks noGrp="1"/>
          </p:cNvSpPr>
          <p:nvPr>
            <p:ph type="body" sz="quarter" idx="13" hasCustomPrompt="1"/>
          </p:nvPr>
        </p:nvSpPr>
        <p:spPr>
          <a:xfrm>
            <a:off x="1727201" y="2122489"/>
            <a:ext cx="9954684" cy="1457325"/>
          </a:xfrm>
        </p:spPr>
        <p:txBody>
          <a:bodyPr anchor="b"/>
          <a:lstStyle>
            <a:lvl1pPr marL="0" indent="0">
              <a:buNone/>
              <a:defRPr>
                <a:solidFill>
                  <a:schemeClr val="bg1"/>
                </a:solidFill>
                <a:latin typeface="Georgia" panose="02040502050405020303" pitchFamily="18" charset="0"/>
                <a:cs typeface="Lato Semibold" panose="020F0702020204030203" pitchFamily="34" charset="0"/>
              </a:defRPr>
            </a:lvl1pPr>
            <a:lvl2pPr>
              <a:defRPr>
                <a:solidFill>
                  <a:schemeClr val="bg1"/>
                </a:solidFill>
                <a:latin typeface="Lato Semibold" panose="020F0702020204030203" pitchFamily="34" charset="0"/>
                <a:cs typeface="Lato Semibold" panose="020F0702020204030203" pitchFamily="34" charset="0"/>
              </a:defRPr>
            </a:lvl2pPr>
            <a:lvl3pPr>
              <a:defRPr>
                <a:solidFill>
                  <a:schemeClr val="bg1"/>
                </a:solidFill>
                <a:latin typeface="Lato Semibold" panose="020F0702020204030203" pitchFamily="34" charset="0"/>
                <a:cs typeface="Lato Semibold" panose="020F0702020204030203" pitchFamily="34" charset="0"/>
              </a:defRPr>
            </a:lvl3pPr>
            <a:lvl4pPr>
              <a:defRPr>
                <a:solidFill>
                  <a:schemeClr val="bg1"/>
                </a:solidFill>
                <a:latin typeface="Lato Semibold" panose="020F0702020204030203" pitchFamily="34" charset="0"/>
                <a:cs typeface="Lato Semibold" panose="020F0702020204030203" pitchFamily="34" charset="0"/>
              </a:defRPr>
            </a:lvl4pPr>
            <a:lvl5pPr>
              <a:defRPr>
                <a:solidFill>
                  <a:schemeClr val="bg1"/>
                </a:solidFill>
                <a:latin typeface="Lato Semibold" panose="020F0702020204030203" pitchFamily="34" charset="0"/>
                <a:cs typeface="Lato Semibold" panose="020F0702020204030203" pitchFamily="34" charset="0"/>
              </a:defRPr>
            </a:lvl5pPr>
          </a:lstStyle>
          <a:p>
            <a:pPr lvl="0"/>
            <a:r>
              <a:rPr lang="en-US" dirty="0"/>
              <a:t>Click to edit master text styles</a:t>
            </a:r>
          </a:p>
        </p:txBody>
      </p:sp>
    </p:spTree>
    <p:extLst>
      <p:ext uri="{BB962C8B-B14F-4D97-AF65-F5344CB8AC3E}">
        <p14:creationId xmlns:p14="http://schemas.microsoft.com/office/powerpoint/2010/main" val="42122748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892C5-3EF1-4B4E-BAF1-5B1A2A8904A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1D4AA5-20AD-4467-9CDC-91E1B3D3BFD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E518424-E767-4999-9C1F-A042DEE6251D}"/>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5" name="Footer Placeholder 4">
            <a:extLst>
              <a:ext uri="{FF2B5EF4-FFF2-40B4-BE49-F238E27FC236}">
                <a16:creationId xmlns:a16="http://schemas.microsoft.com/office/drawing/2014/main" id="{C1E3C5D0-534F-4B03-A6BB-C3BD232B0B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E7D360-C7A7-4691-8EB5-137EE32E89CE}"/>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27968164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EECC92-1F2E-45D2-A019-30EF6FCD8F3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044BDFC-168E-4D19-9163-E28B6BAF051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A79024-80A6-4B15-BE8D-4D224FB6EE9E}"/>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5" name="Footer Placeholder 4">
            <a:extLst>
              <a:ext uri="{FF2B5EF4-FFF2-40B4-BE49-F238E27FC236}">
                <a16:creationId xmlns:a16="http://schemas.microsoft.com/office/drawing/2014/main" id="{763BDBE7-624C-479D-AC38-64A5EED551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D03772-1317-4C4D-82DA-87D7CF03BC4B}"/>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2292947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071E3-6F95-4D5F-92C3-5BD5EE63F86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C2C119C-2235-457E-8AEC-E585B3B70B2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B78FE9C-285E-455A-AD60-8B2FACD9144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FC01E2F-DACC-4BA3-AA88-EB0F66C87227}"/>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6" name="Footer Placeholder 5">
            <a:extLst>
              <a:ext uri="{FF2B5EF4-FFF2-40B4-BE49-F238E27FC236}">
                <a16:creationId xmlns:a16="http://schemas.microsoft.com/office/drawing/2014/main" id="{442BF0E7-C17D-4810-9BE0-C1B6CF1890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9E0C7B-20C2-415B-B69E-2DE65EF5C0B0}"/>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2223334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0BE3AA-893F-4521-A97E-8F06B28B719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D6ED72A-FA73-4AB0-89A7-F3A99A68844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46B8D89-BC22-4E67-B552-9ACC3106BC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D069232-6DBD-49B8-890D-25113382017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3569D3C-7EED-45C2-BC20-321400E748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3E25B1-9060-4643-9F54-BA687861C358}"/>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8" name="Footer Placeholder 7">
            <a:extLst>
              <a:ext uri="{FF2B5EF4-FFF2-40B4-BE49-F238E27FC236}">
                <a16:creationId xmlns:a16="http://schemas.microsoft.com/office/drawing/2014/main" id="{144BB23E-14F3-43EE-9716-5BC0F4DB767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6E24B48-C8CB-418A-8A52-9FAC67BB55CF}"/>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24673431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6D53A-53F7-41A7-A3B8-98373815D2F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C6A1172-B816-408C-A025-A70F90019DF9}"/>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4" name="Footer Placeholder 3">
            <a:extLst>
              <a:ext uri="{FF2B5EF4-FFF2-40B4-BE49-F238E27FC236}">
                <a16:creationId xmlns:a16="http://schemas.microsoft.com/office/drawing/2014/main" id="{812C0E72-6BC2-49F4-8440-21F167AFBA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9CDC0F5-2084-49C3-B4EF-D46B8D999E7E}"/>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1830774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634363-FAC6-44AB-B61C-B64F6C033A8C}"/>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3" name="Footer Placeholder 2">
            <a:extLst>
              <a:ext uri="{FF2B5EF4-FFF2-40B4-BE49-F238E27FC236}">
                <a16:creationId xmlns:a16="http://schemas.microsoft.com/office/drawing/2014/main" id="{63A42A9C-C81D-489A-AED5-4EC4923E122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C151C7A-8B42-4BCC-ACE1-D772CEC20F29}"/>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3785917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3083-9583-4933-9C15-32E624BD4F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50EAE2C-6EDE-4E89-BB8F-C67D2C0C94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18D402-B793-43D0-992C-02413DC898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87EE6B-C1E2-4D8A-8643-77B9A48F428E}"/>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6" name="Footer Placeholder 5">
            <a:extLst>
              <a:ext uri="{FF2B5EF4-FFF2-40B4-BE49-F238E27FC236}">
                <a16:creationId xmlns:a16="http://schemas.microsoft.com/office/drawing/2014/main" id="{308D8292-8E40-4165-A4B8-9804ABD26A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DEBACBA-C7D8-48AD-A31B-BA9CB013654F}"/>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40305166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CEFD9-4BDD-43A3-91EE-D90819EE73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2C986FC-DE5D-45CA-91C1-C7E477E43C2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060E25A-9BF3-43BE-A1E1-5C2BFDE320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A647B91-3E9C-42A9-B7DC-633E67D6CDA9}"/>
              </a:ext>
            </a:extLst>
          </p:cNvPr>
          <p:cNvSpPr>
            <a:spLocks noGrp="1"/>
          </p:cNvSpPr>
          <p:nvPr>
            <p:ph type="dt" sz="half" idx="10"/>
          </p:nvPr>
        </p:nvSpPr>
        <p:spPr/>
        <p:txBody>
          <a:bodyPr/>
          <a:lstStyle/>
          <a:p>
            <a:fld id="{793E7B9A-4636-4B1D-AA61-B1A451ED0239}" type="datetimeFigureOut">
              <a:rPr lang="en-US" smtClean="0"/>
              <a:t>10/24/2022</a:t>
            </a:fld>
            <a:endParaRPr lang="en-US"/>
          </a:p>
        </p:txBody>
      </p:sp>
      <p:sp>
        <p:nvSpPr>
          <p:cNvPr id="6" name="Footer Placeholder 5">
            <a:extLst>
              <a:ext uri="{FF2B5EF4-FFF2-40B4-BE49-F238E27FC236}">
                <a16:creationId xmlns:a16="http://schemas.microsoft.com/office/drawing/2014/main" id="{C5D364BD-B5F8-4FE7-8068-3F4FD739B1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70600-03F6-4192-9DE0-FBB013BB01E0}"/>
              </a:ext>
            </a:extLst>
          </p:cNvPr>
          <p:cNvSpPr>
            <a:spLocks noGrp="1"/>
          </p:cNvSpPr>
          <p:nvPr>
            <p:ph type="sldNum" sz="quarter" idx="12"/>
          </p:nvPr>
        </p:nvSpPr>
        <p:spPr/>
        <p:txBody>
          <a:bodyPr/>
          <a:lstStyle/>
          <a:p>
            <a:fld id="{B0893B3E-A0FF-4D26-B579-70CDB4733EDA}" type="slidenum">
              <a:rPr lang="en-US" smtClean="0"/>
              <a:t>‹#›</a:t>
            </a:fld>
            <a:endParaRPr lang="en-US"/>
          </a:p>
        </p:txBody>
      </p:sp>
    </p:spTree>
    <p:extLst>
      <p:ext uri="{BB962C8B-B14F-4D97-AF65-F5344CB8AC3E}">
        <p14:creationId xmlns:p14="http://schemas.microsoft.com/office/powerpoint/2010/main" val="2858014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92192B5-B16C-4F71-87E9-EDE1F173005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F07D8D-5942-46D7-9722-0141BE184A6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874287-3205-448C-8DF2-F3B4A1BFB8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3E7B9A-4636-4B1D-AA61-B1A451ED0239}" type="datetimeFigureOut">
              <a:rPr lang="en-US" smtClean="0"/>
              <a:t>10/24/2022</a:t>
            </a:fld>
            <a:endParaRPr lang="en-US"/>
          </a:p>
        </p:txBody>
      </p:sp>
      <p:sp>
        <p:nvSpPr>
          <p:cNvPr id="5" name="Footer Placeholder 4">
            <a:extLst>
              <a:ext uri="{FF2B5EF4-FFF2-40B4-BE49-F238E27FC236}">
                <a16:creationId xmlns:a16="http://schemas.microsoft.com/office/drawing/2014/main" id="{16F55635-59C4-420C-A06C-CF0D9E03B04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A4D1396-1E1C-466F-A385-34F67A4D3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893B3E-A0FF-4D26-B579-70CDB4733EDA}" type="slidenum">
              <a:rPr lang="en-US" smtClean="0"/>
              <a:t>‹#›</a:t>
            </a:fld>
            <a:endParaRPr lang="en-US"/>
          </a:p>
        </p:txBody>
      </p:sp>
    </p:spTree>
    <p:extLst>
      <p:ext uri="{BB962C8B-B14F-4D97-AF65-F5344CB8AC3E}">
        <p14:creationId xmlns:p14="http://schemas.microsoft.com/office/powerpoint/2010/main" val="10672120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hyperlink" Target="mailto:Bsherman@MaynardCooper.com"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46.xml"/><Relationship Id="rId16" Type="http://schemas.openxmlformats.org/officeDocument/2006/relationships/image" Target="../media/image26.svg"/><Relationship Id="rId1" Type="http://schemas.openxmlformats.org/officeDocument/2006/relationships/slideLayout" Target="../slideLayouts/slideLayout12.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 Id="rId14" Type="http://schemas.openxmlformats.org/officeDocument/2006/relationships/image" Target="../media/image24.svg"/></Relationships>
</file>

<file path=ppt/slides/_rels/slide57.xml.rels><?xml version="1.0" encoding="UTF-8" standalone="yes"?>
<Relationships xmlns="http://schemas.openxmlformats.org/package/2006/relationships"><Relationship Id="rId3" Type="http://schemas.openxmlformats.org/officeDocument/2006/relationships/hyperlink" Target="https://maynardcooper-my.sharepoint.com/personal/rswartzwelder_maynardcooper_com/Documents/ED%20Policies%20and%20Regulations/BDR%202022" TargetMode="External"/><Relationship Id="rId2" Type="http://schemas.openxmlformats.org/officeDocument/2006/relationships/notesSlide" Target="../notesSlides/notesSlide47.xml"/><Relationship Id="rId1" Type="http://schemas.openxmlformats.org/officeDocument/2006/relationships/slideLayout" Target="../slideLayouts/slideLayout12.xml"/><Relationship Id="rId5" Type="http://schemas.openxmlformats.org/officeDocument/2006/relationships/hyperlink" Target="https://www.ftc.gov/sites/default/files/attachments/press-releases/ftc-staff-revises-online-advertising-disclosure-guidelines/130312dotcomdisclosures.pdf" TargetMode="External"/><Relationship Id="rId4" Type="http://schemas.openxmlformats.org/officeDocument/2006/relationships/hyperlink" Target="https://www.ftc.gov/sites/default/files/documents/federal_register_notices/2013/11/131118vocationalschools.pdf" TargetMode="External"/></Relationships>
</file>

<file path=ppt/slides/_rels/slide5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hyperlink" Target="mailto:bsherman@maynardcooper.com" TargetMode="External"/><Relationship Id="rId2" Type="http://schemas.openxmlformats.org/officeDocument/2006/relationships/image" Target="../media/image30.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331068A-2EF1-B84C-897B-5866B844B70D}"/>
              </a:ext>
            </a:extLst>
          </p:cNvPr>
          <p:cNvSpPr txBox="1">
            <a:spLocks/>
          </p:cNvSpPr>
          <p:nvPr/>
        </p:nvSpPr>
        <p:spPr>
          <a:xfrm>
            <a:off x="1973239" y="4344870"/>
            <a:ext cx="6450061" cy="1866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F7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F7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F7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800" dirty="0">
                <a:solidFill>
                  <a:schemeClr val="bg1"/>
                </a:solidFill>
              </a:rPr>
              <a:t>DEAC Fall Workshop</a:t>
            </a:r>
          </a:p>
          <a:p>
            <a:pPr marL="0" indent="0">
              <a:buNone/>
            </a:pPr>
            <a:r>
              <a:rPr lang="en-US" sz="1800" dirty="0">
                <a:solidFill>
                  <a:schemeClr val="bg1"/>
                </a:solidFill>
              </a:rPr>
              <a:t>Scottsdale, Ariz.</a:t>
            </a:r>
          </a:p>
          <a:p>
            <a:pPr marL="0" indent="0">
              <a:buNone/>
            </a:pPr>
            <a:r>
              <a:rPr lang="en-US" sz="1800" dirty="0">
                <a:solidFill>
                  <a:schemeClr val="bg1"/>
                </a:solidFill>
              </a:rPr>
              <a:t>October 24, 2022 </a:t>
            </a:r>
          </a:p>
          <a:p>
            <a:pPr marL="0" indent="0">
              <a:buNone/>
            </a:pPr>
            <a:endParaRPr lang="en-US" sz="1800" dirty="0">
              <a:solidFill>
                <a:schemeClr val="bg1"/>
              </a:solidFill>
            </a:endParaRPr>
          </a:p>
          <a:p>
            <a:pPr marL="0" indent="0">
              <a:buNone/>
            </a:pPr>
            <a:r>
              <a:rPr lang="en-US" sz="1800" dirty="0">
                <a:solidFill>
                  <a:schemeClr val="bg1"/>
                </a:solidFill>
              </a:rPr>
              <a:t>Brandon S. Sherman </a:t>
            </a:r>
          </a:p>
        </p:txBody>
      </p:sp>
      <p:sp>
        <p:nvSpPr>
          <p:cNvPr id="3" name="Slide Number Placeholder 2">
            <a:extLst>
              <a:ext uri="{FF2B5EF4-FFF2-40B4-BE49-F238E27FC236}">
                <a16:creationId xmlns:a16="http://schemas.microsoft.com/office/drawing/2014/main" id="{4C325EAE-122A-4A99-9BA3-5DDA621721EE}"/>
              </a:ext>
            </a:extLst>
          </p:cNvPr>
          <p:cNvSpPr>
            <a:spLocks noGrp="1"/>
          </p:cNvSpPr>
          <p:nvPr>
            <p:ph type="sldNum" sz="quarter" idx="12"/>
          </p:nvPr>
        </p:nvSpPr>
        <p:spPr/>
        <p:txBody>
          <a:bodyPr/>
          <a:lstStyle/>
          <a:p>
            <a:fld id="{62171B3C-EC69-9A4D-B909-349806CBA224}" type="slidenum">
              <a:rPr lang="en-US" smtClean="0"/>
              <a:t>1</a:t>
            </a:fld>
            <a:endParaRPr lang="en-US" dirty="0"/>
          </a:p>
        </p:txBody>
      </p:sp>
      <p:sp>
        <p:nvSpPr>
          <p:cNvPr id="7" name="Text Placeholder 1">
            <a:extLst>
              <a:ext uri="{FF2B5EF4-FFF2-40B4-BE49-F238E27FC236}">
                <a16:creationId xmlns:a16="http://schemas.microsoft.com/office/drawing/2014/main" id="{E0C1A413-6298-47F8-9D88-95EE6A61908F}"/>
              </a:ext>
            </a:extLst>
          </p:cNvPr>
          <p:cNvSpPr>
            <a:spLocks noGrp="1"/>
          </p:cNvSpPr>
          <p:nvPr>
            <p:ph type="body" sz="quarter" idx="13"/>
          </p:nvPr>
        </p:nvSpPr>
        <p:spPr>
          <a:xfrm>
            <a:off x="1973239" y="2628690"/>
            <a:ext cx="7466013" cy="1457325"/>
          </a:xfrm>
        </p:spPr>
        <p:txBody>
          <a:bodyPr>
            <a:normAutofit/>
          </a:bodyPr>
          <a:lstStyle/>
          <a:p>
            <a:r>
              <a:rPr lang="en-US" sz="4000" i="1" dirty="0"/>
              <a:t>Federal Regulatory  Legislative Updates </a:t>
            </a:r>
          </a:p>
          <a:p>
            <a:endParaRPr lang="en-US" sz="4000" dirty="0"/>
          </a:p>
        </p:txBody>
      </p:sp>
    </p:spTree>
    <p:extLst>
      <p:ext uri="{BB962C8B-B14F-4D97-AF65-F5344CB8AC3E}">
        <p14:creationId xmlns:p14="http://schemas.microsoft.com/office/powerpoint/2010/main" val="4850204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17700" y="1442286"/>
            <a:ext cx="9749837" cy="465674"/>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Florida and Accreditation </a:t>
            </a:r>
          </a:p>
        </p:txBody>
      </p:sp>
      <p:sp>
        <p:nvSpPr>
          <p:cNvPr id="6" name="Content Placeholder 2">
            <a:extLst>
              <a:ext uri="{FF2B5EF4-FFF2-40B4-BE49-F238E27FC236}">
                <a16:creationId xmlns:a16="http://schemas.microsoft.com/office/drawing/2014/main" id="{F7783B7D-E6B6-CAB5-1A07-C857EDD6E850}"/>
              </a:ext>
            </a:extLst>
          </p:cNvPr>
          <p:cNvSpPr>
            <a:spLocks noGrp="1"/>
          </p:cNvSpPr>
          <p:nvPr>
            <p:ph sz="quarter" idx="10"/>
          </p:nvPr>
        </p:nvSpPr>
        <p:spPr>
          <a:xfrm>
            <a:off x="1199356" y="2008804"/>
            <a:ext cx="9793288" cy="4849196"/>
          </a:xfrm>
        </p:spPr>
        <p:txBody>
          <a:bodyPr>
            <a:normAutofit/>
          </a:bodyPr>
          <a:lstStyle/>
          <a:p>
            <a:pPr marL="2400300" lvl="4" indent="-342900"/>
            <a:endParaRPr lang="en-US" sz="1000" i="0" dirty="0">
              <a:solidFill>
                <a:srgbClr val="030A13"/>
              </a:solidFill>
              <a:effectLst/>
              <a:latin typeface="Lato" panose="020F0502020204030203" pitchFamily="34" charset="0"/>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1800" dirty="0">
                <a:ea typeface="Lato" panose="020F0502020204030203" pitchFamily="34" charset="0"/>
                <a:cs typeface="Lato" panose="020F0502020204030203" pitchFamily="34" charset="0"/>
              </a:rPr>
              <a:t>Florida -SB 7044: </a:t>
            </a:r>
          </a:p>
          <a:p>
            <a:pPr marL="1028700" lvl="1" indent="-342900"/>
            <a:r>
              <a:rPr lang="en-US" sz="1800" dirty="0">
                <a:solidFill>
                  <a:srgbClr val="787E80"/>
                </a:solidFill>
                <a:ea typeface="Lato" panose="020F0502020204030203" pitchFamily="34" charset="0"/>
                <a:cs typeface="Lato" panose="020F0502020204030203" pitchFamily="34" charset="0"/>
              </a:rPr>
              <a:t>The bill prohibits a </a:t>
            </a:r>
            <a:r>
              <a:rPr lang="en-US" sz="1800" b="1" dirty="0">
                <a:solidFill>
                  <a:srgbClr val="787E80"/>
                </a:solidFill>
                <a:ea typeface="Lato" panose="020F0502020204030203" pitchFamily="34" charset="0"/>
                <a:cs typeface="Lato" panose="020F0502020204030203" pitchFamily="34" charset="0"/>
              </a:rPr>
              <a:t>public postsecondary institution </a:t>
            </a:r>
            <a:r>
              <a:rPr lang="en-US" sz="1800" dirty="0">
                <a:solidFill>
                  <a:srgbClr val="787E80"/>
                </a:solidFill>
                <a:ea typeface="Lato" panose="020F0502020204030203" pitchFamily="34" charset="0"/>
                <a:cs typeface="Lato" panose="020F0502020204030203" pitchFamily="34" charset="0"/>
              </a:rPr>
              <a:t>from being accredited by the same accrediting agency or association </a:t>
            </a:r>
            <a:r>
              <a:rPr lang="en-US" sz="1800" b="1" dirty="0">
                <a:solidFill>
                  <a:srgbClr val="787E80"/>
                </a:solidFill>
                <a:ea typeface="Lato" panose="020F0502020204030203" pitchFamily="34" charset="0"/>
                <a:cs typeface="Lato" panose="020F0502020204030203" pitchFamily="34" charset="0"/>
              </a:rPr>
              <a:t>for consecutive accreditation cycles</a:t>
            </a:r>
            <a:r>
              <a:rPr lang="en-US" sz="1800" dirty="0">
                <a:solidFill>
                  <a:srgbClr val="787E80"/>
                </a:solidFill>
                <a:ea typeface="Lato" panose="020F0502020204030203" pitchFamily="34" charset="0"/>
                <a:cs typeface="Lato" panose="020F0502020204030203" pitchFamily="34" charset="0"/>
              </a:rPr>
              <a:t>. </a:t>
            </a:r>
          </a:p>
          <a:p>
            <a:pPr marL="1028700" lvl="1" indent="-342900"/>
            <a:r>
              <a:rPr lang="en-US" sz="1800" dirty="0">
                <a:solidFill>
                  <a:srgbClr val="787E80"/>
                </a:solidFill>
                <a:ea typeface="Lato" panose="020F0502020204030203" pitchFamily="34" charset="0"/>
                <a:cs typeface="Lato" panose="020F0502020204030203" pitchFamily="34" charset="0"/>
              </a:rPr>
              <a:t>Institutions must seek accreditation from identified regional accreditors and if they are denied by the regional accreditor, they may seek accreditation from any USDOE-approved accreditor that is different from their current accreditor.</a:t>
            </a:r>
          </a:p>
          <a:p>
            <a:pPr marL="1028700" lvl="1" indent="-342900"/>
            <a:r>
              <a:rPr lang="en-US" sz="1800" dirty="0">
                <a:solidFill>
                  <a:srgbClr val="787E80"/>
                </a:solidFill>
                <a:ea typeface="Lato" panose="020F0502020204030203" pitchFamily="34" charset="0"/>
                <a:cs typeface="Lato" panose="020F0502020204030203" pitchFamily="34" charset="0"/>
              </a:rPr>
              <a:t>The bill authorizes a public postsecondary institution to remain with its current accrediting agency or association if the institution is not granted candidacy by an accrediting agency or association before its next reaffirmation or fifth-year review date.</a:t>
            </a:r>
          </a:p>
          <a:p>
            <a:pPr marL="1028700" lvl="1" indent="-342900"/>
            <a:r>
              <a:rPr lang="en-US" sz="1800" dirty="0">
                <a:solidFill>
                  <a:srgbClr val="787E80"/>
                </a:solidFill>
                <a:ea typeface="Lato" panose="020F0502020204030203" pitchFamily="34" charset="0"/>
                <a:cs typeface="Lato" panose="020F0502020204030203" pitchFamily="34" charset="0"/>
              </a:rPr>
              <a:t>“Prior to this legislation, accrediting agencies had a monopoly on Florida colleges and universities and were able to hold a hand over the operations of educational institutions and remove objectivity from the process.” Press release from Gov. Ron DeSantis. </a:t>
            </a:r>
          </a:p>
          <a:p>
            <a:pPr marL="342900" indent="-342900">
              <a:buFont typeface="Arial" panose="020B0604020202020204" pitchFamily="34" charset="0"/>
              <a:buChar char="•"/>
            </a:pPr>
            <a:endParaRPr lang="en-US" sz="1600" b="0" i="0" dirty="0">
              <a:solidFill>
                <a:srgbClr val="000000"/>
              </a:solidFill>
              <a:effectLst/>
              <a:latin typeface="Trebuchet MS" panose="020B0603020202020204" pitchFamily="34" charset="0"/>
            </a:endParaRPr>
          </a:p>
          <a:p>
            <a:pPr marL="342900" indent="-342900">
              <a:buFont typeface="Arial" panose="020B0604020202020204" pitchFamily="34" charset="0"/>
              <a:buChar char="•"/>
            </a:pPr>
            <a:endParaRPr lang="en-US" sz="1800" i="0" dirty="0">
              <a:solidFill>
                <a:srgbClr val="030A13"/>
              </a:solidFill>
              <a:effectLst/>
              <a:latin typeface="Lato" panose="020F0502020204030203" pitchFamily="34" charset="0"/>
              <a:ea typeface="Lato" panose="020F0502020204030203" pitchFamily="34" charset="0"/>
              <a:cs typeface="Lato" panose="020F0502020204030203" pitchFamily="34" charset="0"/>
            </a:endParaRPr>
          </a:p>
          <a:p>
            <a:endParaRPr lang="en-US" dirty="0"/>
          </a:p>
        </p:txBody>
      </p:sp>
      <p:pic>
        <p:nvPicPr>
          <p:cNvPr id="7" name="Picture 6">
            <a:extLst>
              <a:ext uri="{FF2B5EF4-FFF2-40B4-BE49-F238E27FC236}">
                <a16:creationId xmlns:a16="http://schemas.microsoft.com/office/drawing/2014/main" id="{FBE5B967-AAF6-B907-E32A-86381A11FA98}"/>
              </a:ext>
            </a:extLst>
          </p:cNvPr>
          <p:cNvPicPr>
            <a:picLocks noChangeAspect="1"/>
          </p:cNvPicPr>
          <p:nvPr/>
        </p:nvPicPr>
        <p:blipFill>
          <a:blip r:embed="rId3"/>
          <a:stretch>
            <a:fillRect/>
          </a:stretch>
        </p:blipFill>
        <p:spPr>
          <a:xfrm>
            <a:off x="9271601" y="709992"/>
            <a:ext cx="2395936" cy="2395936"/>
          </a:xfrm>
          <a:prstGeom prst="rect">
            <a:avLst/>
          </a:prstGeom>
        </p:spPr>
      </p:pic>
    </p:spTree>
    <p:extLst>
      <p:ext uri="{BB962C8B-B14F-4D97-AF65-F5344CB8AC3E}">
        <p14:creationId xmlns:p14="http://schemas.microsoft.com/office/powerpoint/2010/main" val="9657010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1081" y="1237569"/>
            <a:ext cx="9749837" cy="465674"/>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ED Accreditation </a:t>
            </a:r>
          </a:p>
        </p:txBody>
      </p:sp>
      <p:sp>
        <p:nvSpPr>
          <p:cNvPr id="5" name="Content Placeholder 2">
            <a:extLst>
              <a:ext uri="{FF2B5EF4-FFF2-40B4-BE49-F238E27FC236}">
                <a16:creationId xmlns:a16="http://schemas.microsoft.com/office/drawing/2014/main" id="{BDAA2893-A543-6778-D36E-12F395CE529E}"/>
              </a:ext>
            </a:extLst>
          </p:cNvPr>
          <p:cNvSpPr>
            <a:spLocks noGrp="1"/>
          </p:cNvSpPr>
          <p:nvPr>
            <p:ph sz="quarter" idx="10"/>
          </p:nvPr>
        </p:nvSpPr>
        <p:spPr>
          <a:xfrm>
            <a:off x="1199356" y="2129051"/>
            <a:ext cx="9793288" cy="4128139"/>
          </a:xfrm>
        </p:spPr>
        <p:txBody>
          <a:bodyPr>
            <a:normAutofit fontScale="92500" lnSpcReduction="20000"/>
          </a:bodyPr>
          <a:lstStyle/>
          <a:p>
            <a:r>
              <a:rPr lang="en-US" sz="2400" b="1" dirty="0">
                <a:solidFill>
                  <a:srgbClr val="787E80"/>
                </a:solidFill>
                <a:ea typeface="Lato" panose="020F0502020204030203" pitchFamily="34" charset="0"/>
              </a:rPr>
              <a:t>Accrediting Council for Independent Colleges and Schools (“ACICS”) </a:t>
            </a:r>
            <a:endParaRPr lang="en-US" b="1" dirty="0">
              <a:solidFill>
                <a:srgbClr val="787E80"/>
              </a:solidFill>
              <a:ea typeface="Lato" panose="020F0502020204030203" pitchFamily="34" charset="0"/>
            </a:endParaRPr>
          </a:p>
          <a:p>
            <a:pPr marL="1028700" lvl="1" indent="-342900"/>
            <a:r>
              <a:rPr lang="en-US" dirty="0">
                <a:solidFill>
                  <a:srgbClr val="787E80"/>
                </a:solidFill>
                <a:ea typeface="Lato" panose="020F0502020204030203" pitchFamily="34" charset="0"/>
              </a:rPr>
              <a:t>On December 12, 2016, Secretary King terminated ACICS’s recognition</a:t>
            </a:r>
          </a:p>
          <a:p>
            <a:pPr marL="1485900" lvl="2" indent="-342900"/>
            <a:r>
              <a:rPr lang="en-US" sz="2400" dirty="0">
                <a:solidFill>
                  <a:srgbClr val="787E80"/>
                </a:solidFill>
                <a:ea typeface="Lato" panose="020F0502020204030203" pitchFamily="34" charset="0"/>
              </a:rPr>
              <a:t>The decision was reversed by Secretary DeVos, granting the agency one year to come into compliance with the recognition criteria</a:t>
            </a:r>
          </a:p>
          <a:p>
            <a:pPr marL="1943100" lvl="3" indent="-342900"/>
            <a:r>
              <a:rPr lang="en-US" sz="2400" dirty="0">
                <a:solidFill>
                  <a:srgbClr val="787E80"/>
                </a:solidFill>
                <a:ea typeface="Lato" panose="020F0502020204030203" pitchFamily="34" charset="0"/>
              </a:rPr>
              <a:t>Secretary DeVos concluded that the previous administration did not consider the full record</a:t>
            </a:r>
          </a:p>
          <a:p>
            <a:pPr marL="1028700" lvl="1" indent="-342900"/>
            <a:r>
              <a:rPr lang="en-US" dirty="0">
                <a:solidFill>
                  <a:srgbClr val="787E80"/>
                </a:solidFill>
                <a:ea typeface="Lato" panose="020F0502020204030203" pitchFamily="34" charset="0"/>
              </a:rPr>
              <a:t>On June 2, 2021, the SDO terminated ACICS’s recognition </a:t>
            </a:r>
          </a:p>
          <a:p>
            <a:pPr marL="1485900" lvl="2" indent="-342900"/>
            <a:r>
              <a:rPr lang="en-US" sz="2400" dirty="0">
                <a:solidFill>
                  <a:srgbClr val="787E80"/>
                </a:solidFill>
                <a:ea typeface="Lato" panose="020F0502020204030203" pitchFamily="34" charset="0"/>
              </a:rPr>
              <a:t>The SDO found that ACICS failed to meet the recognition criteria relating to accreditation standards, application of standards in reaching an accreditation decision, ensuring consistency in decision-making, and monitoring and reevaluation of accreditation institutions</a:t>
            </a:r>
          </a:p>
          <a:p>
            <a:endParaRPr lang="en-US" dirty="0"/>
          </a:p>
        </p:txBody>
      </p:sp>
    </p:spTree>
    <p:extLst>
      <p:ext uri="{BB962C8B-B14F-4D97-AF65-F5344CB8AC3E}">
        <p14:creationId xmlns:p14="http://schemas.microsoft.com/office/powerpoint/2010/main" val="6563997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1081" y="1237569"/>
            <a:ext cx="9749837" cy="465674"/>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ED Accreditation </a:t>
            </a:r>
          </a:p>
        </p:txBody>
      </p:sp>
      <p:sp>
        <p:nvSpPr>
          <p:cNvPr id="5" name="Content Placeholder 2">
            <a:extLst>
              <a:ext uri="{FF2B5EF4-FFF2-40B4-BE49-F238E27FC236}">
                <a16:creationId xmlns:a16="http://schemas.microsoft.com/office/drawing/2014/main" id="{BDAA2893-A543-6778-D36E-12F395CE529E}"/>
              </a:ext>
            </a:extLst>
          </p:cNvPr>
          <p:cNvSpPr>
            <a:spLocks noGrp="1"/>
          </p:cNvSpPr>
          <p:nvPr>
            <p:ph sz="quarter" idx="10"/>
          </p:nvPr>
        </p:nvSpPr>
        <p:spPr>
          <a:xfrm>
            <a:off x="1199356" y="2129051"/>
            <a:ext cx="9793288" cy="4128139"/>
          </a:xfrm>
        </p:spPr>
        <p:txBody>
          <a:bodyPr>
            <a:normAutofit/>
          </a:bodyPr>
          <a:lstStyle/>
          <a:p>
            <a:pPr marL="285750" indent="-285750"/>
            <a:r>
              <a:rPr lang="en-US" sz="2400" b="1" dirty="0">
                <a:solidFill>
                  <a:srgbClr val="787E80"/>
                </a:solidFill>
                <a:ea typeface="Lato" panose="020F0502020204030203" pitchFamily="34" charset="0"/>
                <a:cs typeface="Lato" panose="020F0502020204030203" pitchFamily="34" charset="0"/>
              </a:rPr>
              <a:t>Accrediting Council for Independent Colleges and Schools </a:t>
            </a:r>
            <a:r>
              <a:rPr lang="en-US" sz="2400" dirty="0">
                <a:solidFill>
                  <a:srgbClr val="787E80"/>
                </a:solidFill>
                <a:ea typeface="Lato" panose="020F0502020204030203" pitchFamily="34" charset="0"/>
                <a:cs typeface="Lato" panose="020F0502020204030203" pitchFamily="34" charset="0"/>
              </a:rPr>
              <a:t>(“ACICS”)  </a:t>
            </a:r>
          </a:p>
          <a:p>
            <a:pPr marL="1028700" lvl="1" indent="-342900"/>
            <a:r>
              <a:rPr lang="en-US" dirty="0">
                <a:solidFill>
                  <a:srgbClr val="787E80"/>
                </a:solidFill>
                <a:ea typeface="Lato" panose="020F0502020204030203" pitchFamily="34" charset="0"/>
              </a:rPr>
              <a:t>On Aug. 19, 2022, the Deputy Secretary denied ACICS’s appeal. </a:t>
            </a:r>
          </a:p>
          <a:p>
            <a:pPr marL="1485900" lvl="2" indent="-342900"/>
            <a:r>
              <a:rPr lang="en-US" sz="2400" dirty="0">
                <a:solidFill>
                  <a:srgbClr val="787E80"/>
                </a:solidFill>
                <a:ea typeface="Lato" panose="020F0502020204030203" pitchFamily="34" charset="0"/>
              </a:rPr>
              <a:t>As a result, ACICS’s recognition was terminated.</a:t>
            </a:r>
          </a:p>
          <a:p>
            <a:pPr marL="1028700" lvl="1" indent="-342900"/>
            <a:r>
              <a:rPr lang="en-US" dirty="0">
                <a:solidFill>
                  <a:srgbClr val="787E80"/>
                </a:solidFill>
                <a:ea typeface="Lato" panose="020F0502020204030203" pitchFamily="34" charset="0"/>
              </a:rPr>
              <a:t>On September 6, 2022, ACICS announced that they will be shutting down by March 2024. </a:t>
            </a:r>
          </a:p>
          <a:p>
            <a:endParaRPr lang="en-US" dirty="0"/>
          </a:p>
        </p:txBody>
      </p:sp>
    </p:spTree>
    <p:extLst>
      <p:ext uri="{BB962C8B-B14F-4D97-AF65-F5344CB8AC3E}">
        <p14:creationId xmlns:p14="http://schemas.microsoft.com/office/powerpoint/2010/main" val="33934104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331068A-2EF1-B84C-897B-5866B844B70D}"/>
              </a:ext>
            </a:extLst>
          </p:cNvPr>
          <p:cNvSpPr txBox="1">
            <a:spLocks/>
          </p:cNvSpPr>
          <p:nvPr/>
        </p:nvSpPr>
        <p:spPr>
          <a:xfrm>
            <a:off x="2819401" y="4203672"/>
            <a:ext cx="6450061" cy="1866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F7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F7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F7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3" name="Slide Number Placeholder 2">
            <a:extLst>
              <a:ext uri="{FF2B5EF4-FFF2-40B4-BE49-F238E27FC236}">
                <a16:creationId xmlns:a16="http://schemas.microsoft.com/office/drawing/2014/main" id="{4C325EAE-122A-4A99-9BA3-5DDA621721EE}"/>
              </a:ext>
            </a:extLst>
          </p:cNvPr>
          <p:cNvSpPr>
            <a:spLocks noGrp="1"/>
          </p:cNvSpPr>
          <p:nvPr>
            <p:ph type="sldNum" sz="quarter" idx="12"/>
          </p:nvPr>
        </p:nvSpPr>
        <p:spPr/>
        <p:txBody>
          <a:bodyPr/>
          <a:lstStyle/>
          <a:p>
            <a:fld id="{62171B3C-EC69-9A4D-B909-349806CBA224}" type="slidenum">
              <a:rPr lang="en-US" smtClean="0"/>
              <a:t>13</a:t>
            </a:fld>
            <a:endParaRPr lang="en-US" dirty="0"/>
          </a:p>
        </p:txBody>
      </p:sp>
      <p:sp>
        <p:nvSpPr>
          <p:cNvPr id="7" name="Text Placeholder 1">
            <a:extLst>
              <a:ext uri="{FF2B5EF4-FFF2-40B4-BE49-F238E27FC236}">
                <a16:creationId xmlns:a16="http://schemas.microsoft.com/office/drawing/2014/main" id="{E0C1A413-6298-47F8-9D88-95EE6A61908F}"/>
              </a:ext>
            </a:extLst>
          </p:cNvPr>
          <p:cNvSpPr>
            <a:spLocks noGrp="1"/>
          </p:cNvSpPr>
          <p:nvPr>
            <p:ph type="body" sz="quarter" idx="13"/>
          </p:nvPr>
        </p:nvSpPr>
        <p:spPr>
          <a:xfrm>
            <a:off x="2819401" y="2897023"/>
            <a:ext cx="7466013" cy="726393"/>
          </a:xfrm>
        </p:spPr>
        <p:txBody>
          <a:bodyPr>
            <a:normAutofit/>
          </a:bodyPr>
          <a:lstStyle/>
          <a:p>
            <a:r>
              <a:rPr lang="en-US" sz="4000" dirty="0"/>
              <a:t>Negotiated Rulemaking</a:t>
            </a:r>
          </a:p>
        </p:txBody>
      </p:sp>
    </p:spTree>
    <p:extLst>
      <p:ext uri="{BB962C8B-B14F-4D97-AF65-F5344CB8AC3E}">
        <p14:creationId xmlns:p14="http://schemas.microsoft.com/office/powerpoint/2010/main" val="3366576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1081" y="1647002"/>
            <a:ext cx="9749837" cy="465674"/>
          </a:xfrm>
        </p:spPr>
        <p:txBody>
          <a:bodyPr/>
          <a:lstStyle/>
          <a:p>
            <a:pPr algn="ctr"/>
            <a:r>
              <a:rPr lang="en-US" dirty="0">
                <a:solidFill>
                  <a:srgbClr val="C00000"/>
                </a:solidFill>
                <a:ea typeface="Lato Medium" panose="020F0502020204030203" pitchFamily="34" charset="0"/>
                <a:cs typeface="Lato Medium" panose="020F0502020204030203" pitchFamily="34" charset="0"/>
              </a:rPr>
              <a:t>Regulatory Process</a:t>
            </a:r>
          </a:p>
        </p:txBody>
      </p:sp>
      <p:pic>
        <p:nvPicPr>
          <p:cNvPr id="6" name="Content Placeholder 5">
            <a:extLst>
              <a:ext uri="{FF2B5EF4-FFF2-40B4-BE49-F238E27FC236}">
                <a16:creationId xmlns:a16="http://schemas.microsoft.com/office/drawing/2014/main" id="{7CBC97B8-2E26-AA9B-B0EF-7E9F38EC172D}"/>
              </a:ext>
            </a:extLst>
          </p:cNvPr>
          <p:cNvPicPr>
            <a:picLocks noGrp="1" noChangeAspect="1"/>
          </p:cNvPicPr>
          <p:nvPr>
            <p:ph sz="quarter" idx="10"/>
          </p:nvPr>
        </p:nvPicPr>
        <p:blipFill>
          <a:blip r:embed="rId3"/>
          <a:stretch>
            <a:fillRect/>
          </a:stretch>
        </p:blipFill>
        <p:spPr>
          <a:xfrm>
            <a:off x="689052" y="1160060"/>
            <a:ext cx="10813895" cy="5336273"/>
          </a:xfrm>
          <a:prstGeom prst="rect">
            <a:avLst/>
          </a:prstGeom>
        </p:spPr>
      </p:pic>
    </p:spTree>
    <p:extLst>
      <p:ext uri="{BB962C8B-B14F-4D97-AF65-F5344CB8AC3E}">
        <p14:creationId xmlns:p14="http://schemas.microsoft.com/office/powerpoint/2010/main" val="270798509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447415" y="1231724"/>
            <a:ext cx="7068830" cy="914096"/>
          </a:xfrm>
        </p:spPr>
        <p:txBody>
          <a:bodyPr/>
          <a:lstStyle/>
          <a:p>
            <a:r>
              <a:rPr lang="en-US" cap="all" dirty="0">
                <a:solidFill>
                  <a:srgbClr val="C00000"/>
                </a:solidFill>
                <a:ea typeface="Lato Semibold"/>
                <a:cs typeface="Lato"/>
              </a:rPr>
              <a:t>Negotiated rulemaking</a:t>
            </a:r>
            <a:endParaRPr lang="en-US" cap="all" dirty="0">
              <a:ea typeface="Lato Semibold"/>
              <a:cs typeface="Lato"/>
            </a:endParaRPr>
          </a:p>
        </p:txBody>
      </p:sp>
      <p:sp>
        <p:nvSpPr>
          <p:cNvPr id="5" name="Content Placeholder 2"/>
          <p:cNvSpPr>
            <a:spLocks noGrp="1"/>
          </p:cNvSpPr>
          <p:nvPr>
            <p:ph sz="quarter" idx="10"/>
          </p:nvPr>
        </p:nvSpPr>
        <p:spPr>
          <a:xfrm>
            <a:off x="1148450" y="2399898"/>
            <a:ext cx="9666760" cy="4116810"/>
          </a:xfrm>
        </p:spPr>
        <p:txBody>
          <a:bodyPr>
            <a:normAutofit/>
          </a:bodyPr>
          <a:lstStyle/>
          <a:p>
            <a:r>
              <a:rPr lang="en-US" sz="2400" dirty="0"/>
              <a:t>Under Negotiated Rulemaking procedures, </a:t>
            </a:r>
            <a:r>
              <a:rPr lang="en-US" sz="2400" b="1" dirty="0"/>
              <a:t>when consensus is reached,</a:t>
            </a:r>
            <a:r>
              <a:rPr lang="en-US" sz="2400" dirty="0"/>
              <a:t> ED is obligated to issue proposed regulations consistent with the agreement reached by the negotiators.</a:t>
            </a:r>
          </a:p>
          <a:p>
            <a:r>
              <a:rPr lang="en-US" sz="2400" dirty="0"/>
              <a:t>If even one negotiator objects, then consensus is not reached.</a:t>
            </a:r>
          </a:p>
          <a:p>
            <a:r>
              <a:rPr lang="en-US" sz="2400" dirty="0"/>
              <a:t>If consensus is not reached, ED is free to issue proposed regulations as it sees fit, including without regard to any position it took during negotiations.</a:t>
            </a:r>
          </a:p>
        </p:txBody>
      </p:sp>
    </p:spTree>
    <p:extLst>
      <p:ext uri="{BB962C8B-B14F-4D97-AF65-F5344CB8AC3E}">
        <p14:creationId xmlns:p14="http://schemas.microsoft.com/office/powerpoint/2010/main" val="86633622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2274" y="1378361"/>
            <a:ext cx="7742301" cy="457048"/>
          </a:xfrm>
        </p:spPr>
        <p:txBody>
          <a:bodyPr/>
          <a:lstStyle/>
          <a:p>
            <a:r>
              <a:rPr lang="en-US" cap="all" dirty="0">
                <a:solidFill>
                  <a:srgbClr val="C00000"/>
                </a:solidFill>
                <a:ea typeface="Lato Semibold"/>
                <a:cs typeface="Lato"/>
              </a:rPr>
              <a:t>Negotiated rulemaking</a:t>
            </a:r>
            <a:endParaRPr lang="en-US" cap="all" dirty="0">
              <a:solidFill>
                <a:srgbClr val="76777B"/>
              </a:solidFill>
              <a:ea typeface="Lato Black"/>
              <a:cs typeface="Lato Black"/>
            </a:endParaRPr>
          </a:p>
        </p:txBody>
      </p:sp>
      <p:sp>
        <p:nvSpPr>
          <p:cNvPr id="5" name="Content Placeholder 2"/>
          <p:cNvSpPr>
            <a:spLocks noGrp="1"/>
          </p:cNvSpPr>
          <p:nvPr>
            <p:ph sz="quarter" idx="10"/>
          </p:nvPr>
        </p:nvSpPr>
        <p:spPr>
          <a:xfrm>
            <a:off x="1358154" y="2277068"/>
            <a:ext cx="9475691" cy="4116810"/>
          </a:xfrm>
        </p:spPr>
        <p:txBody>
          <a:bodyPr>
            <a:normAutofit/>
          </a:bodyPr>
          <a:lstStyle/>
          <a:p>
            <a:r>
              <a:rPr lang="en-US" sz="2400"/>
              <a:t>If </a:t>
            </a:r>
            <a:r>
              <a:rPr lang="en-US" sz="2400" dirty="0"/>
              <a:t>consensus was reached, ED’s efforts hue closely to the agreed language. </a:t>
            </a:r>
          </a:p>
          <a:p>
            <a:r>
              <a:rPr lang="en-US" sz="2400" dirty="0"/>
              <a:t>Once ED has worked out proposed regulations among its internal constituencies, it forwards the proposals to the Office of Management and Budget’s Office of Information and Regulatory Affairs (“OIRA”) for review.</a:t>
            </a:r>
          </a:p>
        </p:txBody>
      </p:sp>
    </p:spTree>
    <p:extLst>
      <p:ext uri="{BB962C8B-B14F-4D97-AF65-F5344CB8AC3E}">
        <p14:creationId xmlns:p14="http://schemas.microsoft.com/office/powerpoint/2010/main" val="24348828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2275" y="1378361"/>
            <a:ext cx="7312378" cy="457048"/>
          </a:xfrm>
        </p:spPr>
        <p:txBody>
          <a:bodyPr/>
          <a:lstStyle/>
          <a:p>
            <a:r>
              <a:rPr lang="en-US" cap="all" dirty="0">
                <a:ea typeface="Lato Semibold"/>
                <a:cs typeface="Lato"/>
              </a:rPr>
              <a:t>A Little </a:t>
            </a:r>
            <a:r>
              <a:rPr lang="en-US" cap="all" dirty="0">
                <a:solidFill>
                  <a:srgbClr val="C00000"/>
                </a:solidFill>
                <a:ea typeface="Lato Semibold"/>
                <a:cs typeface="Lato"/>
              </a:rPr>
              <a:t>Background</a:t>
            </a:r>
          </a:p>
        </p:txBody>
      </p:sp>
      <p:sp>
        <p:nvSpPr>
          <p:cNvPr id="5" name="Content Placeholder 2"/>
          <p:cNvSpPr>
            <a:spLocks noGrp="1"/>
          </p:cNvSpPr>
          <p:nvPr>
            <p:ph sz="quarter" idx="10"/>
          </p:nvPr>
        </p:nvSpPr>
        <p:spPr>
          <a:xfrm>
            <a:off x="1453689" y="2222477"/>
            <a:ext cx="9284622" cy="4116810"/>
          </a:xfrm>
        </p:spPr>
        <p:txBody>
          <a:bodyPr>
            <a:normAutofit/>
          </a:bodyPr>
          <a:lstStyle/>
          <a:p>
            <a:r>
              <a:rPr lang="en-US" sz="2400" dirty="0"/>
              <a:t>Beginning in 2010, the Obama Administration issued a series of new regulations under the general heading of Program Integrity, including:</a:t>
            </a:r>
          </a:p>
          <a:p>
            <a:pPr lvl="1"/>
            <a:r>
              <a:rPr lang="en-US" dirty="0"/>
              <a:t>Gainful Employment</a:t>
            </a:r>
          </a:p>
          <a:p>
            <a:pPr lvl="1"/>
            <a:r>
              <a:rPr lang="en-US" dirty="0"/>
              <a:t>Misrepresentation</a:t>
            </a:r>
          </a:p>
          <a:p>
            <a:pPr lvl="1"/>
            <a:r>
              <a:rPr lang="en-US" dirty="0"/>
              <a:t>State Authorization</a:t>
            </a:r>
          </a:p>
          <a:p>
            <a:pPr lvl="1"/>
            <a:r>
              <a:rPr lang="en-US" dirty="0"/>
              <a:t>Incentive Compensation</a:t>
            </a:r>
          </a:p>
          <a:p>
            <a:r>
              <a:rPr lang="en-US" sz="2400" dirty="0"/>
              <a:t>In 2016, the Obama Administration issued revised Borrower Defense to Repayment (“BDR”) regulations.</a:t>
            </a:r>
          </a:p>
        </p:txBody>
      </p:sp>
    </p:spTree>
    <p:extLst>
      <p:ext uri="{BB962C8B-B14F-4D97-AF65-F5344CB8AC3E}">
        <p14:creationId xmlns:p14="http://schemas.microsoft.com/office/powerpoint/2010/main" val="8263121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62275" y="1378361"/>
            <a:ext cx="7312378" cy="457048"/>
          </a:xfrm>
        </p:spPr>
        <p:txBody>
          <a:bodyPr/>
          <a:lstStyle/>
          <a:p>
            <a:r>
              <a:rPr lang="en-US" cap="all" dirty="0">
                <a:ea typeface="Lato Semibold"/>
                <a:cs typeface="Lato"/>
              </a:rPr>
              <a:t>A Little </a:t>
            </a:r>
            <a:r>
              <a:rPr lang="en-US" cap="all" dirty="0">
                <a:solidFill>
                  <a:srgbClr val="C00000"/>
                </a:solidFill>
                <a:ea typeface="Lato Semibold"/>
                <a:cs typeface="Lato"/>
              </a:rPr>
              <a:t>Background</a:t>
            </a:r>
          </a:p>
        </p:txBody>
      </p:sp>
      <p:sp>
        <p:nvSpPr>
          <p:cNvPr id="5" name="Content Placeholder 2"/>
          <p:cNvSpPr>
            <a:spLocks noGrp="1"/>
          </p:cNvSpPr>
          <p:nvPr>
            <p:ph sz="quarter" idx="10"/>
          </p:nvPr>
        </p:nvSpPr>
        <p:spPr>
          <a:xfrm>
            <a:off x="1248972" y="2017760"/>
            <a:ext cx="9694055" cy="4116810"/>
          </a:xfrm>
        </p:spPr>
        <p:txBody>
          <a:bodyPr>
            <a:normAutofit/>
          </a:bodyPr>
          <a:lstStyle/>
          <a:p>
            <a:r>
              <a:rPr lang="en-US" sz="2400" dirty="0"/>
              <a:t>Several of the Obama regulations were challenged in court.</a:t>
            </a:r>
          </a:p>
          <a:p>
            <a:r>
              <a:rPr lang="en-US" sz="2400" dirty="0"/>
              <a:t>Trump Administration set aside several of the Obama regulations and undertook its own rulemaking:</a:t>
            </a:r>
          </a:p>
          <a:p>
            <a:pPr lvl="1"/>
            <a:r>
              <a:rPr lang="en-US" dirty="0"/>
              <a:t>It delayed and ultimately canceled the Gainful Employment regulations.</a:t>
            </a:r>
          </a:p>
          <a:p>
            <a:pPr lvl="1"/>
            <a:r>
              <a:rPr lang="en-US" dirty="0"/>
              <a:t>It delayed the Obama BDR regulations until it was forced to implement them by the court in October 2018.</a:t>
            </a:r>
          </a:p>
          <a:p>
            <a:pPr lvl="1"/>
            <a:r>
              <a:rPr lang="en-US" dirty="0"/>
              <a:t>It issued new BDR regulations in 2019 that became effective on July 1, 2020.</a:t>
            </a:r>
          </a:p>
          <a:p>
            <a:pPr lvl="1"/>
            <a:r>
              <a:rPr lang="en-US" dirty="0"/>
              <a:t>It issued expanded Title IX regulations that became effective on August 14, 2020.</a:t>
            </a:r>
          </a:p>
        </p:txBody>
      </p:sp>
    </p:spTree>
    <p:extLst>
      <p:ext uri="{BB962C8B-B14F-4D97-AF65-F5344CB8AC3E}">
        <p14:creationId xmlns:p14="http://schemas.microsoft.com/office/powerpoint/2010/main" val="11251580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07442" y="1158256"/>
            <a:ext cx="7777113" cy="914096"/>
          </a:xfrm>
        </p:spPr>
        <p:txBody>
          <a:bodyPr/>
          <a:lstStyle/>
          <a:p>
            <a:r>
              <a:rPr lang="en-US" cap="all" dirty="0" err="1">
                <a:solidFill>
                  <a:srgbClr val="C00000"/>
                </a:solidFill>
                <a:ea typeface="Lato Semibold"/>
                <a:cs typeface="Lato"/>
              </a:rPr>
              <a:t>biden</a:t>
            </a:r>
            <a:r>
              <a:rPr lang="en-US" cap="all" dirty="0">
                <a:solidFill>
                  <a:srgbClr val="C00000"/>
                </a:solidFill>
                <a:ea typeface="Lato Semibold"/>
                <a:cs typeface="Lato"/>
              </a:rPr>
              <a:t> administration </a:t>
            </a:r>
            <a:r>
              <a:rPr lang="en-US" cap="all" dirty="0">
                <a:ea typeface="Lato Semibold"/>
                <a:cs typeface="Lato"/>
              </a:rPr>
              <a:t>plans</a:t>
            </a:r>
          </a:p>
        </p:txBody>
      </p:sp>
      <p:sp>
        <p:nvSpPr>
          <p:cNvPr id="5" name="Content Placeholder 2"/>
          <p:cNvSpPr>
            <a:spLocks noGrp="1"/>
          </p:cNvSpPr>
          <p:nvPr>
            <p:ph sz="quarter" idx="10"/>
          </p:nvPr>
        </p:nvSpPr>
        <p:spPr>
          <a:xfrm>
            <a:off x="1228500" y="2072352"/>
            <a:ext cx="9734999" cy="4116810"/>
          </a:xfrm>
        </p:spPr>
        <p:txBody>
          <a:bodyPr>
            <a:normAutofit/>
          </a:bodyPr>
          <a:lstStyle/>
          <a:p>
            <a:r>
              <a:rPr lang="en-US" sz="2400" dirty="0"/>
              <a:t>The Biden Administration in early 2021 announced its intention to undertake new rulemaking in several key areas.</a:t>
            </a:r>
          </a:p>
          <a:p>
            <a:r>
              <a:rPr lang="en-US" sz="2400" dirty="0"/>
              <a:t>On May 17, 2021, the Department of Education’s Office for Civil Rights (“OCR”) announced that it would hold virtual hearings in the first step toward revising the Trump Administration’s Title IX regulations:</a:t>
            </a:r>
          </a:p>
          <a:p>
            <a:pPr lvl="1"/>
            <a:r>
              <a:rPr lang="en-US" dirty="0"/>
              <a:t>Because Title IX does not deal with federal student aid matters, it is not subject to Negotiated Rulemaking and therefore is outside the scope of this presentation.</a:t>
            </a:r>
          </a:p>
        </p:txBody>
      </p:sp>
    </p:spTree>
    <p:extLst>
      <p:ext uri="{BB962C8B-B14F-4D97-AF65-F5344CB8AC3E}">
        <p14:creationId xmlns:p14="http://schemas.microsoft.com/office/powerpoint/2010/main" val="32011263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E69E9F-CE0F-49D9-ACAD-2E681323DD5A}"/>
              </a:ext>
            </a:extLst>
          </p:cNvPr>
          <p:cNvSpPr>
            <a:spLocks noGrp="1"/>
          </p:cNvSpPr>
          <p:nvPr>
            <p:ph sz="quarter" idx="10"/>
          </p:nvPr>
        </p:nvSpPr>
        <p:spPr/>
        <p:txBody>
          <a:bodyPr>
            <a:normAutofit/>
          </a:bodyPr>
          <a:lstStyle/>
          <a:p>
            <a:pPr marL="0" indent="0">
              <a:buNone/>
            </a:pPr>
            <a:r>
              <a:rPr lang="en-US" sz="3000" b="1" dirty="0">
                <a:solidFill>
                  <a:srgbClr val="C00000"/>
                </a:solidFill>
              </a:rPr>
              <a:t>Brandon Sherman </a:t>
            </a:r>
          </a:p>
          <a:p>
            <a:r>
              <a:rPr lang="en-US" sz="2200" dirty="0"/>
              <a:t>Practice and Experience </a:t>
            </a:r>
          </a:p>
          <a:p>
            <a:pPr lvl="1"/>
            <a:r>
              <a:rPr lang="en-US" sz="2200" dirty="0"/>
              <a:t>Previous Experience: Senior Counsel to the Deputy Secretary </a:t>
            </a:r>
          </a:p>
          <a:p>
            <a:pPr lvl="1"/>
            <a:r>
              <a:rPr lang="en-US" sz="2200" dirty="0"/>
              <a:t>Advises institutions on meeting U.S. Department of Education cybersecurity requirements </a:t>
            </a:r>
          </a:p>
          <a:p>
            <a:pPr lvl="1"/>
            <a:r>
              <a:rPr lang="en-US" sz="2200" dirty="0"/>
              <a:t>Counsels clients on the rules and procedures related to federal financial aid, accreditation, Title IX, and transactional issues  </a:t>
            </a:r>
          </a:p>
          <a:p>
            <a:r>
              <a:rPr lang="en-US" sz="2200" dirty="0"/>
              <a:t>Contact Information</a:t>
            </a:r>
          </a:p>
          <a:p>
            <a:pPr lvl="1"/>
            <a:r>
              <a:rPr lang="en-US" sz="2200" dirty="0">
                <a:hlinkClick r:id="rId3"/>
              </a:rPr>
              <a:t>Bsherman@maynardcooper.com</a:t>
            </a:r>
            <a:r>
              <a:rPr lang="en-US" sz="2200" dirty="0"/>
              <a:t> </a:t>
            </a:r>
          </a:p>
          <a:p>
            <a:pPr lvl="1"/>
            <a:r>
              <a:rPr lang="en-US" sz="2200" dirty="0"/>
              <a:t>(202) 868-5925 </a:t>
            </a:r>
          </a:p>
          <a:p>
            <a:endParaRPr lang="en-US" dirty="0"/>
          </a:p>
        </p:txBody>
      </p:sp>
      <p:sp>
        <p:nvSpPr>
          <p:cNvPr id="3" name="Title 2">
            <a:extLst>
              <a:ext uri="{FF2B5EF4-FFF2-40B4-BE49-F238E27FC236}">
                <a16:creationId xmlns:a16="http://schemas.microsoft.com/office/drawing/2014/main" id="{34B9F026-1C15-4265-87FB-6AAA627B8548}"/>
              </a:ext>
            </a:extLst>
          </p:cNvPr>
          <p:cNvSpPr>
            <a:spLocks noGrp="1"/>
          </p:cNvSpPr>
          <p:nvPr>
            <p:ph type="title"/>
          </p:nvPr>
        </p:nvSpPr>
        <p:spPr>
          <a:xfrm>
            <a:off x="2995260" y="1374048"/>
            <a:ext cx="7312378" cy="465674"/>
          </a:xfrm>
        </p:spPr>
        <p:txBody>
          <a:bodyPr/>
          <a:lstStyle/>
          <a:p>
            <a:r>
              <a:rPr lang="en-US" cap="all" dirty="0">
                <a:solidFill>
                  <a:srgbClr val="C00000"/>
                </a:solidFill>
                <a:ea typeface="Lato Black"/>
                <a:cs typeface="Lato"/>
              </a:rPr>
              <a:t>Presenter</a:t>
            </a:r>
            <a:r>
              <a:rPr lang="en-US" cap="all" dirty="0">
                <a:solidFill>
                  <a:schemeClr val="bg1">
                    <a:lumMod val="50000"/>
                  </a:schemeClr>
                </a:solidFill>
                <a:ea typeface="Lato Black"/>
                <a:cs typeface="Lato"/>
              </a:rPr>
              <a:t> </a:t>
            </a:r>
            <a:r>
              <a:rPr lang="en-US" cap="all" dirty="0">
                <a:ea typeface="Lato Semibold"/>
                <a:cs typeface="Lato"/>
              </a:rPr>
              <a:t>Background</a:t>
            </a:r>
            <a:endParaRPr lang="en-US" dirty="0">
              <a:solidFill>
                <a:schemeClr val="bg1">
                  <a:lumMod val="50000"/>
                </a:schemeClr>
              </a:solidFill>
              <a:ea typeface="Lato Semibold"/>
              <a:cs typeface="Lato"/>
            </a:endParaRPr>
          </a:p>
        </p:txBody>
      </p:sp>
    </p:spTree>
    <p:extLst>
      <p:ext uri="{BB962C8B-B14F-4D97-AF65-F5344CB8AC3E}">
        <p14:creationId xmlns:p14="http://schemas.microsoft.com/office/powerpoint/2010/main" val="36416861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7914" y="1190780"/>
            <a:ext cx="7736169" cy="914096"/>
          </a:xfrm>
        </p:spPr>
        <p:txBody>
          <a:bodyPr/>
          <a:lstStyle/>
          <a:p>
            <a:r>
              <a:rPr lang="en-US" cap="all" dirty="0" err="1">
                <a:solidFill>
                  <a:srgbClr val="C00000"/>
                </a:solidFill>
                <a:ea typeface="Lato Semibold"/>
                <a:cs typeface="Lato"/>
              </a:rPr>
              <a:t>biden</a:t>
            </a:r>
            <a:r>
              <a:rPr lang="en-US" cap="all" dirty="0">
                <a:solidFill>
                  <a:srgbClr val="C00000"/>
                </a:solidFill>
                <a:ea typeface="Lato Semibold"/>
                <a:cs typeface="Lato"/>
              </a:rPr>
              <a:t> administration </a:t>
            </a:r>
            <a:r>
              <a:rPr lang="en-US" cap="all" dirty="0">
                <a:ea typeface="Lato Semibold"/>
                <a:cs typeface="Lato"/>
              </a:rPr>
              <a:t>plans</a:t>
            </a:r>
          </a:p>
        </p:txBody>
      </p:sp>
      <p:sp>
        <p:nvSpPr>
          <p:cNvPr id="5" name="Content Placeholder 2"/>
          <p:cNvSpPr>
            <a:spLocks noGrp="1"/>
          </p:cNvSpPr>
          <p:nvPr>
            <p:ph sz="quarter" idx="10"/>
          </p:nvPr>
        </p:nvSpPr>
        <p:spPr>
          <a:xfrm>
            <a:off x="1583342" y="2331659"/>
            <a:ext cx="9025315" cy="4116810"/>
          </a:xfrm>
        </p:spPr>
        <p:txBody>
          <a:bodyPr>
            <a:normAutofit/>
          </a:bodyPr>
          <a:lstStyle/>
          <a:p>
            <a:r>
              <a:rPr lang="en-US" sz="2400" dirty="0"/>
              <a:t>On May 24, 2021, ED announced that it would convene several Negotiated Rulemaking committees focusing on various issues centered on affordability, accountability and federal student loans.</a:t>
            </a:r>
          </a:p>
          <a:p>
            <a:r>
              <a:rPr lang="en-US" sz="2400" dirty="0"/>
              <a:t>ED also announced a series of hearings to help it settle on a list of specific topics to be covered in the rulemaking.</a:t>
            </a:r>
          </a:p>
        </p:txBody>
      </p:sp>
    </p:spTree>
    <p:extLst>
      <p:ext uri="{BB962C8B-B14F-4D97-AF65-F5344CB8AC3E}">
        <p14:creationId xmlns:p14="http://schemas.microsoft.com/office/powerpoint/2010/main" val="7103029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54938" y="1187293"/>
            <a:ext cx="7736169" cy="457048"/>
          </a:xfrm>
        </p:spPr>
        <p:txBody>
          <a:bodyPr/>
          <a:lstStyle/>
          <a:p>
            <a:pPr algn="ctr"/>
            <a:r>
              <a:rPr lang="en-US" cap="all" dirty="0">
                <a:solidFill>
                  <a:srgbClr val="C00000"/>
                </a:solidFill>
                <a:ea typeface="Lato Semibold"/>
                <a:cs typeface="Lato"/>
              </a:rPr>
              <a:t>Negotiated rulemaking</a:t>
            </a:r>
            <a:endParaRPr lang="en-US" cap="all" dirty="0">
              <a:ea typeface="Lato Semibold"/>
              <a:cs typeface="Lato"/>
            </a:endParaRPr>
          </a:p>
        </p:txBody>
      </p:sp>
      <p:pic>
        <p:nvPicPr>
          <p:cNvPr id="4" name="Content Placeholder 3">
            <a:extLst>
              <a:ext uri="{FF2B5EF4-FFF2-40B4-BE49-F238E27FC236}">
                <a16:creationId xmlns:a16="http://schemas.microsoft.com/office/drawing/2014/main" id="{4F6287FB-3207-BA57-2467-30B14DDD8EC7}"/>
              </a:ext>
            </a:extLst>
          </p:cNvPr>
          <p:cNvPicPr>
            <a:picLocks noGrp="1" noChangeAspect="1"/>
          </p:cNvPicPr>
          <p:nvPr>
            <p:ph sz="quarter" idx="10"/>
          </p:nvPr>
        </p:nvPicPr>
        <p:blipFill>
          <a:blip r:embed="rId3"/>
          <a:stretch>
            <a:fillRect/>
          </a:stretch>
        </p:blipFill>
        <p:spPr>
          <a:xfrm>
            <a:off x="2565779" y="1759897"/>
            <a:ext cx="7025350" cy="4339695"/>
          </a:xfrm>
        </p:spPr>
      </p:pic>
    </p:spTree>
    <p:extLst>
      <p:ext uri="{BB962C8B-B14F-4D97-AF65-F5344CB8AC3E}">
        <p14:creationId xmlns:p14="http://schemas.microsoft.com/office/powerpoint/2010/main" val="395451616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7914" y="1187293"/>
            <a:ext cx="7736169" cy="457048"/>
          </a:xfrm>
        </p:spPr>
        <p:txBody>
          <a:bodyPr/>
          <a:lstStyle/>
          <a:p>
            <a:pPr algn="ctr"/>
            <a:r>
              <a:rPr lang="en-US" cap="all" dirty="0">
                <a:solidFill>
                  <a:srgbClr val="C00000"/>
                </a:solidFill>
                <a:ea typeface="Lato Semibold"/>
                <a:cs typeface="Lato"/>
              </a:rPr>
              <a:t>Negotiated rule making</a:t>
            </a:r>
            <a:endParaRPr lang="en-US" cap="all" dirty="0">
              <a:ea typeface="Lato Semibold"/>
              <a:cs typeface="Lato"/>
            </a:endParaRPr>
          </a:p>
        </p:txBody>
      </p:sp>
      <p:sp>
        <p:nvSpPr>
          <p:cNvPr id="5" name="Content Placeholder 4">
            <a:extLst>
              <a:ext uri="{FF2B5EF4-FFF2-40B4-BE49-F238E27FC236}">
                <a16:creationId xmlns:a16="http://schemas.microsoft.com/office/drawing/2014/main" id="{4EE8D973-F49B-AF82-FA2B-087652A94DC1}"/>
              </a:ext>
            </a:extLst>
          </p:cNvPr>
          <p:cNvSpPr>
            <a:spLocks noGrp="1"/>
          </p:cNvSpPr>
          <p:nvPr>
            <p:ph sz="quarter" idx="10"/>
          </p:nvPr>
        </p:nvSpPr>
        <p:spPr>
          <a:xfrm>
            <a:off x="1199091" y="2036541"/>
            <a:ext cx="9793817" cy="4023065"/>
          </a:xfrm>
        </p:spPr>
        <p:txBody>
          <a:bodyPr>
            <a:normAutofit/>
          </a:bodyPr>
          <a:lstStyle/>
          <a:p>
            <a:pPr marL="342900" indent="-342900">
              <a:buFont typeface="Arial" panose="020B0604020202020204" pitchFamily="34" charset="0"/>
              <a:buChar char="•"/>
              <a:defRPr/>
            </a:pPr>
            <a:r>
              <a:rPr lang="en-US" sz="2000" dirty="0">
                <a:cs typeface="Arial" panose="020B0604020202020204" pitchFamily="34" charset="0"/>
              </a:rPr>
              <a:t>Effective </a:t>
            </a:r>
            <a:r>
              <a:rPr lang="en-US" sz="2000" b="1" dirty="0">
                <a:cs typeface="Arial" panose="020B0604020202020204" pitchFamily="34" charset="0"/>
              </a:rPr>
              <a:t>at the earliest July 1, 2023:</a:t>
            </a:r>
            <a:r>
              <a:rPr lang="en-US" sz="2000" dirty="0">
                <a:cs typeface="Arial" panose="020B0604020202020204" pitchFamily="34" charset="0"/>
              </a:rPr>
              <a:t>*</a:t>
            </a:r>
          </a:p>
          <a:p>
            <a:pPr marL="1028700" lvl="1" indent="-342900"/>
            <a:r>
              <a:rPr lang="en-US" sz="2000" dirty="0">
                <a:cs typeface="Arial" panose="020B0604020202020204" pitchFamily="34" charset="0"/>
              </a:rPr>
              <a:t>Total and Permanent Disability</a:t>
            </a:r>
          </a:p>
          <a:p>
            <a:pPr marL="1028700" lvl="1" indent="-342900"/>
            <a:r>
              <a:rPr lang="en-US" sz="2000" dirty="0">
                <a:cs typeface="Arial" panose="020B0604020202020204" pitchFamily="34" charset="0"/>
              </a:rPr>
              <a:t>Closed School Discharge</a:t>
            </a:r>
          </a:p>
          <a:p>
            <a:pPr marL="1028700" lvl="1" indent="-342900"/>
            <a:r>
              <a:rPr lang="en-US" sz="2000" dirty="0">
                <a:cs typeface="Arial" panose="020B0604020202020204" pitchFamily="34" charset="0"/>
              </a:rPr>
              <a:t>Eliminate Interest Capitalization</a:t>
            </a:r>
          </a:p>
          <a:p>
            <a:pPr marL="1028700" lvl="1" indent="-342900"/>
            <a:r>
              <a:rPr lang="en-US" sz="2000" dirty="0">
                <a:cs typeface="Arial" panose="020B0604020202020204" pitchFamily="34" charset="0"/>
              </a:rPr>
              <a:t>PSLF</a:t>
            </a:r>
          </a:p>
          <a:p>
            <a:pPr marL="1028700" lvl="1" indent="-342900"/>
            <a:r>
              <a:rPr lang="en-US" sz="2000" dirty="0">
                <a:cs typeface="Arial" panose="020B0604020202020204" pitchFamily="34" charset="0"/>
              </a:rPr>
              <a:t>Borrower Defense</a:t>
            </a:r>
          </a:p>
          <a:p>
            <a:pPr marL="1028700" lvl="1" indent="-342900"/>
            <a:r>
              <a:rPr lang="en-US" sz="2000" dirty="0" err="1">
                <a:cs typeface="Arial" panose="020B0604020202020204" pitchFamily="34" charset="0"/>
              </a:rPr>
              <a:t>Predispute</a:t>
            </a:r>
            <a:r>
              <a:rPr lang="en-US" sz="2000" dirty="0">
                <a:cs typeface="Arial" panose="020B0604020202020204" pitchFamily="34" charset="0"/>
              </a:rPr>
              <a:t> Arbitration </a:t>
            </a:r>
          </a:p>
          <a:p>
            <a:pPr marL="1028700" lvl="1" indent="-342900"/>
            <a:r>
              <a:rPr lang="en-US" sz="2000" dirty="0">
                <a:cs typeface="Arial" panose="020B0604020202020204" pitchFamily="34" charset="0"/>
              </a:rPr>
              <a:t>False Certification Discharge </a:t>
            </a:r>
          </a:p>
          <a:p>
            <a:pPr marL="1028700" lvl="1" indent="-342900"/>
            <a:r>
              <a:rPr lang="en-US" sz="2000" dirty="0">
                <a:cs typeface="Arial" panose="020B0604020202020204" pitchFamily="34" charset="0"/>
              </a:rPr>
              <a:t>Change in Ownership </a:t>
            </a:r>
          </a:p>
          <a:p>
            <a:pPr marL="1028700" lvl="1" indent="-342900"/>
            <a:r>
              <a:rPr lang="en-US" sz="2000" dirty="0">
                <a:cs typeface="Arial" panose="020B0604020202020204" pitchFamily="34" charset="0"/>
              </a:rPr>
              <a:t>90/10 Rule</a:t>
            </a:r>
          </a:p>
          <a:p>
            <a:pPr lvl="1" indent="0">
              <a:buNone/>
            </a:pPr>
            <a:r>
              <a:rPr lang="en-US" sz="2000" dirty="0">
                <a:solidFill>
                  <a:srgbClr val="7F7F7F"/>
                </a:solidFill>
                <a:cs typeface="Arial" panose="020B0604020202020204" pitchFamily="34" charset="0"/>
              </a:rPr>
              <a:t>* </a:t>
            </a:r>
            <a:r>
              <a:rPr lang="en-US" sz="1400" dirty="0">
                <a:solidFill>
                  <a:srgbClr val="7F7F7F"/>
                </a:solidFill>
                <a:cs typeface="Arial" panose="020B0604020202020204" pitchFamily="34" charset="0"/>
              </a:rPr>
              <a:t>Per Master Calendar statutory requirements, a final rule must be published by November 1 in order to be effective July 1 of the following year.</a:t>
            </a:r>
            <a:endParaRPr lang="en-US" sz="1400" i="0" dirty="0">
              <a:solidFill>
                <a:srgbClr val="030A13"/>
              </a:solidFill>
              <a:effectLst/>
              <a:latin typeface="Lato" panose="020F0502020204030203" pitchFamily="34" charset="0"/>
              <a:ea typeface="Lato" panose="020F0502020204030203" pitchFamily="34" charset="0"/>
              <a:cs typeface="Lato" panose="020F0502020204030203" pitchFamily="34" charset="0"/>
            </a:endParaRPr>
          </a:p>
          <a:p>
            <a:endParaRPr lang="en-US" dirty="0"/>
          </a:p>
        </p:txBody>
      </p:sp>
    </p:spTree>
    <p:extLst>
      <p:ext uri="{BB962C8B-B14F-4D97-AF65-F5344CB8AC3E}">
        <p14:creationId xmlns:p14="http://schemas.microsoft.com/office/powerpoint/2010/main" val="21727893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7914" y="1187293"/>
            <a:ext cx="7736169" cy="457048"/>
          </a:xfrm>
        </p:spPr>
        <p:txBody>
          <a:bodyPr/>
          <a:lstStyle/>
          <a:p>
            <a:pPr algn="ctr"/>
            <a:r>
              <a:rPr lang="en-US" cap="all" dirty="0">
                <a:solidFill>
                  <a:srgbClr val="C00000"/>
                </a:solidFill>
                <a:ea typeface="Lato Semibold"/>
                <a:cs typeface="Lato"/>
              </a:rPr>
              <a:t>Negotiated rule making</a:t>
            </a:r>
            <a:endParaRPr lang="en-US" cap="all" dirty="0">
              <a:ea typeface="Lato Semibold"/>
              <a:cs typeface="Lato"/>
            </a:endParaRPr>
          </a:p>
        </p:txBody>
      </p:sp>
      <p:sp>
        <p:nvSpPr>
          <p:cNvPr id="5" name="Content Placeholder 4">
            <a:extLst>
              <a:ext uri="{FF2B5EF4-FFF2-40B4-BE49-F238E27FC236}">
                <a16:creationId xmlns:a16="http://schemas.microsoft.com/office/drawing/2014/main" id="{4EE8D973-F49B-AF82-FA2B-087652A94DC1}"/>
              </a:ext>
            </a:extLst>
          </p:cNvPr>
          <p:cNvSpPr>
            <a:spLocks noGrp="1"/>
          </p:cNvSpPr>
          <p:nvPr>
            <p:ph sz="quarter" idx="10"/>
          </p:nvPr>
        </p:nvSpPr>
        <p:spPr>
          <a:xfrm>
            <a:off x="1199089" y="2050189"/>
            <a:ext cx="9793817" cy="4023065"/>
          </a:xfrm>
        </p:spPr>
        <p:txBody>
          <a:bodyPr>
            <a:normAutofit/>
          </a:bodyPr>
          <a:lstStyle/>
          <a:p>
            <a:pPr marL="342900" indent="-342900">
              <a:buFont typeface="Arial" panose="020B0604020202020204" pitchFamily="34" charset="0"/>
              <a:buChar char="•"/>
            </a:pPr>
            <a:r>
              <a:rPr lang="en-US" sz="2200" dirty="0">
                <a:cs typeface="Arial" panose="020B0604020202020204" pitchFamily="34" charset="0"/>
              </a:rPr>
              <a:t>Effective at the earliest </a:t>
            </a:r>
            <a:r>
              <a:rPr lang="en-US" sz="2200" b="1" dirty="0">
                <a:cs typeface="Arial" panose="020B0604020202020204" pitchFamily="34" charset="0"/>
              </a:rPr>
              <a:t>July 1, 2024:</a:t>
            </a:r>
            <a:r>
              <a:rPr lang="en-US" sz="2200" dirty="0">
                <a:cs typeface="Arial" panose="020B0604020202020204" pitchFamily="34" charset="0"/>
              </a:rPr>
              <a:t>*</a:t>
            </a:r>
          </a:p>
          <a:p>
            <a:pPr marL="628650" lvl="1" indent="-342900"/>
            <a:r>
              <a:rPr lang="en-US" dirty="0">
                <a:cs typeface="Arial" panose="020B0604020202020204" pitchFamily="34" charset="0"/>
              </a:rPr>
              <a:t>Gainful Employment</a:t>
            </a:r>
          </a:p>
          <a:p>
            <a:pPr marL="628650" lvl="1" indent="-342900"/>
            <a:r>
              <a:rPr lang="en-US" dirty="0">
                <a:cs typeface="Arial" panose="020B0604020202020204" pitchFamily="34" charset="0"/>
              </a:rPr>
              <a:t>Factors of Financial Responsibility</a:t>
            </a:r>
          </a:p>
          <a:p>
            <a:pPr marL="628650" lvl="1" indent="-342900"/>
            <a:r>
              <a:rPr lang="en-US" dirty="0">
                <a:cs typeface="Arial" panose="020B0604020202020204" pitchFamily="34" charset="0"/>
              </a:rPr>
              <a:t>Standards of Administrative Capability</a:t>
            </a:r>
          </a:p>
          <a:p>
            <a:pPr marL="628650" lvl="1" indent="-342900"/>
            <a:r>
              <a:rPr lang="en-US" dirty="0">
                <a:cs typeface="Arial" panose="020B0604020202020204" pitchFamily="34" charset="0"/>
              </a:rPr>
              <a:t>Certification Procedures</a:t>
            </a:r>
          </a:p>
          <a:p>
            <a:pPr marL="628650" lvl="1" indent="-342900"/>
            <a:r>
              <a:rPr lang="en-US" dirty="0">
                <a:cs typeface="Arial" panose="020B0604020202020204" pitchFamily="34" charset="0"/>
              </a:rPr>
              <a:t>Ability to Benefit</a:t>
            </a:r>
          </a:p>
          <a:p>
            <a:pPr marL="628650" lvl="1" indent="-342900"/>
            <a:r>
              <a:rPr lang="en-US" sz="2400" dirty="0">
                <a:cs typeface="Arial" panose="020B0604020202020204" pitchFamily="34" charset="0"/>
              </a:rPr>
              <a:t>Income Driven Repayment</a:t>
            </a:r>
          </a:p>
          <a:p>
            <a:pPr marL="285750" lvl="1" indent="0">
              <a:buNone/>
            </a:pPr>
            <a:r>
              <a:rPr lang="en-US" sz="2200" dirty="0">
                <a:cs typeface="Arial" panose="020B0604020202020204" pitchFamily="34" charset="0"/>
              </a:rPr>
              <a:t>			</a:t>
            </a:r>
          </a:p>
          <a:p>
            <a:pPr marL="628650" lvl="1" indent="-342900"/>
            <a:endParaRPr lang="en-US" sz="2200" i="0" dirty="0">
              <a:solidFill>
                <a:srgbClr val="030A13"/>
              </a:solidFill>
              <a:effectLst/>
              <a:latin typeface="Lato" panose="020F0502020204030203" pitchFamily="34" charset="0"/>
              <a:ea typeface="Lato" panose="020F0502020204030203" pitchFamily="34" charset="0"/>
              <a:cs typeface="Arial" panose="020B0604020202020204" pitchFamily="34" charset="0"/>
            </a:endParaRPr>
          </a:p>
          <a:p>
            <a:pPr marL="285750" lvl="1" indent="0">
              <a:buNone/>
            </a:pPr>
            <a:r>
              <a:rPr lang="en-US" sz="1600" dirty="0">
                <a:solidFill>
                  <a:srgbClr val="7F7F7F"/>
                </a:solidFill>
                <a:cs typeface="Arial" panose="020B0604020202020204" pitchFamily="34" charset="0"/>
              </a:rPr>
              <a:t>* Per Master Calendar statutory requirements, a final rule must be published by November 1 in order to be effective July 1 of the following year.</a:t>
            </a:r>
            <a:endParaRPr lang="en-US" sz="1600" i="0" dirty="0">
              <a:solidFill>
                <a:srgbClr val="030A13"/>
              </a:solidFill>
              <a:effectLst/>
              <a:ea typeface="Lato" panose="020F0502020204030203" pitchFamily="34" charset="0"/>
              <a:cs typeface="Lato" panose="020F0502020204030203" pitchFamily="34" charset="0"/>
            </a:endParaRPr>
          </a:p>
          <a:p>
            <a:endParaRPr lang="en-US" dirty="0"/>
          </a:p>
        </p:txBody>
      </p:sp>
    </p:spTree>
    <p:extLst>
      <p:ext uri="{BB962C8B-B14F-4D97-AF65-F5344CB8AC3E}">
        <p14:creationId xmlns:p14="http://schemas.microsoft.com/office/powerpoint/2010/main" val="3607306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0010" y="1827716"/>
            <a:ext cx="9211976" cy="457048"/>
          </a:xfrm>
        </p:spPr>
        <p:txBody>
          <a:bodyPr/>
          <a:lstStyle/>
          <a:p>
            <a:pPr algn="ctr"/>
            <a:r>
              <a:rPr lang="en-US" cap="all" dirty="0">
                <a:solidFill>
                  <a:srgbClr val="C00000"/>
                </a:solidFill>
                <a:ea typeface="Lato Semibold"/>
                <a:cs typeface="Lato"/>
              </a:rPr>
              <a:t>BORROWER DEFENSE </a:t>
            </a:r>
            <a:r>
              <a:rPr lang="en-US" cap="all" dirty="0">
                <a:solidFill>
                  <a:srgbClr val="76777B"/>
                </a:solidFill>
                <a:ea typeface="Lato Black"/>
                <a:cs typeface="Lato Black"/>
              </a:rPr>
              <a:t>TO REPAYMENT</a:t>
            </a:r>
          </a:p>
        </p:txBody>
      </p:sp>
      <p:sp>
        <p:nvSpPr>
          <p:cNvPr id="5" name="Content Placeholder 2"/>
          <p:cNvSpPr>
            <a:spLocks noGrp="1"/>
          </p:cNvSpPr>
          <p:nvPr>
            <p:ph sz="quarter" idx="10"/>
          </p:nvPr>
        </p:nvSpPr>
        <p:spPr>
          <a:xfrm>
            <a:off x="1644756" y="2628422"/>
            <a:ext cx="8902485" cy="2916989"/>
          </a:xfrm>
        </p:spPr>
        <p:txBody>
          <a:bodyPr>
            <a:normAutofit/>
          </a:bodyPr>
          <a:lstStyle/>
          <a:p>
            <a:r>
              <a:rPr lang="en-US" sz="2400" dirty="0"/>
              <a:t>ED released an unofficial version of the NPRM on July 6, 2022.</a:t>
            </a:r>
          </a:p>
          <a:p>
            <a:r>
              <a:rPr lang="en-US" sz="2400" dirty="0"/>
              <a:t>The official version of the NPRM was published in the </a:t>
            </a:r>
            <a:r>
              <a:rPr lang="en-US" sz="2400" i="1" dirty="0"/>
              <a:t>Federal Register</a:t>
            </a:r>
            <a:r>
              <a:rPr lang="en-US" sz="2400" dirty="0"/>
              <a:t> on July 13, 2022.</a:t>
            </a:r>
          </a:p>
          <a:p>
            <a:r>
              <a:rPr lang="en-US" sz="2400" dirty="0"/>
              <a:t>The official publication triggered a 30-day comment period.</a:t>
            </a:r>
          </a:p>
        </p:txBody>
      </p:sp>
    </p:spTree>
    <p:extLst>
      <p:ext uri="{BB962C8B-B14F-4D97-AF65-F5344CB8AC3E}">
        <p14:creationId xmlns:p14="http://schemas.microsoft.com/office/powerpoint/2010/main" val="41711553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58335" y="1386734"/>
            <a:ext cx="8875328" cy="457048"/>
          </a:xfrm>
        </p:spPr>
        <p:txBody>
          <a:bodyPr/>
          <a:lstStyle/>
          <a:p>
            <a:pPr algn="ctr"/>
            <a:r>
              <a:rPr lang="en-US" cap="all" dirty="0">
                <a:solidFill>
                  <a:srgbClr val="C00000"/>
                </a:solidFill>
                <a:ea typeface="Lato Semibold"/>
                <a:cs typeface="Lato"/>
              </a:rPr>
              <a:t>BORROWER DEFENSE </a:t>
            </a:r>
            <a:r>
              <a:rPr lang="en-US" cap="all" dirty="0">
                <a:solidFill>
                  <a:srgbClr val="76777B"/>
                </a:solidFill>
                <a:ea typeface="Lato Black"/>
                <a:cs typeface="Lato Black"/>
              </a:rPr>
              <a:t>TO REPAYMENT</a:t>
            </a:r>
          </a:p>
        </p:txBody>
      </p:sp>
      <p:sp>
        <p:nvSpPr>
          <p:cNvPr id="5" name="Content Placeholder 2"/>
          <p:cNvSpPr>
            <a:spLocks noGrp="1"/>
          </p:cNvSpPr>
          <p:nvPr>
            <p:ph sz="quarter" idx="10"/>
          </p:nvPr>
        </p:nvSpPr>
        <p:spPr>
          <a:xfrm>
            <a:off x="1583342" y="2372603"/>
            <a:ext cx="9025315" cy="3327187"/>
          </a:xfrm>
        </p:spPr>
        <p:txBody>
          <a:bodyPr>
            <a:normAutofit/>
          </a:bodyPr>
          <a:lstStyle/>
          <a:p>
            <a:r>
              <a:rPr lang="en-US" sz="2400" dirty="0"/>
              <a:t>The proposal makes </a:t>
            </a:r>
            <a:r>
              <a:rPr lang="en-US" sz="2400" b="1" dirty="0"/>
              <a:t>significant changes</a:t>
            </a:r>
            <a:r>
              <a:rPr lang="en-US" sz="2400" dirty="0"/>
              <a:t> to the current regulations:</a:t>
            </a:r>
          </a:p>
          <a:p>
            <a:pPr lvl="1"/>
            <a:r>
              <a:rPr lang="en-US" dirty="0"/>
              <a:t>Applies a single set of standards to all BDR applications pending on or submitted after July 1, 2023, </a:t>
            </a:r>
            <a:r>
              <a:rPr lang="en-US" b="1" dirty="0"/>
              <a:t>no matter when the loan was disbursed</a:t>
            </a:r>
            <a:r>
              <a:rPr lang="en-US" dirty="0"/>
              <a:t>.</a:t>
            </a:r>
          </a:p>
          <a:p>
            <a:pPr lvl="1"/>
            <a:r>
              <a:rPr lang="en-US" dirty="0"/>
              <a:t>Re-establishes opportunity for ED to resolve claims as a group, including at the request of State Attorneys General and state licensing and authorizing agencies.</a:t>
            </a:r>
          </a:p>
          <a:p>
            <a:pPr lvl="1"/>
            <a:endParaRPr lang="en-US" dirty="0"/>
          </a:p>
          <a:p>
            <a:pPr lvl="1"/>
            <a:endParaRPr lang="en-US" dirty="0"/>
          </a:p>
        </p:txBody>
      </p:sp>
    </p:spTree>
    <p:extLst>
      <p:ext uri="{BB962C8B-B14F-4D97-AF65-F5344CB8AC3E}">
        <p14:creationId xmlns:p14="http://schemas.microsoft.com/office/powerpoint/2010/main" val="19319118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94562" y="1441371"/>
            <a:ext cx="9202875" cy="457048"/>
          </a:xfrm>
        </p:spPr>
        <p:txBody>
          <a:bodyPr/>
          <a:lstStyle/>
          <a:p>
            <a:pPr algn="ctr"/>
            <a:r>
              <a:rPr lang="en-US" cap="all" dirty="0">
                <a:solidFill>
                  <a:srgbClr val="C00000"/>
                </a:solidFill>
                <a:ea typeface="Lato Semibold"/>
                <a:cs typeface="Lato"/>
              </a:rPr>
              <a:t>BORROWER DEFENSE </a:t>
            </a:r>
            <a:r>
              <a:rPr lang="en-US" cap="all" dirty="0">
                <a:solidFill>
                  <a:srgbClr val="76777B"/>
                </a:solidFill>
                <a:ea typeface="Lato Black"/>
                <a:cs typeface="Lato Black"/>
              </a:rPr>
              <a:t>TO REPAYMENT</a:t>
            </a:r>
          </a:p>
        </p:txBody>
      </p:sp>
      <p:sp>
        <p:nvSpPr>
          <p:cNvPr id="5" name="Content Placeholder 2"/>
          <p:cNvSpPr>
            <a:spLocks noGrp="1"/>
          </p:cNvSpPr>
          <p:nvPr>
            <p:ph sz="quarter" idx="10"/>
          </p:nvPr>
        </p:nvSpPr>
        <p:spPr>
          <a:xfrm>
            <a:off x="1231403" y="2126943"/>
            <a:ext cx="9729194" cy="4116810"/>
          </a:xfrm>
        </p:spPr>
        <p:txBody>
          <a:bodyPr>
            <a:normAutofit fontScale="85000" lnSpcReduction="20000"/>
          </a:bodyPr>
          <a:lstStyle/>
          <a:p>
            <a:r>
              <a:rPr lang="en-US" dirty="0"/>
              <a:t>Identifies categories of </a:t>
            </a:r>
            <a:r>
              <a:rPr lang="en-US" b="1" dirty="0"/>
              <a:t>activities or events</a:t>
            </a:r>
            <a:r>
              <a:rPr lang="en-US" dirty="0"/>
              <a:t> that would support a BDR claim:</a:t>
            </a:r>
          </a:p>
          <a:p>
            <a:pPr lvl="1"/>
            <a:r>
              <a:rPr lang="en-US" dirty="0"/>
              <a:t>Substantial misrepresentation</a:t>
            </a:r>
          </a:p>
          <a:p>
            <a:pPr lvl="1"/>
            <a:r>
              <a:rPr lang="en-US" dirty="0"/>
              <a:t>Substantial omissions of fact</a:t>
            </a:r>
          </a:p>
          <a:p>
            <a:pPr lvl="1"/>
            <a:r>
              <a:rPr lang="en-US" dirty="0"/>
              <a:t>Breach of contract</a:t>
            </a:r>
          </a:p>
          <a:p>
            <a:pPr lvl="1"/>
            <a:r>
              <a:rPr lang="en-US" dirty="0"/>
              <a:t>Aggressive or deceptive recruitment</a:t>
            </a:r>
          </a:p>
          <a:p>
            <a:pPr lvl="1"/>
            <a:r>
              <a:rPr lang="en-US" dirty="0"/>
              <a:t>Institution was subject to a final State or Federal court or administrative judgment or final ED action for one or more activities that would form the basis of a BDR complaint</a:t>
            </a:r>
          </a:p>
          <a:p>
            <a:r>
              <a:rPr lang="en-US" dirty="0"/>
              <a:t>Deems a misrepresentation to be substantial if a borrower relied on or could reasonably be expected to rely on it to the borrower’s detriment.</a:t>
            </a:r>
          </a:p>
          <a:p>
            <a:r>
              <a:rPr lang="en-US" dirty="0"/>
              <a:t>Presumes that a borrower reasonably relied on a misrepresentation.</a:t>
            </a:r>
          </a:p>
        </p:txBody>
      </p:sp>
    </p:spTree>
    <p:extLst>
      <p:ext uri="{BB962C8B-B14F-4D97-AF65-F5344CB8AC3E}">
        <p14:creationId xmlns:p14="http://schemas.microsoft.com/office/powerpoint/2010/main" val="30400980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27425" y="1364713"/>
            <a:ext cx="8937147" cy="457048"/>
          </a:xfrm>
        </p:spPr>
        <p:txBody>
          <a:bodyPr/>
          <a:lstStyle/>
          <a:p>
            <a:pPr algn="ctr"/>
            <a:r>
              <a:rPr lang="en-US" cap="all" dirty="0">
                <a:solidFill>
                  <a:srgbClr val="C00000"/>
                </a:solidFill>
                <a:ea typeface="Lato Semibold"/>
                <a:cs typeface="Lato"/>
              </a:rPr>
              <a:t>BORROWER DEFENSE </a:t>
            </a:r>
            <a:r>
              <a:rPr lang="en-US" cap="all" dirty="0">
                <a:solidFill>
                  <a:srgbClr val="76777B"/>
                </a:solidFill>
                <a:ea typeface="Lato Black"/>
                <a:cs typeface="Lato Black"/>
              </a:rPr>
              <a:t>TO REPAYMENT</a:t>
            </a:r>
          </a:p>
        </p:txBody>
      </p:sp>
      <p:sp>
        <p:nvSpPr>
          <p:cNvPr id="5" name="Content Placeholder 2"/>
          <p:cNvSpPr>
            <a:spLocks noGrp="1"/>
          </p:cNvSpPr>
          <p:nvPr>
            <p:ph sz="quarter" idx="10"/>
          </p:nvPr>
        </p:nvSpPr>
        <p:spPr>
          <a:xfrm>
            <a:off x="1030002" y="2208830"/>
            <a:ext cx="10131995" cy="4116810"/>
          </a:xfrm>
        </p:spPr>
        <p:txBody>
          <a:bodyPr>
            <a:normAutofit/>
          </a:bodyPr>
          <a:lstStyle/>
          <a:p>
            <a:r>
              <a:rPr lang="en-US" sz="2400" dirty="0"/>
              <a:t>Prohibits </a:t>
            </a:r>
            <a:r>
              <a:rPr lang="en-US" sz="2400" b="1" dirty="0"/>
              <a:t>aggressive and deceptive recruiting</a:t>
            </a:r>
            <a:r>
              <a:rPr lang="en-US" sz="2400" dirty="0"/>
              <a:t>:</a:t>
            </a:r>
          </a:p>
          <a:p>
            <a:pPr lvl="1"/>
            <a:r>
              <a:rPr lang="en-US" dirty="0"/>
              <a:t>Can be conducted by the school, any of its representatives, or any person or entity with which the school has an agreement regarding the provision of educational, marketing, advertising, lead generation, recruiting, or admissions services.</a:t>
            </a:r>
          </a:p>
          <a:p>
            <a:pPr lvl="1"/>
            <a:r>
              <a:rPr lang="en-US" dirty="0"/>
              <a:t>Penalties for institutions found to have engaged in aggressive and deceptive recruiting could include the revocation of PPAs for provisionally certified schools and limitations or other adverse actions.</a:t>
            </a:r>
          </a:p>
          <a:p>
            <a:pPr lvl="1"/>
            <a:endParaRPr lang="en-US" dirty="0"/>
          </a:p>
          <a:p>
            <a:endParaRPr lang="en-US" dirty="0"/>
          </a:p>
        </p:txBody>
      </p:sp>
    </p:spTree>
    <p:extLst>
      <p:ext uri="{BB962C8B-B14F-4D97-AF65-F5344CB8AC3E}">
        <p14:creationId xmlns:p14="http://schemas.microsoft.com/office/powerpoint/2010/main" val="12248726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83411" y="1241882"/>
            <a:ext cx="9225177" cy="457048"/>
          </a:xfrm>
        </p:spPr>
        <p:txBody>
          <a:bodyPr/>
          <a:lstStyle/>
          <a:p>
            <a:pPr algn="ctr"/>
            <a:r>
              <a:rPr lang="en-US" cap="all" dirty="0">
                <a:solidFill>
                  <a:srgbClr val="C00000"/>
                </a:solidFill>
                <a:ea typeface="Lato Semibold"/>
                <a:cs typeface="Lato"/>
              </a:rPr>
              <a:t>BORROWER DEFENSE </a:t>
            </a:r>
            <a:r>
              <a:rPr lang="en-US" cap="all" dirty="0">
                <a:solidFill>
                  <a:srgbClr val="76777B"/>
                </a:solidFill>
                <a:ea typeface="Lato Black"/>
                <a:cs typeface="Lato Black"/>
              </a:rPr>
              <a:t>TO REPAYMENT</a:t>
            </a:r>
          </a:p>
        </p:txBody>
      </p:sp>
      <p:sp>
        <p:nvSpPr>
          <p:cNvPr id="5" name="Content Placeholder 2"/>
          <p:cNvSpPr>
            <a:spLocks noGrp="1"/>
          </p:cNvSpPr>
          <p:nvPr>
            <p:ph sz="quarter" idx="10"/>
          </p:nvPr>
        </p:nvSpPr>
        <p:spPr>
          <a:xfrm>
            <a:off x="668656" y="2048055"/>
            <a:ext cx="10854688" cy="4045571"/>
          </a:xfrm>
        </p:spPr>
        <p:txBody>
          <a:bodyPr>
            <a:normAutofit fontScale="85000" lnSpcReduction="20000"/>
          </a:bodyPr>
          <a:lstStyle/>
          <a:p>
            <a:r>
              <a:rPr lang="en-US" sz="3000" dirty="0"/>
              <a:t>Defines aggressive and deceptive recruiting as:</a:t>
            </a:r>
          </a:p>
          <a:p>
            <a:pPr lvl="1"/>
            <a:r>
              <a:rPr lang="en-US" sz="2600" b="1" dirty="0"/>
              <a:t>Demanding or pressuring </a:t>
            </a:r>
            <a:r>
              <a:rPr lang="en-US" sz="2600" dirty="0"/>
              <a:t>applicants to make enrollment and loan decisions immediately, including on first day of contact</a:t>
            </a:r>
          </a:p>
          <a:p>
            <a:pPr lvl="1"/>
            <a:r>
              <a:rPr lang="en-US" sz="2600" dirty="0"/>
              <a:t>Falsely claiming that </a:t>
            </a:r>
            <a:r>
              <a:rPr lang="en-US" sz="2600" b="1" dirty="0"/>
              <a:t>enrollment opportunities are limited</a:t>
            </a:r>
          </a:p>
          <a:p>
            <a:pPr lvl="1"/>
            <a:r>
              <a:rPr lang="en-US" sz="2600" dirty="0"/>
              <a:t>Taking advantage of applicants’ </a:t>
            </a:r>
            <a:r>
              <a:rPr lang="en-US" sz="2600" b="1" dirty="0"/>
              <a:t>lack of knowledge </a:t>
            </a:r>
            <a:r>
              <a:rPr lang="en-US" sz="2600" dirty="0"/>
              <a:t>about schools, programs and loans</a:t>
            </a:r>
          </a:p>
          <a:p>
            <a:pPr lvl="1"/>
            <a:r>
              <a:rPr lang="en-US" sz="2600" b="1" dirty="0"/>
              <a:t>Discouraging applicants </a:t>
            </a:r>
            <a:r>
              <a:rPr lang="en-US" sz="2600" dirty="0"/>
              <a:t>from consulting friends or family prior to making enrollment or borrowing decisions</a:t>
            </a:r>
          </a:p>
          <a:p>
            <a:pPr lvl="1"/>
            <a:r>
              <a:rPr lang="en-US" sz="2600" dirty="0"/>
              <a:t>Failing to provide applicants with </a:t>
            </a:r>
            <a:r>
              <a:rPr lang="en-US" sz="2600" b="1" dirty="0"/>
              <a:t>requested information </a:t>
            </a:r>
            <a:r>
              <a:rPr lang="en-US" sz="2600" dirty="0"/>
              <a:t>about the program, costs, and the availability of aid</a:t>
            </a:r>
          </a:p>
          <a:p>
            <a:pPr lvl="1"/>
            <a:r>
              <a:rPr lang="en-US" sz="2600" dirty="0"/>
              <a:t>Obtaining applicant contact information </a:t>
            </a:r>
            <a:r>
              <a:rPr lang="en-US" sz="2600" b="1" dirty="0"/>
              <a:t>through false means</a:t>
            </a:r>
          </a:p>
          <a:p>
            <a:pPr lvl="1"/>
            <a:r>
              <a:rPr lang="en-US" sz="2600" dirty="0"/>
              <a:t>Using </a:t>
            </a:r>
            <a:r>
              <a:rPr lang="en-US" sz="2600" b="1" dirty="0"/>
              <a:t>abusive or threatening language </a:t>
            </a:r>
            <a:r>
              <a:rPr lang="en-US" sz="2600" dirty="0"/>
              <a:t>toward applicant</a:t>
            </a:r>
          </a:p>
          <a:p>
            <a:pPr lvl="1"/>
            <a:r>
              <a:rPr lang="en-US" sz="2600" dirty="0"/>
              <a:t>Repeatedly contacting applicant who has </a:t>
            </a:r>
            <a:r>
              <a:rPr lang="en-US" sz="2600" b="1" dirty="0"/>
              <a:t>requested no further contact</a:t>
            </a:r>
          </a:p>
        </p:txBody>
      </p:sp>
    </p:spTree>
    <p:extLst>
      <p:ext uri="{BB962C8B-B14F-4D97-AF65-F5344CB8AC3E}">
        <p14:creationId xmlns:p14="http://schemas.microsoft.com/office/powerpoint/2010/main" val="32700904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644687" y="1364713"/>
            <a:ext cx="8902624" cy="457048"/>
          </a:xfrm>
        </p:spPr>
        <p:txBody>
          <a:bodyPr/>
          <a:lstStyle/>
          <a:p>
            <a:pPr algn="ctr"/>
            <a:r>
              <a:rPr lang="en-US" cap="all" dirty="0">
                <a:solidFill>
                  <a:srgbClr val="C00000"/>
                </a:solidFill>
                <a:ea typeface="Lato Semibold"/>
                <a:cs typeface="Lato"/>
              </a:rPr>
              <a:t>BORROWER DEFENSE </a:t>
            </a:r>
            <a:r>
              <a:rPr lang="en-US" cap="all" dirty="0">
                <a:solidFill>
                  <a:srgbClr val="76777B"/>
                </a:solidFill>
                <a:ea typeface="Lato Black"/>
                <a:cs typeface="Lato Black"/>
              </a:rPr>
              <a:t>TO REPAYMENT</a:t>
            </a:r>
          </a:p>
        </p:txBody>
      </p:sp>
      <p:sp>
        <p:nvSpPr>
          <p:cNvPr id="5" name="Content Placeholder 2"/>
          <p:cNvSpPr>
            <a:spLocks noGrp="1"/>
          </p:cNvSpPr>
          <p:nvPr>
            <p:ph sz="quarter" idx="10"/>
          </p:nvPr>
        </p:nvSpPr>
        <p:spPr>
          <a:xfrm>
            <a:off x="1173909" y="2196523"/>
            <a:ext cx="9844181" cy="4062663"/>
          </a:xfrm>
        </p:spPr>
        <p:txBody>
          <a:bodyPr>
            <a:normAutofit/>
          </a:bodyPr>
          <a:lstStyle/>
          <a:p>
            <a:r>
              <a:rPr lang="en-US" sz="2400" dirty="0"/>
              <a:t>Sets burden of proof for a BDR claim as preponderance of the evidence, or more likely than not</a:t>
            </a:r>
          </a:p>
          <a:p>
            <a:r>
              <a:rPr lang="en-US" sz="2400" dirty="0"/>
              <a:t>Does not establish a statute of limitations for BDR claims</a:t>
            </a:r>
            <a:endParaRPr lang="en-US" sz="1400" b="0" i="0" u="none" strike="noStrike" baseline="0" dirty="0">
              <a:latin typeface="Arial" panose="020B0604020202020204" pitchFamily="34" charset="0"/>
            </a:endParaRPr>
          </a:p>
          <a:p>
            <a:pPr marR="0" algn="l"/>
            <a:r>
              <a:rPr lang="en-US" sz="2400" dirty="0"/>
              <a:t>Establishes timeline in which it must adjudicate a claim. If no decision rendered by the end of the timeline, the loans are “unenforceable”</a:t>
            </a:r>
          </a:p>
          <a:p>
            <a:r>
              <a:rPr lang="en-US" sz="2400" dirty="0"/>
              <a:t>Presumes that borrowers with approved BDR claims should receive full discharge of loan liabilities unless ED can rebut the presumption by a preponderance of the evidence </a:t>
            </a:r>
          </a:p>
        </p:txBody>
      </p:sp>
    </p:spTree>
    <p:extLst>
      <p:ext uri="{BB962C8B-B14F-4D97-AF65-F5344CB8AC3E}">
        <p14:creationId xmlns:p14="http://schemas.microsoft.com/office/powerpoint/2010/main" val="35799039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D5AE2DDF-153F-2A9E-6CE5-1F1C48BBFCEB}"/>
              </a:ext>
            </a:extLst>
          </p:cNvPr>
          <p:cNvSpPr>
            <a:spLocks noGrp="1"/>
          </p:cNvSpPr>
          <p:nvPr>
            <p:ph type="title"/>
          </p:nvPr>
        </p:nvSpPr>
        <p:spPr>
          <a:xfrm>
            <a:off x="1221080" y="1141211"/>
            <a:ext cx="9749837" cy="465674"/>
          </a:xfrm>
        </p:spPr>
        <p:txBody>
          <a:bodyPr/>
          <a:lstStyle/>
          <a:p>
            <a:pPr algn="ctr"/>
            <a:r>
              <a:rPr lang="en-US" dirty="0">
                <a:solidFill>
                  <a:srgbClr val="C00000"/>
                </a:solidFill>
              </a:rPr>
              <a:t>Twelve Offices Coast to Coast</a:t>
            </a:r>
          </a:p>
        </p:txBody>
      </p:sp>
      <p:pic>
        <p:nvPicPr>
          <p:cNvPr id="8" name="Content Placeholder 7">
            <a:extLst>
              <a:ext uri="{FF2B5EF4-FFF2-40B4-BE49-F238E27FC236}">
                <a16:creationId xmlns:a16="http://schemas.microsoft.com/office/drawing/2014/main" id="{BE6A3CAE-A7F8-34FA-1BC4-A87E4FFC5C32}"/>
              </a:ext>
            </a:extLst>
          </p:cNvPr>
          <p:cNvPicPr>
            <a:picLocks noGrp="1" noChangeAspect="1"/>
          </p:cNvPicPr>
          <p:nvPr>
            <p:ph sz="quarter" idx="10"/>
          </p:nvPr>
        </p:nvPicPr>
        <p:blipFill rotWithShape="1">
          <a:blip r:embed="rId3">
            <a:extLst>
              <a:ext uri="{28A0092B-C50C-407E-A947-70E740481C1C}">
                <a14:useLocalDpi xmlns:a14="http://schemas.microsoft.com/office/drawing/2010/main" val="0"/>
              </a:ext>
            </a:extLst>
          </a:blip>
          <a:srcRect b="9339"/>
          <a:stretch/>
        </p:blipFill>
        <p:spPr>
          <a:xfrm>
            <a:off x="1555845" y="1065878"/>
            <a:ext cx="8224937" cy="5792122"/>
          </a:xfrm>
          <a:prstGeom prst="rect">
            <a:avLst/>
          </a:prstGeom>
        </p:spPr>
      </p:pic>
    </p:spTree>
    <p:extLst>
      <p:ext uri="{BB962C8B-B14F-4D97-AF65-F5344CB8AC3E}">
        <p14:creationId xmlns:p14="http://schemas.microsoft.com/office/powerpoint/2010/main" val="115436705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44603" y="1351066"/>
            <a:ext cx="9102793" cy="457048"/>
          </a:xfrm>
        </p:spPr>
        <p:txBody>
          <a:bodyPr/>
          <a:lstStyle/>
          <a:p>
            <a:pPr algn="ctr"/>
            <a:r>
              <a:rPr lang="en-US" cap="all" dirty="0">
                <a:solidFill>
                  <a:srgbClr val="C00000"/>
                </a:solidFill>
                <a:ea typeface="Lato Semibold"/>
                <a:cs typeface="Lato"/>
              </a:rPr>
              <a:t>BORROWER DEFENSE </a:t>
            </a:r>
            <a:r>
              <a:rPr lang="en-US" cap="all" dirty="0">
                <a:solidFill>
                  <a:srgbClr val="76777B"/>
                </a:solidFill>
                <a:ea typeface="Lato Black"/>
                <a:cs typeface="Lato Black"/>
              </a:rPr>
              <a:t>TO REPAYMENT</a:t>
            </a:r>
          </a:p>
        </p:txBody>
      </p:sp>
      <p:sp>
        <p:nvSpPr>
          <p:cNvPr id="5" name="Content Placeholder 2"/>
          <p:cNvSpPr>
            <a:spLocks noGrp="1"/>
          </p:cNvSpPr>
          <p:nvPr>
            <p:ph sz="quarter" idx="10"/>
          </p:nvPr>
        </p:nvSpPr>
        <p:spPr>
          <a:xfrm>
            <a:off x="1160262" y="2154238"/>
            <a:ext cx="9871476" cy="4116810"/>
          </a:xfrm>
        </p:spPr>
        <p:txBody>
          <a:bodyPr>
            <a:normAutofit/>
          </a:bodyPr>
          <a:lstStyle/>
          <a:p>
            <a:r>
              <a:rPr lang="en-US" sz="2400" b="1" dirty="0"/>
              <a:t>Does not establish </a:t>
            </a:r>
            <a:r>
              <a:rPr lang="en-US" sz="2400" dirty="0"/>
              <a:t>a right for institutions to appeal discharge decisions</a:t>
            </a:r>
          </a:p>
          <a:p>
            <a:r>
              <a:rPr lang="en-US" sz="2400" dirty="0"/>
              <a:t>Expands ED’s recoupment authority and establishes a recoupment process</a:t>
            </a:r>
          </a:p>
          <a:p>
            <a:r>
              <a:rPr lang="en-US" sz="2400" dirty="0"/>
              <a:t>Requires ED generally to commence proceedings to recoup discharged amounts from institutions within 6 years after the borrower’s last date of attendance at the institution, except this limitation does not apply if ED has notified the institution of the borrower’s BDR claims before the end of the 6-year period</a:t>
            </a:r>
          </a:p>
        </p:txBody>
      </p:sp>
    </p:spTree>
    <p:extLst>
      <p:ext uri="{BB962C8B-B14F-4D97-AF65-F5344CB8AC3E}">
        <p14:creationId xmlns:p14="http://schemas.microsoft.com/office/powerpoint/2010/main" val="138229593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5627" y="1177133"/>
            <a:ext cx="9780746" cy="914096"/>
          </a:xfrm>
        </p:spPr>
        <p:txBody>
          <a:bodyPr/>
          <a:lstStyle/>
          <a:p>
            <a:pPr algn="ctr"/>
            <a:r>
              <a:rPr lang="en-US" cap="all" dirty="0">
                <a:solidFill>
                  <a:srgbClr val="76777B"/>
                </a:solidFill>
                <a:ea typeface="Lato Black"/>
                <a:cs typeface="Lato Black"/>
              </a:rPr>
              <a:t>DISPUTES, MANDATORY </a:t>
            </a:r>
            <a:r>
              <a:rPr lang="en-US" cap="all" dirty="0">
                <a:solidFill>
                  <a:srgbClr val="C00000"/>
                </a:solidFill>
                <a:ea typeface="Lato Semibold"/>
                <a:cs typeface="Lato"/>
              </a:rPr>
              <a:t>ARBITRATION </a:t>
            </a:r>
            <a:r>
              <a:rPr lang="en-US" cap="all" dirty="0">
                <a:solidFill>
                  <a:srgbClr val="76777B"/>
                </a:solidFill>
                <a:ea typeface="Lato Black"/>
                <a:cs typeface="Lato Black"/>
              </a:rPr>
              <a:t>AND </a:t>
            </a:r>
            <a:r>
              <a:rPr lang="en-US" cap="all" dirty="0">
                <a:solidFill>
                  <a:srgbClr val="C00000"/>
                </a:solidFill>
                <a:ea typeface="Lato Semibold"/>
                <a:cs typeface="Lato"/>
              </a:rPr>
              <a:t>CLASS ACTION WAIVERS</a:t>
            </a:r>
          </a:p>
        </p:txBody>
      </p:sp>
      <p:sp>
        <p:nvSpPr>
          <p:cNvPr id="5" name="Content Placeholder 2"/>
          <p:cNvSpPr>
            <a:spLocks noGrp="1"/>
          </p:cNvSpPr>
          <p:nvPr>
            <p:ph sz="quarter" idx="10"/>
          </p:nvPr>
        </p:nvSpPr>
        <p:spPr>
          <a:xfrm>
            <a:off x="1371802" y="2318011"/>
            <a:ext cx="9448396" cy="4116810"/>
          </a:xfrm>
        </p:spPr>
        <p:txBody>
          <a:bodyPr>
            <a:normAutofit/>
          </a:bodyPr>
          <a:lstStyle/>
          <a:p>
            <a:r>
              <a:rPr lang="en-US" sz="2400" dirty="0"/>
              <a:t>Prohibits required completion of any internal dispute resolution process prior to filing a complaint based on a BDR claim with an accreditor or applicable government agency.</a:t>
            </a:r>
          </a:p>
          <a:p>
            <a:r>
              <a:rPr lang="en-US" sz="2400" b="1" dirty="0"/>
              <a:t>Bans the use of mandatory pre-dispute arbitration agreements and class action waivers </a:t>
            </a:r>
            <a:r>
              <a:rPr lang="en-US" sz="2400" dirty="0"/>
              <a:t>for any BDR claim for any Direct Loan recipients.</a:t>
            </a:r>
          </a:p>
          <a:p>
            <a:r>
              <a:rPr lang="en-US" sz="2400" dirty="0"/>
              <a:t>Requires institutions to file judicial and arbitration records related to BDR claims with ED that ED must publish in a central public database. </a:t>
            </a:r>
          </a:p>
        </p:txBody>
      </p:sp>
    </p:spTree>
    <p:extLst>
      <p:ext uri="{BB962C8B-B14F-4D97-AF65-F5344CB8AC3E}">
        <p14:creationId xmlns:p14="http://schemas.microsoft.com/office/powerpoint/2010/main" val="6583770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4849" y="1460247"/>
            <a:ext cx="7742301" cy="457048"/>
          </a:xfrm>
        </p:spPr>
        <p:txBody>
          <a:bodyPr/>
          <a:lstStyle/>
          <a:p>
            <a:pPr algn="ctr"/>
            <a:r>
              <a:rPr lang="en-US" cap="all" dirty="0">
                <a:solidFill>
                  <a:srgbClr val="C00000"/>
                </a:solidFill>
                <a:ea typeface="Lato Semibold"/>
                <a:cs typeface="Lato"/>
              </a:rPr>
              <a:t>Closed school </a:t>
            </a:r>
            <a:r>
              <a:rPr lang="en-US" cap="all" dirty="0">
                <a:solidFill>
                  <a:srgbClr val="76777B"/>
                </a:solidFill>
                <a:ea typeface="Lato Black"/>
                <a:cs typeface="Lato Black"/>
              </a:rPr>
              <a:t>DISCHARGE</a:t>
            </a:r>
          </a:p>
        </p:txBody>
      </p:sp>
      <p:sp>
        <p:nvSpPr>
          <p:cNvPr id="5" name="Content Placeholder 2"/>
          <p:cNvSpPr>
            <a:spLocks noGrp="1"/>
          </p:cNvSpPr>
          <p:nvPr>
            <p:ph sz="quarter" idx="10"/>
          </p:nvPr>
        </p:nvSpPr>
        <p:spPr>
          <a:xfrm>
            <a:off x="1440041" y="2167886"/>
            <a:ext cx="9311918" cy="4116810"/>
          </a:xfrm>
        </p:spPr>
        <p:txBody>
          <a:bodyPr>
            <a:normAutofit/>
          </a:bodyPr>
          <a:lstStyle/>
          <a:p>
            <a:r>
              <a:rPr lang="en-US" sz="2400" dirty="0"/>
              <a:t>Eligibility – Any borrower </a:t>
            </a:r>
            <a:r>
              <a:rPr lang="en-US" sz="2400" b="1" dirty="0"/>
              <a:t>enrolled on the date of the campus closure</a:t>
            </a:r>
            <a:r>
              <a:rPr lang="en-US" sz="2400" dirty="0"/>
              <a:t> or at any time in the </a:t>
            </a:r>
            <a:r>
              <a:rPr lang="en-US" sz="2400" b="1" dirty="0"/>
              <a:t>180 day</a:t>
            </a:r>
            <a:r>
              <a:rPr lang="en-US" sz="2400" dirty="0"/>
              <a:t>s prior to closure who:</a:t>
            </a:r>
          </a:p>
          <a:p>
            <a:pPr lvl="1"/>
            <a:r>
              <a:rPr lang="en-US" dirty="0"/>
              <a:t>Did not complete the program at the closed school, or</a:t>
            </a:r>
          </a:p>
          <a:p>
            <a:pPr lvl="1"/>
            <a:r>
              <a:rPr lang="en-US" dirty="0"/>
              <a:t>Did not complete a </a:t>
            </a:r>
            <a:r>
              <a:rPr lang="en-US" dirty="0" err="1"/>
              <a:t>teachout</a:t>
            </a:r>
            <a:r>
              <a:rPr lang="en-US" dirty="0"/>
              <a:t> agreement at another school that was approved by the accrediting agency and, if applicable, the state regulatory agency</a:t>
            </a:r>
          </a:p>
          <a:p>
            <a:r>
              <a:rPr lang="en-US" sz="2400" dirty="0"/>
              <a:t>School – The main campus and any of its branches or additional locations</a:t>
            </a:r>
          </a:p>
        </p:txBody>
      </p:sp>
    </p:spTree>
    <p:extLst>
      <p:ext uri="{BB962C8B-B14F-4D97-AF65-F5344CB8AC3E}">
        <p14:creationId xmlns:p14="http://schemas.microsoft.com/office/powerpoint/2010/main" val="26696617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4848" y="1432952"/>
            <a:ext cx="7742301" cy="457048"/>
          </a:xfrm>
        </p:spPr>
        <p:txBody>
          <a:bodyPr/>
          <a:lstStyle/>
          <a:p>
            <a:pPr algn="ctr"/>
            <a:r>
              <a:rPr lang="en-US" cap="all" dirty="0">
                <a:solidFill>
                  <a:srgbClr val="C00000"/>
                </a:solidFill>
                <a:ea typeface="Lato Semibold"/>
                <a:cs typeface="Lato"/>
              </a:rPr>
              <a:t>Closed school </a:t>
            </a:r>
            <a:r>
              <a:rPr lang="en-US" cap="all" dirty="0">
                <a:solidFill>
                  <a:srgbClr val="76777B"/>
                </a:solidFill>
                <a:ea typeface="Lato Black"/>
                <a:cs typeface="Lato Black"/>
              </a:rPr>
              <a:t>DISCHARGE</a:t>
            </a:r>
          </a:p>
        </p:txBody>
      </p:sp>
      <p:sp>
        <p:nvSpPr>
          <p:cNvPr id="5" name="Content Placeholder 2"/>
          <p:cNvSpPr>
            <a:spLocks noGrp="1"/>
          </p:cNvSpPr>
          <p:nvPr>
            <p:ph sz="quarter" idx="10"/>
          </p:nvPr>
        </p:nvSpPr>
        <p:spPr>
          <a:xfrm>
            <a:off x="1712996" y="2208829"/>
            <a:ext cx="8766007" cy="4116810"/>
          </a:xfrm>
        </p:spPr>
        <p:txBody>
          <a:bodyPr>
            <a:normAutofit/>
          </a:bodyPr>
          <a:lstStyle/>
          <a:p>
            <a:r>
              <a:rPr lang="en-US" sz="2400" dirty="0"/>
              <a:t>Closure Date – The date the </a:t>
            </a:r>
            <a:r>
              <a:rPr lang="en-US" sz="2400" b="1" dirty="0"/>
              <a:t>Secretary</a:t>
            </a:r>
            <a:r>
              <a:rPr lang="en-US" sz="2400" dirty="0"/>
              <a:t> determines the school stopped providing instruction in </a:t>
            </a:r>
            <a:r>
              <a:rPr lang="en-US" sz="2400" b="1" dirty="0"/>
              <a:t>most</a:t>
            </a:r>
            <a:r>
              <a:rPr lang="en-US" sz="2400" dirty="0"/>
              <a:t> of its programs</a:t>
            </a:r>
          </a:p>
          <a:p>
            <a:r>
              <a:rPr lang="en-US" sz="2400" dirty="0"/>
              <a:t>Allows ED to discharge loans for eligible borrowers without application</a:t>
            </a:r>
          </a:p>
          <a:p>
            <a:r>
              <a:rPr lang="en-US" sz="2400" dirty="0"/>
              <a:t>Expands list of exceptional circumstances justifying an extension of 180-day lookback period, including a host of regulatory and accreditation actions</a:t>
            </a:r>
          </a:p>
          <a:p>
            <a:pPr lvl="1"/>
            <a:endParaRPr lang="en-US" dirty="0"/>
          </a:p>
        </p:txBody>
      </p:sp>
    </p:spTree>
    <p:extLst>
      <p:ext uri="{BB962C8B-B14F-4D97-AF65-F5344CB8AC3E}">
        <p14:creationId xmlns:p14="http://schemas.microsoft.com/office/powerpoint/2010/main" val="357800387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4848" y="1405656"/>
            <a:ext cx="7742301" cy="457048"/>
          </a:xfrm>
        </p:spPr>
        <p:txBody>
          <a:bodyPr/>
          <a:lstStyle/>
          <a:p>
            <a:pPr algn="ctr"/>
            <a:r>
              <a:rPr lang="en-US" cap="all" dirty="0">
                <a:solidFill>
                  <a:srgbClr val="C00000"/>
                </a:solidFill>
                <a:ea typeface="Lato Semibold"/>
                <a:cs typeface="Lato"/>
              </a:rPr>
              <a:t>Closed school </a:t>
            </a:r>
            <a:r>
              <a:rPr lang="en-US" cap="all" dirty="0">
                <a:solidFill>
                  <a:srgbClr val="76777B"/>
                </a:solidFill>
                <a:ea typeface="Lato Black"/>
                <a:cs typeface="Lato Black"/>
              </a:rPr>
              <a:t>DISCHARGE</a:t>
            </a:r>
          </a:p>
        </p:txBody>
      </p:sp>
      <p:sp>
        <p:nvSpPr>
          <p:cNvPr id="5" name="Content Placeholder 2"/>
          <p:cNvSpPr>
            <a:spLocks noGrp="1"/>
          </p:cNvSpPr>
          <p:nvPr>
            <p:ph sz="quarter" idx="10"/>
          </p:nvPr>
        </p:nvSpPr>
        <p:spPr>
          <a:xfrm>
            <a:off x="1351330" y="2195181"/>
            <a:ext cx="9489339" cy="4116810"/>
          </a:xfrm>
        </p:spPr>
        <p:txBody>
          <a:bodyPr>
            <a:normAutofit/>
          </a:bodyPr>
          <a:lstStyle/>
          <a:p>
            <a:r>
              <a:rPr lang="en-US" sz="2400" dirty="0"/>
              <a:t>Borrower chooses whether to participate in a </a:t>
            </a:r>
            <a:r>
              <a:rPr lang="en-US" sz="2400" dirty="0" err="1"/>
              <a:t>teachout</a:t>
            </a:r>
            <a:r>
              <a:rPr lang="en-US" sz="2400" dirty="0"/>
              <a:t> agreement or take discharge</a:t>
            </a:r>
          </a:p>
          <a:p>
            <a:r>
              <a:rPr lang="en-US" sz="2400" dirty="0"/>
              <a:t>Borrower remains eligible for discharge even if borrower completes the program at an institution outside of an approved </a:t>
            </a:r>
            <a:r>
              <a:rPr lang="en-US" sz="2400" dirty="0" err="1"/>
              <a:t>teachout</a:t>
            </a:r>
            <a:r>
              <a:rPr lang="en-US" sz="2400" dirty="0"/>
              <a:t> agreement</a:t>
            </a:r>
          </a:p>
          <a:p>
            <a:r>
              <a:rPr lang="en-US" sz="2400" dirty="0"/>
              <a:t>If borrower accepts but does not complete a </a:t>
            </a:r>
            <a:r>
              <a:rPr lang="en-US" sz="2400" dirty="0" err="1"/>
              <a:t>teachout</a:t>
            </a:r>
            <a:r>
              <a:rPr lang="en-US" sz="2400" dirty="0"/>
              <a:t> under an approved </a:t>
            </a:r>
            <a:r>
              <a:rPr lang="en-US" sz="2400" dirty="0" err="1"/>
              <a:t>teachout</a:t>
            </a:r>
            <a:r>
              <a:rPr lang="en-US" sz="2400" dirty="0"/>
              <a:t> agreement, ED will discharge the loan within one year of the borrower’s last day of attendance at the </a:t>
            </a:r>
            <a:r>
              <a:rPr lang="en-US" sz="2400" dirty="0" err="1"/>
              <a:t>teachout</a:t>
            </a:r>
            <a:r>
              <a:rPr lang="en-US" sz="2400" dirty="0"/>
              <a:t> school</a:t>
            </a:r>
          </a:p>
        </p:txBody>
      </p:sp>
    </p:spTree>
    <p:extLst>
      <p:ext uri="{BB962C8B-B14F-4D97-AF65-F5344CB8AC3E}">
        <p14:creationId xmlns:p14="http://schemas.microsoft.com/office/powerpoint/2010/main" val="68827949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994978" y="1432951"/>
            <a:ext cx="8202042" cy="457048"/>
          </a:xfrm>
        </p:spPr>
        <p:txBody>
          <a:bodyPr/>
          <a:lstStyle/>
          <a:p>
            <a:pPr algn="ctr"/>
            <a:r>
              <a:rPr lang="en-US" cap="all" dirty="0">
                <a:solidFill>
                  <a:srgbClr val="C00000"/>
                </a:solidFill>
                <a:ea typeface="Lato Semibold"/>
                <a:cs typeface="Lato"/>
              </a:rPr>
              <a:t>FALSE CERTIFICATION </a:t>
            </a:r>
            <a:r>
              <a:rPr lang="en-US" cap="all" dirty="0">
                <a:solidFill>
                  <a:srgbClr val="76777B"/>
                </a:solidFill>
                <a:ea typeface="Lato Black"/>
                <a:cs typeface="Lato Black"/>
              </a:rPr>
              <a:t>DISCHARGE</a:t>
            </a:r>
          </a:p>
        </p:txBody>
      </p:sp>
      <p:sp>
        <p:nvSpPr>
          <p:cNvPr id="5" name="Content Placeholder 2"/>
          <p:cNvSpPr>
            <a:spLocks noGrp="1"/>
          </p:cNvSpPr>
          <p:nvPr>
            <p:ph sz="quarter" idx="10"/>
          </p:nvPr>
        </p:nvSpPr>
        <p:spPr>
          <a:xfrm>
            <a:off x="1289915" y="2236125"/>
            <a:ext cx="9612169" cy="4116810"/>
          </a:xfrm>
        </p:spPr>
        <p:txBody>
          <a:bodyPr>
            <a:normAutofit/>
          </a:bodyPr>
          <a:lstStyle/>
          <a:p>
            <a:r>
              <a:rPr lang="en-US" sz="2400" dirty="0"/>
              <a:t>Eligibility - Borrower who is not a high school graduate or the equivalent is eligible for discharge if the school:</a:t>
            </a:r>
          </a:p>
          <a:p>
            <a:pPr lvl="1"/>
            <a:r>
              <a:rPr lang="en-US" sz="2000" dirty="0"/>
              <a:t>Falsified the borrower’s high school graduation status</a:t>
            </a:r>
          </a:p>
          <a:p>
            <a:pPr lvl="1"/>
            <a:r>
              <a:rPr lang="en-US" sz="2000" dirty="0"/>
              <a:t>Falsified the borrower’s high school diploma</a:t>
            </a:r>
          </a:p>
          <a:p>
            <a:pPr lvl="1"/>
            <a:r>
              <a:rPr lang="en-US" sz="2000" dirty="0"/>
              <a:t>Referred the borrower to a third party to obtain a falsified high school diploma</a:t>
            </a:r>
          </a:p>
          <a:p>
            <a:r>
              <a:rPr lang="en-US" sz="2400" dirty="0"/>
              <a:t>Streamlines and simplifies the process for seeking such discharges</a:t>
            </a:r>
          </a:p>
          <a:p>
            <a:r>
              <a:rPr lang="en-US" sz="2400" dirty="0"/>
              <a:t>May grant a false certification discharge without an application due to falsification of Satisfactory Academic Progress for all loans. </a:t>
            </a:r>
          </a:p>
        </p:txBody>
      </p:sp>
    </p:spTree>
    <p:extLst>
      <p:ext uri="{BB962C8B-B14F-4D97-AF65-F5344CB8AC3E}">
        <p14:creationId xmlns:p14="http://schemas.microsoft.com/office/powerpoint/2010/main" val="288421092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460220" y="1746850"/>
            <a:ext cx="9271560" cy="457048"/>
          </a:xfrm>
        </p:spPr>
        <p:txBody>
          <a:bodyPr/>
          <a:lstStyle/>
          <a:p>
            <a:pPr algn="ctr"/>
            <a:r>
              <a:rPr lang="en-US" cap="all" dirty="0">
                <a:solidFill>
                  <a:srgbClr val="C00000"/>
                </a:solidFill>
                <a:ea typeface="Lato Semibold"/>
                <a:cs typeface="Lato"/>
              </a:rPr>
              <a:t>90/10 Rule &amp; Changes in Ownership </a:t>
            </a:r>
            <a:endParaRPr lang="en-US" cap="all" dirty="0">
              <a:solidFill>
                <a:srgbClr val="76777B"/>
              </a:solidFill>
              <a:ea typeface="Lato Black"/>
              <a:cs typeface="Lato Black"/>
            </a:endParaRPr>
          </a:p>
        </p:txBody>
      </p:sp>
      <p:sp>
        <p:nvSpPr>
          <p:cNvPr id="5" name="Content Placeholder 2"/>
          <p:cNvSpPr>
            <a:spLocks noGrp="1"/>
          </p:cNvSpPr>
          <p:nvPr>
            <p:ph sz="quarter" idx="10"/>
          </p:nvPr>
        </p:nvSpPr>
        <p:spPr>
          <a:xfrm>
            <a:off x="1888370" y="2741190"/>
            <a:ext cx="8415260" cy="4116810"/>
          </a:xfrm>
        </p:spPr>
        <p:txBody>
          <a:bodyPr>
            <a:normAutofit/>
          </a:bodyPr>
          <a:lstStyle/>
          <a:p>
            <a:r>
              <a:rPr lang="en-US" sz="2000" dirty="0"/>
              <a:t>ED released an unofficial version of the </a:t>
            </a:r>
            <a:r>
              <a:rPr lang="en-US" sz="2000" b="1" dirty="0"/>
              <a:t>NPRM on July 26, 2022</a:t>
            </a:r>
            <a:r>
              <a:rPr lang="en-US" sz="2000" dirty="0"/>
              <a:t>.</a:t>
            </a:r>
          </a:p>
          <a:p>
            <a:r>
              <a:rPr lang="en-US" sz="2000" dirty="0"/>
              <a:t>The official publication triggered a 30-day comment period.</a:t>
            </a:r>
          </a:p>
          <a:p>
            <a:r>
              <a:rPr lang="en-US" sz="2000" dirty="0"/>
              <a:t>On </a:t>
            </a:r>
            <a:r>
              <a:rPr lang="en-US" sz="2000" b="1" dirty="0"/>
              <a:t>October 19, 2022</a:t>
            </a:r>
            <a:r>
              <a:rPr lang="en-US" sz="2000" dirty="0"/>
              <a:t>, the Office of Management and Budget concluded its review of the final rule.</a:t>
            </a:r>
          </a:p>
          <a:p>
            <a:r>
              <a:rPr lang="en-US" sz="2000" dirty="0"/>
              <a:t>The final rule is expected to be published in the coming days. </a:t>
            </a:r>
          </a:p>
        </p:txBody>
      </p:sp>
    </p:spTree>
    <p:extLst>
      <p:ext uri="{BB962C8B-B14F-4D97-AF65-F5344CB8AC3E}">
        <p14:creationId xmlns:p14="http://schemas.microsoft.com/office/powerpoint/2010/main" val="25095884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4848" y="1610373"/>
            <a:ext cx="7742301" cy="457048"/>
          </a:xfrm>
        </p:spPr>
        <p:txBody>
          <a:bodyPr/>
          <a:lstStyle/>
          <a:p>
            <a:pPr algn="ctr"/>
            <a:r>
              <a:rPr lang="en-US" cap="all" dirty="0">
                <a:solidFill>
                  <a:srgbClr val="C00000"/>
                </a:solidFill>
                <a:ea typeface="Lato Semibold"/>
                <a:cs typeface="Lato"/>
              </a:rPr>
              <a:t>90/10 Rule</a:t>
            </a:r>
            <a:endParaRPr lang="en-US" cap="all" dirty="0">
              <a:solidFill>
                <a:srgbClr val="76777B"/>
              </a:solidFill>
              <a:ea typeface="Lato Black"/>
              <a:cs typeface="Lato Black"/>
            </a:endParaRPr>
          </a:p>
        </p:txBody>
      </p:sp>
      <p:sp>
        <p:nvSpPr>
          <p:cNvPr id="5" name="Content Placeholder 2"/>
          <p:cNvSpPr>
            <a:spLocks noGrp="1"/>
          </p:cNvSpPr>
          <p:nvPr>
            <p:ph sz="quarter" idx="10"/>
          </p:nvPr>
        </p:nvSpPr>
        <p:spPr>
          <a:xfrm>
            <a:off x="1310387" y="2468137"/>
            <a:ext cx="9571225" cy="4116810"/>
          </a:xfrm>
        </p:spPr>
        <p:txBody>
          <a:bodyPr>
            <a:normAutofit/>
          </a:bodyPr>
          <a:lstStyle/>
          <a:p>
            <a:r>
              <a:rPr lang="en-US" sz="2400" dirty="0"/>
              <a:t>Includes other sources of federal revenue, </a:t>
            </a:r>
            <a:r>
              <a:rPr lang="en-US" sz="2400" b="1" dirty="0"/>
              <a:t>in addition to title IV revenue</a:t>
            </a:r>
            <a:r>
              <a:rPr lang="en-US" sz="2400" dirty="0"/>
              <a:t> from the Department in the calculation that proprietary institutions make to determine if they are in compliance with the 90/10 rule. </a:t>
            </a:r>
          </a:p>
          <a:p>
            <a:r>
              <a:rPr lang="en-US" sz="2400" dirty="0"/>
              <a:t>The proposed rule does not define in regulation the phrase “Federal educational assistance funds.”</a:t>
            </a:r>
          </a:p>
          <a:p>
            <a:pPr lvl="1"/>
            <a:r>
              <a:rPr lang="en-US" dirty="0"/>
              <a:t>Instead, the Department would publish a list of such programs in the Federal Register and notify institutions as needed.</a:t>
            </a:r>
          </a:p>
        </p:txBody>
      </p:sp>
    </p:spTree>
    <p:extLst>
      <p:ext uri="{BB962C8B-B14F-4D97-AF65-F5344CB8AC3E}">
        <p14:creationId xmlns:p14="http://schemas.microsoft.com/office/powerpoint/2010/main" val="333207482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9569" y="975298"/>
            <a:ext cx="8092859" cy="1454244"/>
          </a:xfrm>
        </p:spPr>
        <p:txBody>
          <a:bodyPr/>
          <a:lstStyle/>
          <a:p>
            <a:pPr algn="ctr"/>
            <a:r>
              <a:rPr lang="en-US" sz="3600" dirty="0">
                <a:solidFill>
                  <a:srgbClr val="C00000"/>
                </a:solidFill>
              </a:rPr>
              <a:t>Institutional and Programmatic </a:t>
            </a:r>
            <a:r>
              <a:rPr lang="en-US" sz="3600" dirty="0"/>
              <a:t>Eligibility Committee </a:t>
            </a:r>
            <a:br>
              <a:rPr lang="en-US" sz="3600" dirty="0"/>
            </a:br>
            <a:endParaRPr lang="en-US" cap="all" dirty="0">
              <a:solidFill>
                <a:srgbClr val="76777B"/>
              </a:solidFill>
              <a:latin typeface="Lato Semibold"/>
              <a:ea typeface="Lato Black"/>
              <a:cs typeface="Lato Black"/>
            </a:endParaRPr>
          </a:p>
        </p:txBody>
      </p:sp>
      <p:sp>
        <p:nvSpPr>
          <p:cNvPr id="5" name="Content Placeholder 2"/>
          <p:cNvSpPr>
            <a:spLocks noGrp="1"/>
          </p:cNvSpPr>
          <p:nvPr>
            <p:ph sz="quarter" idx="10"/>
          </p:nvPr>
        </p:nvSpPr>
        <p:spPr>
          <a:xfrm>
            <a:off x="1351330" y="2208829"/>
            <a:ext cx="9489339" cy="4116810"/>
          </a:xfrm>
        </p:spPr>
        <p:txBody>
          <a:bodyPr>
            <a:normAutofit/>
          </a:bodyPr>
          <a:lstStyle/>
          <a:p>
            <a:r>
              <a:rPr lang="en-US" sz="2400" b="0" i="0" dirty="0">
                <a:solidFill>
                  <a:srgbClr val="76777B"/>
                </a:solidFill>
                <a:effectLst/>
                <a:latin typeface="Lato" panose="020F0502020204030203" pitchFamily="34" charset="0"/>
              </a:rPr>
              <a:t>Change of Ownership </a:t>
            </a:r>
          </a:p>
          <a:p>
            <a:pPr lvl="1"/>
            <a:r>
              <a:rPr lang="en-US" b="0" i="0" dirty="0">
                <a:solidFill>
                  <a:srgbClr val="76777B"/>
                </a:solidFill>
                <a:effectLst/>
                <a:latin typeface="Lato" panose="020F0502020204030203" pitchFamily="34" charset="0"/>
              </a:rPr>
              <a:t>Revises the existing </a:t>
            </a:r>
            <a:r>
              <a:rPr lang="en-US" b="1" i="0" dirty="0">
                <a:solidFill>
                  <a:srgbClr val="76777B"/>
                </a:solidFill>
                <a:effectLst/>
                <a:latin typeface="Lato" panose="020F0502020204030203" pitchFamily="34" charset="0"/>
              </a:rPr>
              <a:t>definition of “nonprofit institution” </a:t>
            </a:r>
            <a:r>
              <a:rPr lang="en-US" b="0" i="0" dirty="0">
                <a:solidFill>
                  <a:srgbClr val="76777B"/>
                </a:solidFill>
                <a:effectLst/>
                <a:latin typeface="Lato" panose="020F0502020204030203" pitchFamily="34" charset="0"/>
              </a:rPr>
              <a:t>to clarify that no part of net earnings may benefit a natural person or private entity</a:t>
            </a:r>
          </a:p>
          <a:p>
            <a:pPr lvl="1"/>
            <a:r>
              <a:rPr lang="en-US" b="0" i="0" dirty="0">
                <a:solidFill>
                  <a:srgbClr val="76777B"/>
                </a:solidFill>
                <a:effectLst/>
                <a:latin typeface="Lato" panose="020F0502020204030203" pitchFamily="34" charset="0"/>
              </a:rPr>
              <a:t>Requires an institution to seek a preliminary review of a proposed change in ownership transaction no later than 90 days before the transaction occurs</a:t>
            </a:r>
          </a:p>
          <a:p>
            <a:pPr lvl="1"/>
            <a:r>
              <a:rPr lang="en-US" dirty="0">
                <a:solidFill>
                  <a:srgbClr val="76777B"/>
                </a:solidFill>
              </a:rPr>
              <a:t>I</a:t>
            </a:r>
            <a:r>
              <a:rPr lang="en-US" b="0" i="0" dirty="0">
                <a:solidFill>
                  <a:srgbClr val="76777B"/>
                </a:solidFill>
                <a:effectLst/>
                <a:latin typeface="Lato" panose="020F0502020204030203" pitchFamily="34" charset="0"/>
              </a:rPr>
              <a:t>ncreases the reporting requirements in instances that a change in ownership does not constitute a change of control</a:t>
            </a:r>
            <a:endParaRPr lang="en-US" dirty="0">
              <a:solidFill>
                <a:srgbClr val="76777B"/>
              </a:solidFill>
              <a:highlight>
                <a:srgbClr val="FFFF00"/>
              </a:highlight>
            </a:endParaRPr>
          </a:p>
        </p:txBody>
      </p:sp>
    </p:spTree>
    <p:extLst>
      <p:ext uri="{BB962C8B-B14F-4D97-AF65-F5344CB8AC3E}">
        <p14:creationId xmlns:p14="http://schemas.microsoft.com/office/powerpoint/2010/main" val="2456039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9568" y="903420"/>
            <a:ext cx="8092859" cy="1952842"/>
          </a:xfrm>
        </p:spPr>
        <p:txBody>
          <a:bodyPr/>
          <a:lstStyle/>
          <a:p>
            <a:pPr algn="ctr"/>
            <a:r>
              <a:rPr lang="en-US" sz="3600" cap="all" dirty="0">
                <a:solidFill>
                  <a:srgbClr val="C00000"/>
                </a:solidFill>
              </a:rPr>
              <a:t>Institutional and Programmatic </a:t>
            </a:r>
            <a:r>
              <a:rPr lang="en-US" sz="3600" cap="all" dirty="0"/>
              <a:t>Eligibility Committee </a:t>
            </a:r>
            <a:br>
              <a:rPr lang="en-US" sz="3600" dirty="0"/>
            </a:br>
            <a:endParaRPr lang="en-US" cap="all" dirty="0">
              <a:solidFill>
                <a:srgbClr val="76777B"/>
              </a:solidFill>
              <a:latin typeface="Lato Semibold"/>
              <a:ea typeface="Lato Black"/>
              <a:cs typeface="Lato Black"/>
            </a:endParaRPr>
          </a:p>
        </p:txBody>
      </p:sp>
      <p:sp>
        <p:nvSpPr>
          <p:cNvPr id="2" name="Content Placeholder 2">
            <a:extLst>
              <a:ext uri="{FF2B5EF4-FFF2-40B4-BE49-F238E27FC236}">
                <a16:creationId xmlns:a16="http://schemas.microsoft.com/office/drawing/2014/main" id="{ED60C373-D9EC-1A0B-FC11-DE5E63E78B6F}"/>
              </a:ext>
            </a:extLst>
          </p:cNvPr>
          <p:cNvSpPr>
            <a:spLocks noGrp="1"/>
          </p:cNvSpPr>
          <p:nvPr>
            <p:ph sz="quarter" idx="10"/>
          </p:nvPr>
        </p:nvSpPr>
        <p:spPr>
          <a:xfrm>
            <a:off x="914315" y="2369471"/>
            <a:ext cx="10363366" cy="4117975"/>
          </a:xfrm>
        </p:spPr>
        <p:txBody>
          <a:bodyPr>
            <a:normAutofit/>
          </a:bodyPr>
          <a:lstStyle/>
          <a:p>
            <a:pPr marL="1028700" lvl="1" indent="-342900"/>
            <a:r>
              <a:rPr lang="en-US" b="1" dirty="0"/>
              <a:t>Administrative Capability</a:t>
            </a:r>
            <a:r>
              <a:rPr lang="en-US" dirty="0"/>
              <a:t>:</a:t>
            </a:r>
          </a:p>
          <a:p>
            <a:pPr marL="1485900" lvl="2" indent="-342900"/>
            <a:r>
              <a:rPr lang="en-US" sz="2400" dirty="0"/>
              <a:t>To provide adequate </a:t>
            </a:r>
            <a:r>
              <a:rPr lang="en-US" sz="2400" b="1" dirty="0"/>
              <a:t>career services</a:t>
            </a:r>
            <a:endParaRPr lang="en-US" sz="2400" dirty="0"/>
          </a:p>
          <a:p>
            <a:pPr marL="1485900" lvl="2" indent="-342900"/>
            <a:r>
              <a:rPr lang="en-US" sz="2400" dirty="0"/>
              <a:t>To make reasonable efforts to provide students with </a:t>
            </a:r>
            <a:r>
              <a:rPr lang="en-US" sz="2400" b="1" dirty="0"/>
              <a:t>clinical or externship opportunities</a:t>
            </a:r>
            <a:r>
              <a:rPr lang="en-US" sz="2400" dirty="0"/>
              <a:t> required for completion of a credential or licensure in the recognized occupation</a:t>
            </a:r>
          </a:p>
          <a:p>
            <a:pPr marL="1485900" lvl="2" indent="-342900"/>
            <a:r>
              <a:rPr lang="en-US" sz="2400" dirty="0"/>
              <a:t>To not engage in </a:t>
            </a:r>
            <a:r>
              <a:rPr lang="en-US" sz="2400" b="1" dirty="0"/>
              <a:t>misrepresentation or aggressive recruitment</a:t>
            </a:r>
            <a:endParaRPr lang="en-US" sz="2400" dirty="0"/>
          </a:p>
        </p:txBody>
      </p:sp>
    </p:spTree>
    <p:extLst>
      <p:ext uri="{BB962C8B-B14F-4D97-AF65-F5344CB8AC3E}">
        <p14:creationId xmlns:p14="http://schemas.microsoft.com/office/powerpoint/2010/main" val="249918030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92D9F0E-B945-4D23-B8A7-4EB01C3CF50E}"/>
              </a:ext>
            </a:extLst>
          </p:cNvPr>
          <p:cNvSpPr>
            <a:spLocks noGrp="1"/>
          </p:cNvSpPr>
          <p:nvPr>
            <p:ph sz="quarter" idx="10"/>
          </p:nvPr>
        </p:nvSpPr>
        <p:spPr>
          <a:xfrm>
            <a:off x="2319009" y="2082287"/>
            <a:ext cx="7553981" cy="3811587"/>
          </a:xfrm>
        </p:spPr>
        <p:txBody>
          <a:bodyPr/>
          <a:lstStyle/>
          <a:p>
            <a:pPr marL="0" indent="0" algn="just">
              <a:lnSpc>
                <a:spcPct val="100000"/>
              </a:lnSpc>
              <a:spcBef>
                <a:spcPts val="600"/>
              </a:spcBef>
              <a:buNone/>
            </a:pPr>
            <a:r>
              <a:rPr lang="en-US" sz="1900" dirty="0"/>
              <a:t>Maynard’s Higher Education Practice Group is deeply experienced and entrenched in all facets of regulatory issues that are important to institutions, investors, third-party servicers and accrediting agencies.</a:t>
            </a:r>
          </a:p>
          <a:p>
            <a:endParaRPr lang="en-US" dirty="0"/>
          </a:p>
          <a:p>
            <a:pPr marL="0" indent="0">
              <a:buNone/>
            </a:pPr>
            <a:r>
              <a:rPr lang="en-US" dirty="0"/>
              <a:t> </a:t>
            </a:r>
          </a:p>
          <a:p>
            <a:endParaRPr lang="en-US" dirty="0"/>
          </a:p>
          <a:p>
            <a:endParaRPr lang="en-US" dirty="0"/>
          </a:p>
        </p:txBody>
      </p:sp>
      <p:sp>
        <p:nvSpPr>
          <p:cNvPr id="3" name="Title 2">
            <a:extLst>
              <a:ext uri="{FF2B5EF4-FFF2-40B4-BE49-F238E27FC236}">
                <a16:creationId xmlns:a16="http://schemas.microsoft.com/office/drawing/2014/main" id="{B6F495E6-F93D-4B9F-A4CE-CF90CEE6E93E}"/>
              </a:ext>
            </a:extLst>
          </p:cNvPr>
          <p:cNvSpPr>
            <a:spLocks noGrp="1"/>
          </p:cNvSpPr>
          <p:nvPr>
            <p:ph type="title"/>
          </p:nvPr>
        </p:nvSpPr>
        <p:spPr>
          <a:xfrm>
            <a:off x="2439810" y="1212172"/>
            <a:ext cx="7312378" cy="465674"/>
          </a:xfrm>
        </p:spPr>
        <p:txBody>
          <a:bodyPr/>
          <a:lstStyle/>
          <a:p>
            <a:r>
              <a:rPr lang="en-US" dirty="0">
                <a:solidFill>
                  <a:srgbClr val="C00000"/>
                </a:solidFill>
                <a:ea typeface="Lato Medium" panose="020F0502020204030203" pitchFamily="34" charset="0"/>
                <a:cs typeface="Lato Medium" panose="020F0502020204030203" pitchFamily="34" charset="0"/>
              </a:rPr>
              <a:t>HIGHER EDUCATION </a:t>
            </a:r>
            <a:r>
              <a:rPr lang="en-US" b="0" dirty="0">
                <a:ea typeface="Lato Light" panose="020F0502020204030203" pitchFamily="34" charset="0"/>
                <a:cs typeface="Lato Light" panose="020F0502020204030203" pitchFamily="34" charset="0"/>
              </a:rPr>
              <a:t>PRACTICE</a:t>
            </a:r>
          </a:p>
        </p:txBody>
      </p:sp>
      <p:graphicFrame>
        <p:nvGraphicFramePr>
          <p:cNvPr id="4" name="Diagram 3"/>
          <p:cNvGraphicFramePr/>
          <p:nvPr>
            <p:extLst>
              <p:ext uri="{D42A27DB-BD31-4B8C-83A1-F6EECF244321}">
                <p14:modId xmlns:p14="http://schemas.microsoft.com/office/powerpoint/2010/main" val="3010708067"/>
              </p:ext>
            </p:extLst>
          </p:nvPr>
        </p:nvGraphicFramePr>
        <p:xfrm>
          <a:off x="3026128" y="3429000"/>
          <a:ext cx="7312378" cy="29366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9657608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9568" y="903420"/>
            <a:ext cx="8092859" cy="1952842"/>
          </a:xfrm>
        </p:spPr>
        <p:txBody>
          <a:bodyPr/>
          <a:lstStyle/>
          <a:p>
            <a:pPr algn="ctr"/>
            <a:r>
              <a:rPr lang="en-US" sz="3600" cap="all" dirty="0">
                <a:solidFill>
                  <a:srgbClr val="C00000"/>
                </a:solidFill>
              </a:rPr>
              <a:t>Institutional and Programmatic </a:t>
            </a:r>
            <a:r>
              <a:rPr lang="en-US" sz="3600" cap="all" dirty="0"/>
              <a:t>Eligibility Committee </a:t>
            </a:r>
            <a:br>
              <a:rPr lang="en-US" sz="3600" dirty="0"/>
            </a:br>
            <a:endParaRPr lang="en-US" cap="all" dirty="0">
              <a:solidFill>
                <a:srgbClr val="76777B"/>
              </a:solidFill>
              <a:latin typeface="Lato Semibold"/>
              <a:ea typeface="Lato Black"/>
              <a:cs typeface="Lato Black"/>
            </a:endParaRPr>
          </a:p>
        </p:txBody>
      </p:sp>
      <p:sp>
        <p:nvSpPr>
          <p:cNvPr id="6" name="Content Placeholder 2">
            <a:extLst>
              <a:ext uri="{FF2B5EF4-FFF2-40B4-BE49-F238E27FC236}">
                <a16:creationId xmlns:a16="http://schemas.microsoft.com/office/drawing/2014/main" id="{D3781B22-0399-8AD1-02A4-27C8412C4971}"/>
              </a:ext>
            </a:extLst>
          </p:cNvPr>
          <p:cNvSpPr>
            <a:spLocks noGrp="1"/>
          </p:cNvSpPr>
          <p:nvPr>
            <p:ph sz="quarter" idx="10"/>
          </p:nvPr>
        </p:nvSpPr>
        <p:spPr>
          <a:xfrm>
            <a:off x="397455" y="2188105"/>
            <a:ext cx="11397089" cy="4125865"/>
          </a:xfrm>
        </p:spPr>
        <p:txBody>
          <a:bodyPr>
            <a:noAutofit/>
          </a:bodyPr>
          <a:lstStyle/>
          <a:p>
            <a:pPr marL="571500" indent="-342900"/>
            <a:r>
              <a:rPr lang="en-US" sz="2000" b="1" dirty="0">
                <a:cs typeface="Arial" panose="020B0604020202020204" pitchFamily="34" charset="0"/>
              </a:rPr>
              <a:t>Gai</a:t>
            </a:r>
            <a:r>
              <a:rPr lang="en-US" sz="1800" b="1" dirty="0">
                <a:cs typeface="Arial" panose="020B0604020202020204" pitchFamily="34" charset="0"/>
              </a:rPr>
              <a:t>nful Employment</a:t>
            </a:r>
            <a:r>
              <a:rPr lang="en-US" sz="1800" dirty="0">
                <a:cs typeface="Arial" panose="020B0604020202020204" pitchFamily="34" charset="0"/>
              </a:rPr>
              <a:t>:</a:t>
            </a:r>
            <a:r>
              <a:rPr lang="en-US" sz="1800" b="1" dirty="0">
                <a:cs typeface="Arial" panose="020B0604020202020204" pitchFamily="34" charset="0"/>
              </a:rPr>
              <a:t> </a:t>
            </a:r>
          </a:p>
          <a:p>
            <a:pPr marL="1028700" lvl="1" indent="-342900"/>
            <a:r>
              <a:rPr lang="en-US" sz="1800" dirty="0"/>
              <a:t>To re-establish and update the 2014 GE regulations and include:</a:t>
            </a:r>
          </a:p>
          <a:p>
            <a:pPr marL="1485900" lvl="2" indent="-342900"/>
            <a:r>
              <a:rPr lang="en-US" sz="1800" b="1" dirty="0"/>
              <a:t>A new earnings threshold metric</a:t>
            </a:r>
          </a:p>
          <a:p>
            <a:pPr marL="1485900" lvl="2" indent="-342900"/>
            <a:r>
              <a:rPr kumimoji="0" lang="en-US" sz="1800" b="0" i="0" u="none" strike="noStrike" kern="1200" cap="none" spc="0" normalizeH="0" baseline="0" noProof="0" dirty="0">
                <a:ln>
                  <a:noFill/>
                </a:ln>
                <a:effectLst/>
                <a:uLnTx/>
                <a:uFillTx/>
                <a:cs typeface="Arial" panose="020B0604020202020204" pitchFamily="34" charset="0"/>
              </a:rPr>
              <a:t>Modifications to both the numerator and dominator of the eligibility equation</a:t>
            </a:r>
          </a:p>
          <a:p>
            <a:pPr marL="1485900" lvl="2" indent="-342900"/>
            <a:r>
              <a:rPr lang="en-US" sz="1800" dirty="0">
                <a:cs typeface="Arial" panose="020B0604020202020204" pitchFamily="34" charset="0"/>
              </a:rPr>
              <a:t>Eliminates an institution’s ability to challenge or appeal data</a:t>
            </a:r>
          </a:p>
          <a:p>
            <a:pPr marL="1485900" lvl="2" indent="-342900"/>
            <a:r>
              <a:rPr lang="en-US" sz="1800" dirty="0">
                <a:cs typeface="Arial" panose="020B0604020202020204" pitchFamily="34" charset="0"/>
              </a:rPr>
              <a:t>Changes to the CIP Code classification used to determine programs</a:t>
            </a:r>
          </a:p>
          <a:p>
            <a:pPr marL="571500" indent="-342900"/>
            <a:r>
              <a:rPr lang="en-US" sz="1800" b="1" dirty="0">
                <a:cs typeface="Arial" panose="020B0604020202020204" pitchFamily="34" charset="0"/>
              </a:rPr>
              <a:t>Financial Responsibility</a:t>
            </a:r>
            <a:r>
              <a:rPr lang="en-US" sz="1800" dirty="0">
                <a:cs typeface="Arial" panose="020B0604020202020204" pitchFamily="34" charset="0"/>
              </a:rPr>
              <a:t>:</a:t>
            </a:r>
            <a:r>
              <a:rPr lang="en-US" sz="1800" b="1" dirty="0">
                <a:cs typeface="Arial" panose="020B0604020202020204" pitchFamily="34" charset="0"/>
              </a:rPr>
              <a:t> </a:t>
            </a:r>
          </a:p>
          <a:p>
            <a:pPr marL="1028700" lvl="1" indent="-342900"/>
            <a:r>
              <a:rPr lang="en-US" sz="1800" dirty="0">
                <a:cs typeface="Arial" panose="020B0604020202020204" pitchFamily="34" charset="0"/>
              </a:rPr>
              <a:t>To revise the set of conditions that automatically requires the posting of financial protection</a:t>
            </a:r>
          </a:p>
          <a:p>
            <a:pPr marL="1028700" lvl="1" indent="-342900"/>
            <a:r>
              <a:rPr lang="en-US" sz="1800" dirty="0"/>
              <a:t>To revise the set of conditions that may require the posting of financial protection</a:t>
            </a:r>
          </a:p>
          <a:p>
            <a:pPr marL="1485900" lvl="2" indent="-342900"/>
            <a:r>
              <a:rPr lang="en-US" sz="1800" b="1" dirty="0">
                <a:cs typeface="Arial" panose="020B0604020202020204" pitchFamily="34" charset="0"/>
              </a:rPr>
              <a:t>Including accreditor actions </a:t>
            </a:r>
          </a:p>
          <a:p>
            <a:pPr marL="1028700" lvl="1" indent="-342900"/>
            <a:r>
              <a:rPr lang="en-US" sz="1800" dirty="0"/>
              <a:t>To clarify that the Department may independently assess whether the auditor’s concerns have been addressed or whether the opinion of doubt reflects a lack of financial responsibility</a:t>
            </a:r>
            <a:endParaRPr lang="en-US" sz="1800" dirty="0">
              <a:cs typeface="Arial" panose="020B0604020202020204" pitchFamily="34" charset="0"/>
            </a:endParaRPr>
          </a:p>
        </p:txBody>
      </p:sp>
    </p:spTree>
    <p:extLst>
      <p:ext uri="{BB962C8B-B14F-4D97-AF65-F5344CB8AC3E}">
        <p14:creationId xmlns:p14="http://schemas.microsoft.com/office/powerpoint/2010/main" val="3897111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331068A-2EF1-B84C-897B-5866B844B70D}"/>
              </a:ext>
            </a:extLst>
          </p:cNvPr>
          <p:cNvSpPr txBox="1">
            <a:spLocks/>
          </p:cNvSpPr>
          <p:nvPr/>
        </p:nvSpPr>
        <p:spPr>
          <a:xfrm>
            <a:off x="2819401" y="4203672"/>
            <a:ext cx="6450061" cy="1866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F7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F7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F7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3" name="Slide Number Placeholder 2">
            <a:extLst>
              <a:ext uri="{FF2B5EF4-FFF2-40B4-BE49-F238E27FC236}">
                <a16:creationId xmlns:a16="http://schemas.microsoft.com/office/drawing/2014/main" id="{4C325EAE-122A-4A99-9BA3-5DDA621721EE}"/>
              </a:ext>
            </a:extLst>
          </p:cNvPr>
          <p:cNvSpPr>
            <a:spLocks noGrp="1"/>
          </p:cNvSpPr>
          <p:nvPr>
            <p:ph type="sldNum" sz="quarter" idx="12"/>
          </p:nvPr>
        </p:nvSpPr>
        <p:spPr/>
        <p:txBody>
          <a:bodyPr/>
          <a:lstStyle/>
          <a:p>
            <a:fld id="{62171B3C-EC69-9A4D-B909-349806CBA224}" type="slidenum">
              <a:rPr lang="en-US" smtClean="0"/>
              <a:t>41</a:t>
            </a:fld>
            <a:endParaRPr lang="en-US" dirty="0"/>
          </a:p>
        </p:txBody>
      </p:sp>
      <p:sp>
        <p:nvSpPr>
          <p:cNvPr id="7" name="Text Placeholder 1">
            <a:extLst>
              <a:ext uri="{FF2B5EF4-FFF2-40B4-BE49-F238E27FC236}">
                <a16:creationId xmlns:a16="http://schemas.microsoft.com/office/drawing/2014/main" id="{E0C1A413-6298-47F8-9D88-95EE6A61908F}"/>
              </a:ext>
            </a:extLst>
          </p:cNvPr>
          <p:cNvSpPr>
            <a:spLocks noGrp="1"/>
          </p:cNvSpPr>
          <p:nvPr>
            <p:ph type="body" sz="quarter" idx="13"/>
          </p:nvPr>
        </p:nvSpPr>
        <p:spPr>
          <a:xfrm>
            <a:off x="1803449" y="2971088"/>
            <a:ext cx="7466013" cy="726393"/>
          </a:xfrm>
        </p:spPr>
        <p:txBody>
          <a:bodyPr>
            <a:normAutofit fontScale="77500" lnSpcReduction="20000"/>
          </a:bodyPr>
          <a:lstStyle/>
          <a:p>
            <a:r>
              <a:rPr lang="en-US" sz="4000" dirty="0"/>
              <a:t>U.S. Department of Education Updates </a:t>
            </a:r>
          </a:p>
        </p:txBody>
      </p:sp>
    </p:spTree>
    <p:extLst>
      <p:ext uri="{BB962C8B-B14F-4D97-AF65-F5344CB8AC3E}">
        <p14:creationId xmlns:p14="http://schemas.microsoft.com/office/powerpoint/2010/main" val="12261695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049568" y="1402018"/>
            <a:ext cx="8092859" cy="955646"/>
          </a:xfrm>
        </p:spPr>
        <p:txBody>
          <a:bodyPr/>
          <a:lstStyle/>
          <a:p>
            <a:pPr algn="ctr"/>
            <a:r>
              <a:rPr lang="en-US" sz="3600" cap="all" dirty="0">
                <a:solidFill>
                  <a:srgbClr val="C00000"/>
                </a:solidFill>
              </a:rPr>
              <a:t>Title</a:t>
            </a:r>
            <a:r>
              <a:rPr lang="en-US" sz="3600" cap="all" dirty="0">
                <a:solidFill>
                  <a:srgbClr val="FF0000"/>
                </a:solidFill>
              </a:rPr>
              <a:t> </a:t>
            </a:r>
            <a:r>
              <a:rPr lang="en-US" sz="3600" cap="all" dirty="0"/>
              <a:t>IX</a:t>
            </a:r>
            <a:br>
              <a:rPr lang="en-US" sz="3600" dirty="0"/>
            </a:br>
            <a:endParaRPr lang="en-US" cap="all" dirty="0">
              <a:solidFill>
                <a:srgbClr val="76777B"/>
              </a:solidFill>
              <a:latin typeface="Lato Semibold"/>
              <a:ea typeface="Lato Black"/>
              <a:cs typeface="Lato Black"/>
            </a:endParaRPr>
          </a:p>
        </p:txBody>
      </p:sp>
      <p:sp>
        <p:nvSpPr>
          <p:cNvPr id="5" name="Content Placeholder 2">
            <a:extLst>
              <a:ext uri="{FF2B5EF4-FFF2-40B4-BE49-F238E27FC236}">
                <a16:creationId xmlns:a16="http://schemas.microsoft.com/office/drawing/2014/main" id="{C6F39491-4B38-5596-DC10-C5DEEAE72FF6}"/>
              </a:ext>
            </a:extLst>
          </p:cNvPr>
          <p:cNvSpPr>
            <a:spLocks noGrp="1"/>
          </p:cNvSpPr>
          <p:nvPr>
            <p:ph sz="quarter" idx="10"/>
          </p:nvPr>
        </p:nvSpPr>
        <p:spPr>
          <a:xfrm>
            <a:off x="989652" y="2345244"/>
            <a:ext cx="9793288" cy="3811587"/>
          </a:xfrm>
        </p:spPr>
        <p:txBody>
          <a:bodyPr>
            <a:normAutofit lnSpcReduction="10000"/>
          </a:bodyPr>
          <a:lstStyle/>
          <a:p>
            <a:pPr marL="285750" indent="-285750">
              <a:lnSpc>
                <a:spcPct val="90000"/>
              </a:lnSpc>
              <a:spcBef>
                <a:spcPts val="500"/>
              </a:spcBef>
              <a:buFont typeface="Arial" panose="020B0604020202020204" pitchFamily="34" charset="0"/>
              <a:buChar char="•"/>
            </a:pPr>
            <a:r>
              <a:rPr lang="en-US" sz="1800" b="1" dirty="0">
                <a:solidFill>
                  <a:srgbClr val="7F7F7F"/>
                </a:solidFill>
                <a:cs typeface="Arial" panose="020B0604020202020204" pitchFamily="34" charset="0"/>
              </a:rPr>
              <a:t>Title IX </a:t>
            </a:r>
            <a:r>
              <a:rPr lang="en-US" sz="1800" dirty="0">
                <a:solidFill>
                  <a:srgbClr val="7F7F7F"/>
                </a:solidFill>
                <a:cs typeface="Arial" panose="020B0604020202020204" pitchFamily="34" charset="0"/>
              </a:rPr>
              <a:t>of the Education Amendments of 1972 (“Title IX”)</a:t>
            </a:r>
          </a:p>
          <a:p>
            <a:pPr marL="914400" lvl="1" indent="-285750"/>
            <a:r>
              <a:rPr lang="en-US" sz="1800" b="1" dirty="0">
                <a:cs typeface="Arial" panose="020B0604020202020204" pitchFamily="34" charset="0"/>
              </a:rPr>
              <a:t>NPRM issued </a:t>
            </a:r>
            <a:r>
              <a:rPr lang="en-US" sz="1800" dirty="0">
                <a:cs typeface="Arial" panose="020B0604020202020204" pitchFamily="34" charset="0"/>
              </a:rPr>
              <a:t>on June 23, 2022</a:t>
            </a:r>
          </a:p>
          <a:p>
            <a:pPr marL="914400" lvl="1" indent="-285750"/>
            <a:r>
              <a:rPr lang="en-US" sz="1800" dirty="0">
                <a:cs typeface="Arial" panose="020B0604020202020204" pitchFamily="34" charset="0"/>
              </a:rPr>
              <a:t>The proposed rule: </a:t>
            </a:r>
          </a:p>
          <a:p>
            <a:pPr marL="1428750" lvl="2" indent="-285750">
              <a:spcBef>
                <a:spcPts val="0"/>
              </a:spcBef>
            </a:pPr>
            <a:r>
              <a:rPr lang="en-US" dirty="0">
                <a:effectLst/>
                <a:ea typeface="Times New Roman" panose="02020603050405020304" pitchFamily="18" charset="0"/>
              </a:rPr>
              <a:t>Would</a:t>
            </a:r>
            <a:r>
              <a:rPr lang="en-US" b="1" dirty="0">
                <a:effectLst/>
                <a:ea typeface="Times New Roman" panose="02020603050405020304" pitchFamily="18" charset="0"/>
              </a:rPr>
              <a:t> not</a:t>
            </a:r>
            <a:r>
              <a:rPr lang="en-US" dirty="0">
                <a:effectLst/>
                <a:ea typeface="Times New Roman" panose="02020603050405020304" pitchFamily="18" charset="0"/>
              </a:rPr>
              <a:t> </a:t>
            </a:r>
            <a:r>
              <a:rPr lang="en-US" b="1" dirty="0">
                <a:effectLst/>
                <a:ea typeface="Times New Roman" panose="02020603050405020304" pitchFamily="18" charset="0"/>
              </a:rPr>
              <a:t>require a live hearing</a:t>
            </a:r>
            <a:r>
              <a:rPr lang="en-US" dirty="0">
                <a:effectLst/>
                <a:ea typeface="Times New Roman" panose="02020603050405020304" pitchFamily="18" charset="0"/>
              </a:rPr>
              <a:t> for evaluating evidence</a:t>
            </a:r>
          </a:p>
          <a:p>
            <a:pPr marL="1428750" lvl="2" indent="-285750">
              <a:spcBef>
                <a:spcPts val="0"/>
              </a:spcBef>
            </a:pPr>
            <a:r>
              <a:rPr lang="en-US" dirty="0">
                <a:effectLst/>
                <a:ea typeface="Times New Roman" panose="02020603050405020304" pitchFamily="18" charset="0"/>
              </a:rPr>
              <a:t>Would permit the “</a:t>
            </a:r>
            <a:r>
              <a:rPr lang="en-US" b="1" dirty="0">
                <a:effectLst/>
                <a:ea typeface="Times New Roman" panose="02020603050405020304" pitchFamily="18" charset="0"/>
              </a:rPr>
              <a:t>single-investigator</a:t>
            </a:r>
            <a:r>
              <a:rPr lang="en-US" dirty="0">
                <a:effectLst/>
                <a:ea typeface="Times New Roman" panose="02020603050405020304" pitchFamily="18" charset="0"/>
              </a:rPr>
              <a:t>” model</a:t>
            </a:r>
            <a:endParaRPr lang="en-US" dirty="0">
              <a:effectLst/>
              <a:ea typeface="Calibri" panose="020F0502020204030204" pitchFamily="34" charset="0"/>
            </a:endParaRPr>
          </a:p>
          <a:p>
            <a:pPr marL="1428750" lvl="2" indent="-285750">
              <a:spcBef>
                <a:spcPts val="0"/>
              </a:spcBef>
            </a:pPr>
            <a:r>
              <a:rPr lang="en-US" dirty="0">
                <a:effectLst/>
                <a:ea typeface="Times New Roman" panose="02020603050405020304" pitchFamily="18" charset="0"/>
              </a:rPr>
              <a:t>Would </a:t>
            </a:r>
            <a:r>
              <a:rPr lang="en-US" b="1" dirty="0">
                <a:effectLst/>
                <a:ea typeface="Times New Roman" panose="02020603050405020304" pitchFamily="18" charset="0"/>
              </a:rPr>
              <a:t>not require cross-examination </a:t>
            </a:r>
            <a:r>
              <a:rPr lang="en-US" dirty="0">
                <a:effectLst/>
                <a:ea typeface="Times New Roman" panose="02020603050405020304" pitchFamily="18" charset="0"/>
              </a:rPr>
              <a:t>by the parties for this purpose but would permit a postsecondary institution to use cross-examination if it so chooses or is required to by law</a:t>
            </a:r>
            <a:endParaRPr lang="en-US" dirty="0">
              <a:effectLst/>
              <a:ea typeface="Calibri" panose="020F0502020204030204" pitchFamily="34" charset="0"/>
            </a:endParaRPr>
          </a:p>
          <a:p>
            <a:pPr marL="1428750" lvl="2" indent="-285750">
              <a:spcBef>
                <a:spcPts val="0"/>
              </a:spcBef>
            </a:pPr>
            <a:r>
              <a:rPr lang="en-US" dirty="0">
                <a:effectLst/>
                <a:ea typeface="Times New Roman" panose="02020603050405020304" pitchFamily="18" charset="0"/>
              </a:rPr>
              <a:t>Would clarify that Title IX’s protections against discrimination based on sex apply to discrimination based on </a:t>
            </a:r>
            <a:r>
              <a:rPr lang="en-US" b="1" dirty="0">
                <a:effectLst/>
                <a:ea typeface="Times New Roman" panose="02020603050405020304" pitchFamily="18" charset="0"/>
              </a:rPr>
              <a:t>sexual orientation and gender identity</a:t>
            </a:r>
            <a:r>
              <a:rPr lang="en-US" dirty="0">
                <a:effectLst/>
                <a:ea typeface="Times New Roman" panose="02020603050405020304" pitchFamily="18" charset="0"/>
              </a:rPr>
              <a:t>.</a:t>
            </a:r>
            <a:endParaRPr lang="en-US" dirty="0">
              <a:effectLst/>
              <a:ea typeface="Calibri" panose="020F0502020204030204" pitchFamily="34" charset="0"/>
            </a:endParaRPr>
          </a:p>
          <a:p>
            <a:pPr marL="1428750" lvl="2" indent="-285750">
              <a:spcBef>
                <a:spcPts val="0"/>
              </a:spcBef>
            </a:pPr>
            <a:r>
              <a:rPr lang="en-US" dirty="0">
                <a:effectLst/>
                <a:ea typeface="Times New Roman" panose="02020603050405020304" pitchFamily="18" charset="0"/>
              </a:rPr>
              <a:t>Would clarify that Title IX’s prohibition of discrimination based on sex includes protections against discrimination based on </a:t>
            </a:r>
            <a:r>
              <a:rPr lang="en-US" b="1" dirty="0">
                <a:effectLst/>
                <a:ea typeface="Times New Roman" panose="02020603050405020304" pitchFamily="18" charset="0"/>
              </a:rPr>
              <a:t>sex stereotypes and pregnancy</a:t>
            </a:r>
            <a:r>
              <a:rPr lang="en-US" dirty="0">
                <a:effectLst/>
                <a:ea typeface="Times New Roman" panose="02020603050405020304" pitchFamily="18" charset="0"/>
              </a:rPr>
              <a:t>.</a:t>
            </a:r>
            <a:endParaRPr lang="en-US" dirty="0">
              <a:effectLst/>
              <a:ea typeface="Calibri" panose="020F0502020204030204" pitchFamily="34" charset="0"/>
            </a:endParaRPr>
          </a:p>
          <a:p>
            <a:pPr marL="1428750" lvl="2" indent="-342900"/>
            <a:endParaRPr lang="en-US" sz="1200" dirty="0">
              <a:solidFill>
                <a:srgbClr val="7F7F7F"/>
              </a:solidFill>
              <a:cs typeface="Arial" panose="020B0604020202020204" pitchFamily="34" charset="0"/>
            </a:endParaRPr>
          </a:p>
          <a:p>
            <a:pPr marL="285750" indent="-285750">
              <a:buFont typeface="Arial" panose="020B0604020202020204" pitchFamily="34" charset="0"/>
              <a:buChar char="•"/>
            </a:pPr>
            <a:endParaRPr lang="en-US" sz="1800" i="0" dirty="0">
              <a:solidFill>
                <a:srgbClr val="030A13"/>
              </a:solidFill>
              <a:effectLst/>
              <a:latin typeface="Lato" panose="020F0502020204030203" pitchFamily="34" charset="0"/>
              <a:ea typeface="Lato" panose="020F0502020204030203" pitchFamily="34" charset="0"/>
              <a:cs typeface="Lato" panose="020F0502020204030203" pitchFamily="34" charset="0"/>
            </a:endParaRPr>
          </a:p>
          <a:p>
            <a:pPr marL="171450" indent="-171450"/>
            <a:endParaRPr lang="en-US" sz="1800" dirty="0">
              <a:solidFill>
                <a:srgbClr val="030A13"/>
              </a:solidFill>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34722911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4849" y="1390304"/>
            <a:ext cx="7742301" cy="457048"/>
          </a:xfrm>
        </p:spPr>
        <p:txBody>
          <a:bodyPr/>
          <a:lstStyle/>
          <a:p>
            <a:pPr algn="ctr"/>
            <a:r>
              <a:rPr lang="en-US" cap="all" dirty="0">
                <a:solidFill>
                  <a:srgbClr val="C00000"/>
                </a:solidFill>
              </a:rPr>
              <a:t>Student debt </a:t>
            </a:r>
            <a:endParaRPr lang="en-US" cap="all" dirty="0">
              <a:solidFill>
                <a:srgbClr val="76777B"/>
              </a:solidFill>
              <a:latin typeface="Lato Semibold"/>
              <a:ea typeface="Lato Black"/>
              <a:cs typeface="Lato Black"/>
            </a:endParaRPr>
          </a:p>
        </p:txBody>
      </p:sp>
      <p:sp>
        <p:nvSpPr>
          <p:cNvPr id="5" name="Content Placeholder 2"/>
          <p:cNvSpPr>
            <a:spLocks noGrp="1"/>
          </p:cNvSpPr>
          <p:nvPr>
            <p:ph sz="quarter" idx="10"/>
          </p:nvPr>
        </p:nvSpPr>
        <p:spPr>
          <a:xfrm>
            <a:off x="1888370" y="2386250"/>
            <a:ext cx="8415260" cy="4116810"/>
          </a:xfrm>
        </p:spPr>
        <p:txBody>
          <a:bodyPr>
            <a:normAutofit/>
          </a:bodyPr>
          <a:lstStyle/>
          <a:p>
            <a:pPr marL="342900" indent="-342900"/>
            <a:r>
              <a:rPr lang="en-US" sz="2400" b="1" dirty="0">
                <a:solidFill>
                  <a:srgbClr val="7F7F7F"/>
                </a:solidFill>
                <a:ea typeface="Lato" panose="020F0502020204030203" pitchFamily="34" charset="0"/>
                <a:cs typeface="Lato" panose="020F0502020204030203" pitchFamily="34" charset="0"/>
              </a:rPr>
              <a:t>Student debt relief </a:t>
            </a:r>
            <a:endParaRPr lang="en-US" sz="2400" b="1" i="0" dirty="0">
              <a:solidFill>
                <a:srgbClr val="7F7F7F"/>
              </a:solidFill>
              <a:effectLst/>
              <a:ea typeface="Lato" panose="020F0502020204030203" pitchFamily="34" charset="0"/>
              <a:cs typeface="Lato" panose="020F0502020204030203" pitchFamily="34" charset="0"/>
            </a:endParaRPr>
          </a:p>
          <a:p>
            <a:pPr marL="342900" indent="-342900">
              <a:buFont typeface="Arial" panose="020B0604020202020204" pitchFamily="34" charset="0"/>
              <a:buChar char="•"/>
            </a:pPr>
            <a:r>
              <a:rPr lang="en-US" sz="2400" i="0" dirty="0">
                <a:solidFill>
                  <a:srgbClr val="7F7F7F"/>
                </a:solidFill>
                <a:effectLst/>
                <a:ea typeface="Lato" panose="020F0502020204030203" pitchFamily="34" charset="0"/>
                <a:cs typeface="Lato" panose="020F0502020204030203" pitchFamily="34" charset="0"/>
              </a:rPr>
              <a:t>Student loan payment “pause period” extended to </a:t>
            </a:r>
            <a:r>
              <a:rPr lang="en-US" sz="2400" b="1" i="0" dirty="0">
                <a:solidFill>
                  <a:srgbClr val="7F7F7F"/>
                </a:solidFill>
                <a:effectLst/>
                <a:ea typeface="Lato" panose="020F0502020204030203" pitchFamily="34" charset="0"/>
                <a:cs typeface="Lato" panose="020F0502020204030203" pitchFamily="34" charset="0"/>
              </a:rPr>
              <a:t>January 1, 2023</a:t>
            </a:r>
          </a:p>
          <a:p>
            <a:pPr marL="342900" indent="-342900">
              <a:buFont typeface="Arial" panose="020B0604020202020204" pitchFamily="34" charset="0"/>
              <a:buChar char="•"/>
            </a:pPr>
            <a:r>
              <a:rPr lang="en-US" sz="2400" b="1" i="1" dirty="0">
                <a:solidFill>
                  <a:srgbClr val="7F7F7F"/>
                </a:solidFill>
                <a:ea typeface="Lato" panose="020F0502020204030203" pitchFamily="34" charset="0"/>
                <a:cs typeface="Lato" panose="020F0502020204030203" pitchFamily="34" charset="0"/>
              </a:rPr>
              <a:t>Sweet v. Cardona </a:t>
            </a:r>
          </a:p>
          <a:p>
            <a:endParaRPr lang="en-US" sz="2400" dirty="0"/>
          </a:p>
        </p:txBody>
      </p:sp>
      <p:pic>
        <p:nvPicPr>
          <p:cNvPr id="4" name="Picture 3">
            <a:extLst>
              <a:ext uri="{FF2B5EF4-FFF2-40B4-BE49-F238E27FC236}">
                <a16:creationId xmlns:a16="http://schemas.microsoft.com/office/drawing/2014/main" id="{79A21BB0-F309-7806-1614-F11F3A1B8931}"/>
              </a:ext>
            </a:extLst>
          </p:cNvPr>
          <p:cNvPicPr>
            <a:picLocks noChangeAspect="1"/>
          </p:cNvPicPr>
          <p:nvPr/>
        </p:nvPicPr>
        <p:blipFill>
          <a:blip r:embed="rId3"/>
          <a:stretch>
            <a:fillRect/>
          </a:stretch>
        </p:blipFill>
        <p:spPr>
          <a:xfrm>
            <a:off x="7681338" y="3429000"/>
            <a:ext cx="1581274" cy="1581274"/>
          </a:xfrm>
          <a:prstGeom prst="rect">
            <a:avLst/>
          </a:prstGeom>
        </p:spPr>
      </p:pic>
    </p:spTree>
    <p:extLst>
      <p:ext uri="{BB962C8B-B14F-4D97-AF65-F5344CB8AC3E}">
        <p14:creationId xmlns:p14="http://schemas.microsoft.com/office/powerpoint/2010/main" val="27748254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4849" y="1378361"/>
            <a:ext cx="7742301" cy="457048"/>
          </a:xfrm>
        </p:spPr>
        <p:txBody>
          <a:bodyPr/>
          <a:lstStyle/>
          <a:p>
            <a:pPr algn="ctr"/>
            <a:r>
              <a:rPr lang="en-US" cap="all" dirty="0">
                <a:solidFill>
                  <a:srgbClr val="C00000"/>
                </a:solidFill>
              </a:rPr>
              <a:t>Other ED </a:t>
            </a:r>
            <a:r>
              <a:rPr lang="en-US" cap="all" dirty="0"/>
              <a:t>Announcements </a:t>
            </a:r>
            <a:endParaRPr lang="en-US" cap="all" dirty="0">
              <a:solidFill>
                <a:srgbClr val="76777B"/>
              </a:solidFill>
              <a:latin typeface="Lato Semibold"/>
              <a:ea typeface="Lato Black"/>
              <a:cs typeface="Lato Black"/>
            </a:endParaRPr>
          </a:p>
        </p:txBody>
      </p:sp>
      <p:sp>
        <p:nvSpPr>
          <p:cNvPr id="5" name="Content Placeholder 2"/>
          <p:cNvSpPr>
            <a:spLocks noGrp="1"/>
          </p:cNvSpPr>
          <p:nvPr>
            <p:ph sz="quarter" idx="10"/>
          </p:nvPr>
        </p:nvSpPr>
        <p:spPr>
          <a:xfrm>
            <a:off x="1888370" y="2058704"/>
            <a:ext cx="8415260" cy="4116810"/>
          </a:xfrm>
        </p:spPr>
        <p:txBody>
          <a:bodyPr>
            <a:normAutofit/>
          </a:bodyPr>
          <a:lstStyle/>
          <a:p>
            <a:pPr marL="40005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76777B"/>
                </a:solidFill>
                <a:effectLst/>
                <a:uLnTx/>
                <a:uFillTx/>
                <a:ea typeface="Lato" panose="020F0502020204030203" pitchFamily="34" charset="0"/>
              </a:rPr>
              <a:t>PPA signature requirement </a:t>
            </a:r>
          </a:p>
          <a:p>
            <a:pPr marL="400050" marR="0" lvl="0" indent="-45720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2400" b="1" i="0" u="none" strike="noStrike" kern="1200" cap="none" spc="0" normalizeH="0" baseline="0" noProof="0" dirty="0">
                <a:ln>
                  <a:noFill/>
                </a:ln>
                <a:solidFill>
                  <a:srgbClr val="76777B"/>
                </a:solidFill>
                <a:effectLst/>
                <a:uLnTx/>
                <a:uFillTx/>
                <a:ea typeface="Lato" panose="020F0502020204030203" pitchFamily="34" charset="0"/>
              </a:rPr>
              <a:t>Other expected regulatory changes</a:t>
            </a:r>
            <a:r>
              <a:rPr kumimoji="0" lang="en-US" sz="2400" b="0" i="0" u="none" strike="noStrike" kern="1200" cap="none" spc="0" normalizeH="0" baseline="0" noProof="0" dirty="0">
                <a:ln>
                  <a:noFill/>
                </a:ln>
                <a:solidFill>
                  <a:srgbClr val="76777B"/>
                </a:solidFill>
                <a:effectLst/>
                <a:uLnTx/>
                <a:uFillTx/>
                <a:ea typeface="Lato" panose="020F0502020204030203" pitchFamily="34" charset="0"/>
              </a:rPr>
              <a:t>:</a:t>
            </a:r>
            <a:r>
              <a:rPr kumimoji="0" lang="en-US" sz="2400" b="1" i="0" u="none" strike="noStrike" kern="1200" cap="none" spc="0" normalizeH="0" baseline="0" noProof="0" dirty="0">
                <a:ln>
                  <a:noFill/>
                </a:ln>
                <a:solidFill>
                  <a:srgbClr val="76777B"/>
                </a:solidFill>
                <a:effectLst/>
                <a:uLnTx/>
                <a:uFillTx/>
                <a:ea typeface="Lato" panose="020F0502020204030203" pitchFamily="34" charset="0"/>
              </a:rPr>
              <a:t> </a:t>
            </a:r>
          </a:p>
          <a:p>
            <a:pPr marL="108585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76777B"/>
                </a:solidFill>
                <a:effectLst/>
                <a:uLnTx/>
                <a:uFillTx/>
                <a:ea typeface="Lato" panose="020F0502020204030203" pitchFamily="34" charset="0"/>
              </a:rPr>
              <a:t>Family Educational Rights and Privacy Act (“FERPA</a:t>
            </a:r>
            <a:r>
              <a:rPr kumimoji="0" lang="en-US" b="0" i="0" u="none" strike="noStrike" kern="1200" cap="none" spc="0" normalizeH="0" baseline="0" noProof="0" dirty="0">
                <a:ln>
                  <a:noFill/>
                </a:ln>
                <a:solidFill>
                  <a:srgbClr val="76777B"/>
                </a:solidFill>
                <a:effectLst/>
                <a:uLnTx/>
                <a:uFillTx/>
                <a:ea typeface="Lato" panose="020F0502020204030203" pitchFamily="34" charset="0"/>
                <a:sym typeface="Wingdings" panose="05000000000000000000" pitchFamily="2" charset="2"/>
              </a:rPr>
              <a:t>”) </a:t>
            </a:r>
          </a:p>
          <a:p>
            <a:pPr marL="108585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76777B"/>
                </a:solidFill>
                <a:effectLst/>
                <a:uLnTx/>
                <a:uFillTx/>
                <a:ea typeface="Lato" panose="020F0502020204030203" pitchFamily="34" charset="0"/>
              </a:rPr>
              <a:t>Religious Liberty and Free Inquiry Rule </a:t>
            </a:r>
          </a:p>
          <a:p>
            <a:pPr marL="1085850" marR="0" lvl="1" indent="-457200" algn="l" defTabSz="914400" rtl="0" eaLnBrk="1" fontAlgn="auto" latinLnBrk="0" hangingPunct="1">
              <a:lnSpc>
                <a:spcPct val="90000"/>
              </a:lnSpc>
              <a:spcBef>
                <a:spcPts val="500"/>
              </a:spcBef>
              <a:spcAft>
                <a:spcPts val="0"/>
              </a:spcAft>
              <a:buClrTx/>
              <a:buSzTx/>
              <a:buFont typeface="Arial" panose="020B0604020202020204" pitchFamily="34" charset="0"/>
              <a:buChar char="•"/>
              <a:tabLst/>
              <a:defRPr/>
            </a:pPr>
            <a:r>
              <a:rPr kumimoji="0" lang="en-US" b="0" i="0" u="none" strike="noStrike" kern="1200" cap="none" spc="0" normalizeH="0" baseline="0" noProof="0" dirty="0">
                <a:ln>
                  <a:noFill/>
                </a:ln>
                <a:solidFill>
                  <a:srgbClr val="76777B"/>
                </a:solidFill>
                <a:effectLst/>
                <a:uLnTx/>
                <a:uFillTx/>
                <a:ea typeface="Lato" panose="020F0502020204030203" pitchFamily="34" charset="0"/>
              </a:rPr>
              <a:t>Workforce Innovation and Opportunity Act (“WIOA”)</a:t>
            </a:r>
          </a:p>
          <a:p>
            <a:endParaRPr lang="en-US" dirty="0"/>
          </a:p>
        </p:txBody>
      </p:sp>
      <p:pic>
        <p:nvPicPr>
          <p:cNvPr id="2" name="Picture 1">
            <a:extLst>
              <a:ext uri="{FF2B5EF4-FFF2-40B4-BE49-F238E27FC236}">
                <a16:creationId xmlns:a16="http://schemas.microsoft.com/office/drawing/2014/main" id="{5DF4AE8A-9133-93F6-FA82-CDFD4B6411B6}"/>
              </a:ext>
            </a:extLst>
          </p:cNvPr>
          <p:cNvPicPr>
            <a:picLocks noChangeAspect="1"/>
          </p:cNvPicPr>
          <p:nvPr/>
        </p:nvPicPr>
        <p:blipFill>
          <a:blip r:embed="rId3"/>
          <a:stretch>
            <a:fillRect/>
          </a:stretch>
        </p:blipFill>
        <p:spPr>
          <a:xfrm>
            <a:off x="4773861" y="4691073"/>
            <a:ext cx="2644278" cy="1484441"/>
          </a:xfrm>
          <a:prstGeom prst="rect">
            <a:avLst/>
          </a:prstGeom>
        </p:spPr>
      </p:pic>
    </p:spTree>
    <p:extLst>
      <p:ext uri="{BB962C8B-B14F-4D97-AF65-F5344CB8AC3E}">
        <p14:creationId xmlns:p14="http://schemas.microsoft.com/office/powerpoint/2010/main" val="5904569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331068A-2EF1-B84C-897B-5866B844B70D}"/>
              </a:ext>
            </a:extLst>
          </p:cNvPr>
          <p:cNvSpPr txBox="1">
            <a:spLocks/>
          </p:cNvSpPr>
          <p:nvPr/>
        </p:nvSpPr>
        <p:spPr>
          <a:xfrm>
            <a:off x="2819401" y="4203672"/>
            <a:ext cx="6450061" cy="1866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F7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F7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F7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3" name="Slide Number Placeholder 2">
            <a:extLst>
              <a:ext uri="{FF2B5EF4-FFF2-40B4-BE49-F238E27FC236}">
                <a16:creationId xmlns:a16="http://schemas.microsoft.com/office/drawing/2014/main" id="{4C325EAE-122A-4A99-9BA3-5DDA621721EE}"/>
              </a:ext>
            </a:extLst>
          </p:cNvPr>
          <p:cNvSpPr>
            <a:spLocks noGrp="1"/>
          </p:cNvSpPr>
          <p:nvPr>
            <p:ph type="sldNum" sz="quarter" idx="12"/>
          </p:nvPr>
        </p:nvSpPr>
        <p:spPr/>
        <p:txBody>
          <a:bodyPr/>
          <a:lstStyle/>
          <a:p>
            <a:fld id="{62171B3C-EC69-9A4D-B909-349806CBA224}" type="slidenum">
              <a:rPr lang="en-US" smtClean="0"/>
              <a:t>45</a:t>
            </a:fld>
            <a:endParaRPr lang="en-US" dirty="0"/>
          </a:p>
        </p:txBody>
      </p:sp>
      <p:sp>
        <p:nvSpPr>
          <p:cNvPr id="7" name="Text Placeholder 1">
            <a:extLst>
              <a:ext uri="{FF2B5EF4-FFF2-40B4-BE49-F238E27FC236}">
                <a16:creationId xmlns:a16="http://schemas.microsoft.com/office/drawing/2014/main" id="{E0C1A413-6298-47F8-9D88-95EE6A61908F}"/>
              </a:ext>
            </a:extLst>
          </p:cNvPr>
          <p:cNvSpPr>
            <a:spLocks noGrp="1"/>
          </p:cNvSpPr>
          <p:nvPr>
            <p:ph type="body" sz="quarter" idx="13"/>
          </p:nvPr>
        </p:nvSpPr>
        <p:spPr>
          <a:xfrm>
            <a:off x="1803449" y="2971088"/>
            <a:ext cx="7466013" cy="726393"/>
          </a:xfrm>
        </p:spPr>
        <p:txBody>
          <a:bodyPr>
            <a:normAutofit/>
          </a:bodyPr>
          <a:lstStyle/>
          <a:p>
            <a:r>
              <a:rPr lang="en-US" sz="4000" dirty="0"/>
              <a:t>Congress </a:t>
            </a:r>
          </a:p>
        </p:txBody>
      </p:sp>
    </p:spTree>
    <p:extLst>
      <p:ext uri="{BB962C8B-B14F-4D97-AF65-F5344CB8AC3E}">
        <p14:creationId xmlns:p14="http://schemas.microsoft.com/office/powerpoint/2010/main" val="1684495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224849" y="1378361"/>
            <a:ext cx="7742301" cy="457048"/>
          </a:xfrm>
        </p:spPr>
        <p:txBody>
          <a:bodyPr/>
          <a:lstStyle/>
          <a:p>
            <a:pPr algn="ctr"/>
            <a:r>
              <a:rPr lang="en-US" cap="all" dirty="0">
                <a:solidFill>
                  <a:srgbClr val="C00000"/>
                </a:solidFill>
              </a:rPr>
              <a:t>Congress</a:t>
            </a:r>
            <a:endParaRPr lang="en-US" cap="all" dirty="0">
              <a:solidFill>
                <a:srgbClr val="C00000"/>
              </a:solidFill>
              <a:latin typeface="Lato Semibold"/>
              <a:ea typeface="Lato Black"/>
              <a:cs typeface="Lato Black"/>
            </a:endParaRPr>
          </a:p>
        </p:txBody>
      </p:sp>
      <p:sp>
        <p:nvSpPr>
          <p:cNvPr id="7" name="Content Placeholder 2">
            <a:extLst>
              <a:ext uri="{FF2B5EF4-FFF2-40B4-BE49-F238E27FC236}">
                <a16:creationId xmlns:a16="http://schemas.microsoft.com/office/drawing/2014/main" id="{F9B11B2E-DCA3-E3CB-2B28-9D5DDBE2A7FF}"/>
              </a:ext>
            </a:extLst>
          </p:cNvPr>
          <p:cNvSpPr>
            <a:spLocks noGrp="1"/>
          </p:cNvSpPr>
          <p:nvPr>
            <p:ph sz="quarter" idx="10"/>
          </p:nvPr>
        </p:nvSpPr>
        <p:spPr>
          <a:xfrm>
            <a:off x="1199355" y="1835409"/>
            <a:ext cx="9793288" cy="3811587"/>
          </a:xfrm>
        </p:spPr>
        <p:txBody>
          <a:bodyPr>
            <a:normAutofit/>
          </a:bodyPr>
          <a:lstStyle/>
          <a:p>
            <a:pPr marL="171450" indent="-171450"/>
            <a:endParaRPr lang="en-US" sz="2400" i="0" dirty="0">
              <a:solidFill>
                <a:srgbClr val="030A13"/>
              </a:solidFill>
              <a:effectLst/>
              <a:latin typeface="Lato" panose="020F0502020204030203" pitchFamily="34" charset="0"/>
              <a:ea typeface="Lato" panose="020F0502020204030203" pitchFamily="34" charset="0"/>
              <a:cs typeface="Lato" panose="020F0502020204030203" pitchFamily="34" charset="0"/>
            </a:endParaRPr>
          </a:p>
          <a:p>
            <a:pPr marL="1028700" lvl="1" indent="-342900"/>
            <a:r>
              <a:rPr kumimoji="0" lang="en-US" b="0" i="0" u="none" strike="noStrike" kern="1200" cap="none" spc="0" normalizeH="0" baseline="0" noProof="0" dirty="0">
                <a:ln>
                  <a:noFill/>
                </a:ln>
                <a:solidFill>
                  <a:srgbClr val="7F7F7F"/>
                </a:solidFill>
                <a:effectLst/>
                <a:uLnTx/>
                <a:uFillTx/>
                <a:latin typeface="Georgia" panose="02040502050405020303" pitchFamily="18" charset="0"/>
                <a:ea typeface="+mn-ea"/>
                <a:cs typeface="Arial" panose="020B0604020202020204" pitchFamily="34" charset="0"/>
              </a:rPr>
              <a:t>The </a:t>
            </a:r>
            <a:r>
              <a:rPr kumimoji="0" lang="en-US" b="0" i="1" u="none" strike="noStrike" kern="1200" cap="none" spc="0" normalizeH="0" baseline="0" noProof="0" dirty="0">
                <a:ln>
                  <a:noFill/>
                </a:ln>
                <a:solidFill>
                  <a:srgbClr val="7F7F7F"/>
                </a:solidFill>
                <a:effectLst/>
                <a:uLnTx/>
                <a:uFillTx/>
                <a:latin typeface="Georgia" panose="02040502050405020303" pitchFamily="18" charset="0"/>
                <a:ea typeface="+mn-ea"/>
                <a:cs typeface="Arial" panose="020B0604020202020204" pitchFamily="34" charset="0"/>
              </a:rPr>
              <a:t>Build Back America Better Act </a:t>
            </a:r>
            <a:r>
              <a:rPr kumimoji="0" lang="en-US" b="0" i="0" u="none" strike="noStrike" kern="1200" cap="none" spc="0" normalizeH="0" baseline="0" noProof="0" dirty="0">
                <a:ln>
                  <a:noFill/>
                </a:ln>
                <a:solidFill>
                  <a:srgbClr val="7F7F7F"/>
                </a:solidFill>
                <a:effectLst/>
                <a:uLnTx/>
                <a:uFillTx/>
                <a:latin typeface="Georgia" panose="02040502050405020303" pitchFamily="18" charset="0"/>
                <a:ea typeface="+mn-ea"/>
                <a:cs typeface="Arial" panose="020B0604020202020204" pitchFamily="34" charset="0"/>
              </a:rPr>
              <a:t>(H.R. 5376) </a:t>
            </a:r>
            <a:endParaRPr lang="en-US" dirty="0">
              <a:cs typeface="Arial" panose="020B0604020202020204" pitchFamily="34" charset="0"/>
            </a:endParaRPr>
          </a:p>
          <a:p>
            <a:pPr marL="1028700" lvl="1" indent="-342900"/>
            <a:r>
              <a:rPr lang="en-US" dirty="0">
                <a:cs typeface="Arial" panose="020B0604020202020204" pitchFamily="34" charset="0"/>
              </a:rPr>
              <a:t>HEA reauthorization </a:t>
            </a:r>
          </a:p>
          <a:p>
            <a:pPr marL="1028700" lvl="1" indent="-342900"/>
            <a:r>
              <a:rPr lang="en-US" dirty="0">
                <a:cs typeface="Arial" panose="020B0604020202020204" pitchFamily="34" charset="0"/>
              </a:rPr>
              <a:t>Potential impact of the November election </a:t>
            </a:r>
          </a:p>
          <a:p>
            <a:pPr marL="1028700" lvl="1" indent="-342900"/>
            <a:endParaRPr lang="en-US" dirty="0">
              <a:solidFill>
                <a:srgbClr val="030A13"/>
              </a:solidFill>
              <a:latin typeface="Lato" panose="020F0502020204030203" pitchFamily="34" charset="0"/>
              <a:ea typeface="Lato" panose="020F0502020204030203" pitchFamily="34" charset="0"/>
              <a:cs typeface="Lato" panose="020F0502020204030203" pitchFamily="34" charset="0"/>
            </a:endParaRPr>
          </a:p>
          <a:p>
            <a:pPr marL="1028700" lvl="1" indent="-342900"/>
            <a:endParaRPr lang="en-US" dirty="0">
              <a:solidFill>
                <a:srgbClr val="030A13"/>
              </a:solidFill>
              <a:highlight>
                <a:srgbClr val="FFFF00"/>
              </a:highlight>
              <a:latin typeface="Lato" panose="020F0502020204030203" pitchFamily="34" charset="0"/>
              <a:ea typeface="Lato" panose="020F0502020204030203" pitchFamily="34" charset="0"/>
              <a:cs typeface="Lato" panose="020F0502020204030203" pitchFamily="34" charset="0"/>
            </a:endParaRPr>
          </a:p>
        </p:txBody>
      </p:sp>
    </p:spTree>
    <p:extLst>
      <p:ext uri="{BB962C8B-B14F-4D97-AF65-F5344CB8AC3E}">
        <p14:creationId xmlns:p14="http://schemas.microsoft.com/office/powerpoint/2010/main" val="153954217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331068A-2EF1-B84C-897B-5866B844B70D}"/>
              </a:ext>
            </a:extLst>
          </p:cNvPr>
          <p:cNvSpPr txBox="1">
            <a:spLocks/>
          </p:cNvSpPr>
          <p:nvPr/>
        </p:nvSpPr>
        <p:spPr>
          <a:xfrm>
            <a:off x="2819401" y="4203672"/>
            <a:ext cx="6450061" cy="1866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F7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F7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F7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3" name="Slide Number Placeholder 2">
            <a:extLst>
              <a:ext uri="{FF2B5EF4-FFF2-40B4-BE49-F238E27FC236}">
                <a16:creationId xmlns:a16="http://schemas.microsoft.com/office/drawing/2014/main" id="{4C325EAE-122A-4A99-9BA3-5DDA621721EE}"/>
              </a:ext>
            </a:extLst>
          </p:cNvPr>
          <p:cNvSpPr>
            <a:spLocks noGrp="1"/>
          </p:cNvSpPr>
          <p:nvPr>
            <p:ph type="sldNum" sz="quarter" idx="12"/>
          </p:nvPr>
        </p:nvSpPr>
        <p:spPr/>
        <p:txBody>
          <a:bodyPr/>
          <a:lstStyle/>
          <a:p>
            <a:fld id="{62171B3C-EC69-9A4D-B909-349806CBA224}" type="slidenum">
              <a:rPr lang="en-US" smtClean="0"/>
              <a:t>47</a:t>
            </a:fld>
            <a:endParaRPr lang="en-US" dirty="0"/>
          </a:p>
        </p:txBody>
      </p:sp>
      <p:sp>
        <p:nvSpPr>
          <p:cNvPr id="7" name="Text Placeholder 1">
            <a:extLst>
              <a:ext uri="{FF2B5EF4-FFF2-40B4-BE49-F238E27FC236}">
                <a16:creationId xmlns:a16="http://schemas.microsoft.com/office/drawing/2014/main" id="{E0C1A413-6298-47F8-9D88-95EE6A61908F}"/>
              </a:ext>
            </a:extLst>
          </p:cNvPr>
          <p:cNvSpPr>
            <a:spLocks noGrp="1"/>
          </p:cNvSpPr>
          <p:nvPr>
            <p:ph type="body" sz="quarter" idx="13"/>
          </p:nvPr>
        </p:nvSpPr>
        <p:spPr>
          <a:xfrm>
            <a:off x="1803449" y="2842432"/>
            <a:ext cx="7466013" cy="726393"/>
          </a:xfrm>
        </p:spPr>
        <p:txBody>
          <a:bodyPr>
            <a:normAutofit/>
          </a:bodyPr>
          <a:lstStyle/>
          <a:p>
            <a:r>
              <a:rPr lang="en-US" sz="4000" dirty="0"/>
              <a:t>Cybersecurity </a:t>
            </a:r>
          </a:p>
        </p:txBody>
      </p:sp>
    </p:spTree>
    <p:extLst>
      <p:ext uri="{BB962C8B-B14F-4D97-AF65-F5344CB8AC3E}">
        <p14:creationId xmlns:p14="http://schemas.microsoft.com/office/powerpoint/2010/main" val="274068827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55009" y="2174505"/>
            <a:ext cx="9281981" cy="4066397"/>
          </a:xfrm>
        </p:spPr>
        <p:txBody>
          <a:bodyPr>
            <a:noAutofit/>
          </a:bodyPr>
          <a:lstStyle/>
          <a:p>
            <a:pPr>
              <a:lnSpc>
                <a:spcPct val="100000"/>
              </a:lnSpc>
            </a:pPr>
            <a:r>
              <a:rPr lang="en-US" sz="2000" dirty="0">
                <a:ea typeface="Lato" panose="020F0502020204030203" pitchFamily="34" charset="0"/>
              </a:rPr>
              <a:t>GLBA applies to the handling of “customer information” </a:t>
            </a:r>
            <a:r>
              <a:rPr lang="en-US" sz="2000" dirty="0">
                <a:solidFill>
                  <a:srgbClr val="76777B"/>
                </a:solidFill>
                <a:ea typeface="Lato" panose="020F0502020204030203" pitchFamily="34" charset="0"/>
              </a:rPr>
              <a:t>by </a:t>
            </a:r>
            <a:r>
              <a:rPr lang="en-US" sz="2000" b="1" dirty="0">
                <a:solidFill>
                  <a:srgbClr val="76777B"/>
                </a:solidFill>
                <a:ea typeface="Lato" panose="020F0502020204030203" pitchFamily="34" charset="0"/>
              </a:rPr>
              <a:t>financial institutions</a:t>
            </a:r>
            <a:r>
              <a:rPr lang="en-US" sz="2000" dirty="0">
                <a:solidFill>
                  <a:srgbClr val="76777B"/>
                </a:solidFill>
                <a:ea typeface="Lato" panose="020F0502020204030203" pitchFamily="34" charset="0"/>
              </a:rPr>
              <a:t>. </a:t>
            </a:r>
          </a:p>
          <a:p>
            <a:pPr>
              <a:lnSpc>
                <a:spcPct val="100000"/>
              </a:lnSpc>
            </a:pPr>
            <a:r>
              <a:rPr lang="en-US" sz="2000" dirty="0">
                <a:ea typeface="Lato" panose="020F0502020204030203" pitchFamily="34" charset="0"/>
              </a:rPr>
              <a:t>GLBA applies to entities engaged in “financial activities”</a:t>
            </a:r>
          </a:p>
          <a:p>
            <a:pPr lvl="1">
              <a:lnSpc>
                <a:spcPct val="100000"/>
              </a:lnSpc>
              <a:buFont typeface="Courier New" panose="02070309020205020404" pitchFamily="49" charset="0"/>
              <a:buChar char="o"/>
            </a:pPr>
            <a:r>
              <a:rPr lang="en-US" sz="2000" b="1" dirty="0">
                <a:solidFill>
                  <a:schemeClr val="bg1">
                    <a:lumMod val="50000"/>
                  </a:schemeClr>
                </a:solidFill>
                <a:ea typeface="Lato" panose="020F0502020204030203" pitchFamily="34" charset="0"/>
              </a:rPr>
              <a:t>Postsecondary institutions </a:t>
            </a:r>
            <a:r>
              <a:rPr lang="en-US" sz="2000" dirty="0">
                <a:ea typeface="Lato" panose="020F0502020204030203" pitchFamily="34" charset="0"/>
              </a:rPr>
              <a:t>are considered financial institutions by the FTC</a:t>
            </a:r>
          </a:p>
          <a:p>
            <a:pPr>
              <a:lnSpc>
                <a:spcPct val="100000"/>
              </a:lnSpc>
            </a:pPr>
            <a:r>
              <a:rPr lang="en-US" sz="2000" dirty="0">
                <a:ea typeface="Lato" panose="020F0502020204030203" pitchFamily="34" charset="0"/>
              </a:rPr>
              <a:t>GLBA is </a:t>
            </a:r>
            <a:r>
              <a:rPr lang="en-US" sz="2000" b="1" dirty="0">
                <a:solidFill>
                  <a:srgbClr val="76777B"/>
                </a:solidFill>
                <a:ea typeface="Lato" panose="020F0502020204030203" pitchFamily="34" charset="0"/>
              </a:rPr>
              <a:t>enforced by the FTC </a:t>
            </a:r>
            <a:r>
              <a:rPr lang="en-US" sz="2000" dirty="0">
                <a:ea typeface="Lato" panose="020F0502020204030203" pitchFamily="34" charset="0"/>
              </a:rPr>
              <a:t>for non-banking financial institutions  </a:t>
            </a:r>
          </a:p>
          <a:p>
            <a:pPr>
              <a:lnSpc>
                <a:spcPct val="100000"/>
              </a:lnSpc>
            </a:pPr>
            <a:r>
              <a:rPr lang="en-US" sz="2000" dirty="0">
                <a:ea typeface="Lato" panose="020F0502020204030203" pitchFamily="34" charset="0"/>
              </a:rPr>
              <a:t>PPAs have a GLBA compliance requirement </a:t>
            </a:r>
            <a:endParaRPr lang="en-US" sz="1600" dirty="0">
              <a:ea typeface="Lato" panose="020F0502020204030203" pitchFamily="34" charset="0"/>
            </a:endParaRPr>
          </a:p>
          <a:p>
            <a:pPr marL="3175" indent="0">
              <a:lnSpc>
                <a:spcPct val="100000"/>
              </a:lnSpc>
              <a:spcBef>
                <a:spcPts val="0"/>
              </a:spcBef>
              <a:spcAft>
                <a:spcPts val="1200"/>
              </a:spcAft>
              <a:buNone/>
              <a:defRPr/>
            </a:pPr>
            <a:endParaRPr lang="en-US" sz="1900" dirty="0">
              <a:solidFill>
                <a:prstClr val="white">
                  <a:lumMod val="50000"/>
                </a:prstClr>
              </a:solidFill>
              <a:ea typeface="Lato" panose="020F0502020204030203" pitchFamily="34" charset="0"/>
            </a:endParaRPr>
          </a:p>
        </p:txBody>
      </p:sp>
      <p:sp>
        <p:nvSpPr>
          <p:cNvPr id="3" name="Title 2"/>
          <p:cNvSpPr>
            <a:spLocks noGrp="1"/>
          </p:cNvSpPr>
          <p:nvPr>
            <p:ph type="title"/>
          </p:nvPr>
        </p:nvSpPr>
        <p:spPr>
          <a:xfrm>
            <a:off x="2334478" y="1337417"/>
            <a:ext cx="7312378" cy="457048"/>
          </a:xfrm>
        </p:spPr>
        <p:txBody>
          <a:bodyPr/>
          <a:lstStyle/>
          <a:p>
            <a:pPr algn="ctr"/>
            <a:r>
              <a:rPr lang="en-US" cap="all" dirty="0" err="1">
                <a:solidFill>
                  <a:srgbClr val="C00000"/>
                </a:solidFill>
                <a:ea typeface="Lato Medium" panose="020F0502020204030203" pitchFamily="34" charset="0"/>
                <a:cs typeface="Lato Medium" panose="020F0502020204030203" pitchFamily="34" charset="0"/>
              </a:rPr>
              <a:t>glba</a:t>
            </a:r>
            <a:r>
              <a:rPr lang="en-US" cap="all" dirty="0">
                <a:solidFill>
                  <a:srgbClr val="C00000"/>
                </a:solidFill>
                <a:ea typeface="Lato Medium" panose="020F0502020204030203" pitchFamily="34" charset="0"/>
                <a:cs typeface="Lato Medium" panose="020F0502020204030203" pitchFamily="34" charset="0"/>
              </a:rPr>
              <a:t> </a:t>
            </a:r>
            <a:r>
              <a:rPr lang="en-US" cap="all" dirty="0">
                <a:ea typeface="Lato Light" panose="020F0502020204030203" pitchFamily="34" charset="0"/>
                <a:cs typeface="Lato Light" panose="020F0502020204030203" pitchFamily="34" charset="0"/>
              </a:rPr>
              <a:t>overview</a:t>
            </a:r>
            <a:endParaRPr lang="en-US" sz="2400" cap="all" dirty="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3164482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334478" y="1337417"/>
            <a:ext cx="7312378" cy="457048"/>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Revised </a:t>
            </a:r>
            <a:r>
              <a:rPr lang="en-US" cap="all" dirty="0" err="1">
                <a:solidFill>
                  <a:srgbClr val="C00000"/>
                </a:solidFill>
                <a:ea typeface="Lato Medium" panose="020F0502020204030203" pitchFamily="34" charset="0"/>
                <a:cs typeface="Lato Medium" panose="020F0502020204030203" pitchFamily="34" charset="0"/>
              </a:rPr>
              <a:t>glba</a:t>
            </a:r>
            <a:endParaRPr lang="en-US" sz="2400" cap="all" dirty="0">
              <a:ea typeface="Lato Light" panose="020F0502020204030203" pitchFamily="34" charset="0"/>
              <a:cs typeface="Lato Light" panose="020F0502020204030203" pitchFamily="34" charset="0"/>
            </a:endParaRPr>
          </a:p>
        </p:txBody>
      </p:sp>
      <p:sp>
        <p:nvSpPr>
          <p:cNvPr id="4" name="Content Placeholder 2">
            <a:extLst>
              <a:ext uri="{FF2B5EF4-FFF2-40B4-BE49-F238E27FC236}">
                <a16:creationId xmlns:a16="http://schemas.microsoft.com/office/drawing/2014/main" id="{193A50EB-55AA-8CDA-2137-68464D5A38C2}"/>
              </a:ext>
            </a:extLst>
          </p:cNvPr>
          <p:cNvSpPr>
            <a:spLocks noGrp="1"/>
          </p:cNvSpPr>
          <p:nvPr>
            <p:ph sz="quarter" idx="10"/>
          </p:nvPr>
        </p:nvSpPr>
        <p:spPr>
          <a:xfrm>
            <a:off x="984201" y="2092988"/>
            <a:ext cx="10012932" cy="4065588"/>
          </a:xfrm>
        </p:spPr>
        <p:txBody>
          <a:bodyPr/>
          <a:lstStyle/>
          <a:p>
            <a:pPr marL="342900" indent="-342900">
              <a:buFont typeface="Arial" panose="020B0604020202020204" pitchFamily="34" charset="0"/>
              <a:buChar char="•"/>
            </a:pPr>
            <a:r>
              <a:rPr lang="en-US" sz="2000" dirty="0"/>
              <a:t>Changes to GLBA</a:t>
            </a:r>
          </a:p>
          <a:p>
            <a:pPr marL="1028700" lvl="1" indent="-342900"/>
            <a:r>
              <a:rPr lang="en-US" sz="2000" dirty="0"/>
              <a:t>The </a:t>
            </a:r>
            <a:r>
              <a:rPr lang="en-US" sz="2000" b="1" dirty="0"/>
              <a:t>updated rule requires </a:t>
            </a:r>
            <a:r>
              <a:rPr lang="en-US" sz="2000" dirty="0"/>
              <a:t>a financial institution to: </a:t>
            </a:r>
          </a:p>
          <a:p>
            <a:pPr marL="1485900" lvl="2" indent="-342900"/>
            <a:r>
              <a:rPr lang="en-US" dirty="0"/>
              <a:t>Prepare a </a:t>
            </a:r>
            <a:r>
              <a:rPr lang="en-US" b="1" dirty="0"/>
              <a:t>written risk assessment</a:t>
            </a:r>
          </a:p>
          <a:p>
            <a:pPr marL="1485900" lvl="2" indent="-342900"/>
            <a:r>
              <a:rPr lang="en-US" dirty="0"/>
              <a:t>Design and implement </a:t>
            </a:r>
            <a:r>
              <a:rPr lang="en-US" b="1" dirty="0"/>
              <a:t>safeguards to control </a:t>
            </a:r>
            <a:r>
              <a:rPr lang="en-US" dirty="0"/>
              <a:t>risks</a:t>
            </a:r>
          </a:p>
          <a:p>
            <a:pPr marL="1485900" lvl="2" indent="-342900"/>
            <a:r>
              <a:rPr lang="en-US" dirty="0"/>
              <a:t>Designate a qualified individual responsible for overseeing and implementing a financial institution’s information security program</a:t>
            </a:r>
          </a:p>
          <a:p>
            <a:pPr marL="1485900" lvl="2" indent="-342900"/>
            <a:r>
              <a:rPr lang="en-US" dirty="0"/>
              <a:t>Submit an information security report in writing, regularly and at least annually, to a financial institution’s board of directors</a:t>
            </a:r>
          </a:p>
          <a:p>
            <a:pPr marL="1028700" lvl="1" indent="-342900"/>
            <a:r>
              <a:rPr lang="en-US" sz="2000" dirty="0"/>
              <a:t>All new requirements must be implemented by </a:t>
            </a:r>
            <a:r>
              <a:rPr lang="en-US" sz="2000" b="1" dirty="0"/>
              <a:t>December 9, 2022</a:t>
            </a:r>
          </a:p>
          <a:p>
            <a:pPr lvl="1" indent="0">
              <a:buNone/>
            </a:pPr>
            <a:endParaRPr lang="en-US" sz="1600" dirty="0"/>
          </a:p>
          <a:p>
            <a:pPr lvl="1" indent="0">
              <a:buNone/>
            </a:pPr>
            <a:r>
              <a:rPr lang="en-US" sz="1600" dirty="0"/>
              <a:t>16 C.F.R. Part 314</a:t>
            </a:r>
          </a:p>
          <a:p>
            <a:pPr marL="1028700" lvl="1" indent="-342900"/>
            <a:endParaRPr lang="en-US" dirty="0"/>
          </a:p>
          <a:p>
            <a:pPr marL="342900" indent="-342900">
              <a:buFont typeface="Arial" panose="020B0604020202020204" pitchFamily="34" charset="0"/>
              <a:buChar char="•"/>
            </a:pPr>
            <a:endParaRPr lang="en-US" dirty="0"/>
          </a:p>
        </p:txBody>
      </p:sp>
    </p:spTree>
    <p:extLst>
      <p:ext uri="{BB962C8B-B14F-4D97-AF65-F5344CB8AC3E}">
        <p14:creationId xmlns:p14="http://schemas.microsoft.com/office/powerpoint/2010/main" val="16762658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199091" y="2220345"/>
            <a:ext cx="9793817" cy="3965002"/>
          </a:xfrm>
        </p:spPr>
        <p:txBody>
          <a:bodyPr>
            <a:noAutofit/>
          </a:bodyPr>
          <a:lstStyle/>
          <a:p>
            <a:pPr marL="288925" indent="-285750">
              <a:lnSpc>
                <a:spcPct val="120000"/>
              </a:lnSpc>
              <a:spcBef>
                <a:spcPts val="600"/>
              </a:spcBef>
              <a:spcAft>
                <a:spcPts val="600"/>
              </a:spcAft>
            </a:pPr>
            <a:r>
              <a:rPr lang="en-US" sz="2100" i="1" dirty="0">
                <a:solidFill>
                  <a:prstClr val="white">
                    <a:lumMod val="50000"/>
                  </a:prstClr>
                </a:solidFill>
                <a:latin typeface="Lato Medium" panose="020F0502020204030203" pitchFamily="34" charset="0"/>
                <a:ea typeface="Lato Medium" panose="020F0502020204030203" pitchFamily="34" charset="0"/>
                <a:cs typeface="Lato Medium" panose="020F0502020204030203" pitchFamily="34" charset="0"/>
              </a:rPr>
              <a:t>The purpose of this presentation is to provide news and information on legal and regulatory issues, and all content provided is for informational purposes only.  It should not be considered legal advice.</a:t>
            </a:r>
          </a:p>
          <a:p>
            <a:pPr marL="288925" indent="-285750">
              <a:lnSpc>
                <a:spcPct val="120000"/>
              </a:lnSpc>
              <a:spcBef>
                <a:spcPts val="600"/>
              </a:spcBef>
              <a:spcAft>
                <a:spcPts val="600"/>
              </a:spcAft>
            </a:pPr>
            <a:r>
              <a:rPr lang="en-US" sz="2100" i="1" dirty="0">
                <a:solidFill>
                  <a:prstClr val="white">
                    <a:lumMod val="50000"/>
                  </a:prstClr>
                </a:solidFill>
                <a:latin typeface="Lato Medium" panose="020F0502020204030203" pitchFamily="34" charset="0"/>
                <a:ea typeface="Lato Medium" panose="020F0502020204030203" pitchFamily="34" charset="0"/>
                <a:cs typeface="Lato Medium" panose="020F0502020204030203" pitchFamily="34" charset="0"/>
              </a:rPr>
              <a:t>The transmission of information from this presentation does not establish an attorney-client relationship with the participant or reader.  The participant or reader should not act on the information contained in this presentation or any accompanying materials without first consulting retained legal counsel.</a:t>
            </a:r>
          </a:p>
          <a:p>
            <a:pPr marL="288925" indent="-285750">
              <a:lnSpc>
                <a:spcPct val="120000"/>
              </a:lnSpc>
              <a:spcBef>
                <a:spcPts val="600"/>
              </a:spcBef>
              <a:spcAft>
                <a:spcPts val="600"/>
              </a:spcAft>
            </a:pPr>
            <a:r>
              <a:rPr lang="en-US" sz="2100" i="1" dirty="0">
                <a:solidFill>
                  <a:prstClr val="white">
                    <a:lumMod val="50000"/>
                  </a:prstClr>
                </a:solidFill>
                <a:latin typeface="Lato Medium" panose="020F0502020204030203" pitchFamily="34" charset="0"/>
                <a:ea typeface="Lato Medium" panose="020F0502020204030203" pitchFamily="34" charset="0"/>
                <a:cs typeface="Lato Medium" panose="020F0502020204030203" pitchFamily="34" charset="0"/>
              </a:rPr>
              <a:t>If you desire legal advice for a particular situation, you should consult an attorney.</a:t>
            </a:r>
          </a:p>
        </p:txBody>
      </p:sp>
      <p:sp>
        <p:nvSpPr>
          <p:cNvPr id="3" name="Title 2"/>
          <p:cNvSpPr>
            <a:spLocks noGrp="1"/>
          </p:cNvSpPr>
          <p:nvPr>
            <p:ph type="title"/>
          </p:nvPr>
        </p:nvSpPr>
        <p:spPr>
          <a:xfrm>
            <a:off x="2439810" y="1330695"/>
            <a:ext cx="7312378" cy="443198"/>
          </a:xfrm>
        </p:spPr>
        <p:txBody>
          <a:bodyPr/>
          <a:lstStyle/>
          <a:p>
            <a:pPr algn="ctr"/>
            <a:r>
              <a:rPr lang="en-US" sz="3200" dirty="0">
                <a:solidFill>
                  <a:srgbClr val="C00000"/>
                </a:solidFill>
                <a:ea typeface="Lato Light"/>
                <a:cs typeface="Lato Light"/>
              </a:rPr>
              <a:t>LEGAL</a:t>
            </a:r>
            <a:r>
              <a:rPr lang="en-US" sz="3200" dirty="0">
                <a:ea typeface="Lato Light"/>
                <a:cs typeface="Lato Light"/>
              </a:rPr>
              <a:t> </a:t>
            </a:r>
            <a:r>
              <a:rPr lang="en-US" sz="3200" cap="all" dirty="0">
                <a:solidFill>
                  <a:schemeClr val="bg1">
                    <a:lumMod val="50000"/>
                  </a:schemeClr>
                </a:solidFill>
                <a:ea typeface="Lato Light"/>
                <a:cs typeface="Lato Light"/>
              </a:rPr>
              <a:t>DISCLAIMER</a:t>
            </a:r>
            <a:endParaRPr lang="en-US" sz="3200" dirty="0">
              <a:solidFill>
                <a:schemeClr val="bg1">
                  <a:lumMod val="50000"/>
                </a:schemeClr>
              </a:solidFill>
              <a:ea typeface="Lato Light"/>
              <a:cs typeface="Lato Light"/>
            </a:endParaRPr>
          </a:p>
        </p:txBody>
      </p:sp>
    </p:spTree>
    <p:extLst>
      <p:ext uri="{BB962C8B-B14F-4D97-AF65-F5344CB8AC3E}">
        <p14:creationId xmlns:p14="http://schemas.microsoft.com/office/powerpoint/2010/main" val="120059000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331068A-2EF1-B84C-897B-5866B844B70D}"/>
              </a:ext>
            </a:extLst>
          </p:cNvPr>
          <p:cNvSpPr txBox="1">
            <a:spLocks/>
          </p:cNvSpPr>
          <p:nvPr/>
        </p:nvSpPr>
        <p:spPr>
          <a:xfrm>
            <a:off x="2819401" y="4203672"/>
            <a:ext cx="6450061" cy="1866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F7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F7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F7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3" name="Slide Number Placeholder 2">
            <a:extLst>
              <a:ext uri="{FF2B5EF4-FFF2-40B4-BE49-F238E27FC236}">
                <a16:creationId xmlns:a16="http://schemas.microsoft.com/office/drawing/2014/main" id="{4C325EAE-122A-4A99-9BA3-5DDA621721EE}"/>
              </a:ext>
            </a:extLst>
          </p:cNvPr>
          <p:cNvSpPr>
            <a:spLocks noGrp="1"/>
          </p:cNvSpPr>
          <p:nvPr>
            <p:ph type="sldNum" sz="quarter" idx="12"/>
          </p:nvPr>
        </p:nvSpPr>
        <p:spPr/>
        <p:txBody>
          <a:bodyPr/>
          <a:lstStyle/>
          <a:p>
            <a:fld id="{62171B3C-EC69-9A4D-B909-349806CBA224}" type="slidenum">
              <a:rPr lang="en-US" smtClean="0"/>
              <a:t>50</a:t>
            </a:fld>
            <a:endParaRPr lang="en-US" dirty="0"/>
          </a:p>
        </p:txBody>
      </p:sp>
      <p:sp>
        <p:nvSpPr>
          <p:cNvPr id="7" name="Text Placeholder 1">
            <a:extLst>
              <a:ext uri="{FF2B5EF4-FFF2-40B4-BE49-F238E27FC236}">
                <a16:creationId xmlns:a16="http://schemas.microsoft.com/office/drawing/2014/main" id="{E0C1A413-6298-47F8-9D88-95EE6A61908F}"/>
              </a:ext>
            </a:extLst>
          </p:cNvPr>
          <p:cNvSpPr>
            <a:spLocks noGrp="1"/>
          </p:cNvSpPr>
          <p:nvPr>
            <p:ph type="body" sz="quarter" idx="13"/>
          </p:nvPr>
        </p:nvSpPr>
        <p:spPr>
          <a:xfrm>
            <a:off x="1803449" y="2869727"/>
            <a:ext cx="7466013" cy="726393"/>
          </a:xfrm>
        </p:spPr>
        <p:txBody>
          <a:bodyPr>
            <a:normAutofit/>
          </a:bodyPr>
          <a:lstStyle/>
          <a:p>
            <a:r>
              <a:rPr lang="en-US" sz="4000" dirty="0"/>
              <a:t>Federal Trade Commission</a:t>
            </a:r>
          </a:p>
        </p:txBody>
      </p:sp>
    </p:spTree>
    <p:extLst>
      <p:ext uri="{BB962C8B-B14F-4D97-AF65-F5344CB8AC3E}">
        <p14:creationId xmlns:p14="http://schemas.microsoft.com/office/powerpoint/2010/main" val="322812060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357874" y="2331599"/>
            <a:ext cx="8417607" cy="3486684"/>
          </a:xfrm>
        </p:spPr>
        <p:txBody>
          <a:bodyPr>
            <a:noAutofit/>
          </a:bodyPr>
          <a:lstStyle/>
          <a:p>
            <a:pPr marL="914400" indent="-285750">
              <a:lnSpc>
                <a:spcPct val="100000"/>
              </a:lnSpc>
              <a:spcBef>
                <a:spcPts val="0"/>
              </a:spcBef>
              <a:spcAft>
                <a:spcPts val="1800"/>
              </a:spcAft>
              <a:defRPr/>
            </a:pPr>
            <a:r>
              <a:rPr lang="en-US" sz="1800" dirty="0">
                <a:solidFill>
                  <a:prstClr val="white">
                    <a:lumMod val="50000"/>
                  </a:prstClr>
                </a:solidFill>
                <a:ea typeface="Lato" panose="020F0502020204030203" pitchFamily="34" charset="0"/>
              </a:rPr>
              <a:t>The FTC enforces section 5(a) of the FTC Act, 15 U.S.C. § 45(a), which prohibits unfair or deceptive acts or practices in or affecting commerce</a:t>
            </a:r>
          </a:p>
          <a:p>
            <a:pPr marL="914400" lvl="1" indent="-285750">
              <a:lnSpc>
                <a:spcPct val="100000"/>
              </a:lnSpc>
              <a:spcBef>
                <a:spcPts val="0"/>
              </a:spcBef>
              <a:spcAft>
                <a:spcPts val="1800"/>
              </a:spcAft>
              <a:defRPr/>
            </a:pPr>
            <a:r>
              <a:rPr lang="en-US" sz="1800" dirty="0">
                <a:solidFill>
                  <a:prstClr val="white">
                    <a:lumMod val="50000"/>
                  </a:prstClr>
                </a:solidFill>
                <a:ea typeface="Lato" panose="020F0502020204030203" pitchFamily="34" charset="0"/>
              </a:rPr>
              <a:t>“Deceptive” practices are defined in the </a:t>
            </a:r>
            <a:r>
              <a:rPr lang="en-US" sz="1800" i="1" dirty="0">
                <a:solidFill>
                  <a:prstClr val="white">
                    <a:lumMod val="50000"/>
                  </a:prstClr>
                </a:solidFill>
                <a:ea typeface="Lato" panose="020F0502020204030203" pitchFamily="34" charset="0"/>
              </a:rPr>
              <a:t>FTC’s Policy Statement on Deception</a:t>
            </a:r>
            <a:r>
              <a:rPr lang="en-US" sz="1800" dirty="0">
                <a:solidFill>
                  <a:prstClr val="white">
                    <a:lumMod val="50000"/>
                  </a:prstClr>
                </a:solidFill>
                <a:ea typeface="Lato" panose="020F0502020204030203" pitchFamily="34" charset="0"/>
              </a:rPr>
              <a:t> as involving a </a:t>
            </a:r>
            <a:r>
              <a:rPr lang="en-US" sz="1800" b="1" dirty="0">
                <a:solidFill>
                  <a:srgbClr val="76777B"/>
                </a:solidFill>
                <a:ea typeface="Lato" panose="020F0502020204030203" pitchFamily="34" charset="0"/>
              </a:rPr>
              <a:t>material representation, omission or practice </a:t>
            </a:r>
            <a:r>
              <a:rPr lang="en-US" sz="1800" dirty="0">
                <a:solidFill>
                  <a:srgbClr val="76777B"/>
                </a:solidFill>
                <a:ea typeface="Lato" panose="020F0502020204030203" pitchFamily="34" charset="0"/>
              </a:rPr>
              <a:t>that is likely to </a:t>
            </a:r>
            <a:r>
              <a:rPr lang="en-US" sz="1800" b="1" dirty="0">
                <a:solidFill>
                  <a:srgbClr val="76777B"/>
                </a:solidFill>
                <a:ea typeface="Lato" panose="020F0502020204030203" pitchFamily="34" charset="0"/>
              </a:rPr>
              <a:t>mislead a consumer </a:t>
            </a:r>
            <a:r>
              <a:rPr lang="en-US" sz="1800" dirty="0">
                <a:solidFill>
                  <a:prstClr val="white">
                    <a:lumMod val="50000"/>
                  </a:prstClr>
                </a:solidFill>
                <a:ea typeface="Lato" panose="020F0502020204030203" pitchFamily="34" charset="0"/>
              </a:rPr>
              <a:t>acting reasonably in the circumstances</a:t>
            </a:r>
          </a:p>
          <a:p>
            <a:pPr marL="288925" indent="-285750">
              <a:lnSpc>
                <a:spcPct val="100000"/>
              </a:lnSpc>
              <a:spcBef>
                <a:spcPts val="0"/>
              </a:spcBef>
              <a:spcAft>
                <a:spcPts val="1800"/>
              </a:spcAft>
              <a:defRPr/>
            </a:pPr>
            <a:r>
              <a:rPr lang="en-US" sz="1800" dirty="0">
                <a:solidFill>
                  <a:prstClr val="white">
                    <a:lumMod val="50000"/>
                  </a:prstClr>
                </a:solidFill>
                <a:ea typeface="Lato" panose="020F0502020204030203" pitchFamily="34" charset="0"/>
              </a:rPr>
              <a:t>“The FTC has broad authority to target unfair and deceptive practices in the for-profit school sector, but its approach has varied over the years”  (former FTC Commissioner Rohit Chopra)</a:t>
            </a:r>
          </a:p>
          <a:p>
            <a:pPr marL="460375" lvl="1" indent="0">
              <a:lnSpc>
                <a:spcPct val="100000"/>
              </a:lnSpc>
              <a:spcBef>
                <a:spcPts val="0"/>
              </a:spcBef>
              <a:spcAft>
                <a:spcPts val="1200"/>
              </a:spcAft>
              <a:buNone/>
              <a:defRPr/>
            </a:pPr>
            <a:endParaRPr lang="en-US" sz="1600" dirty="0">
              <a:solidFill>
                <a:prstClr val="white">
                  <a:lumMod val="50000"/>
                </a:prstClr>
              </a:solidFill>
              <a:ea typeface="Lato" panose="020F0502020204030203" pitchFamily="34" charset="0"/>
            </a:endParaRPr>
          </a:p>
        </p:txBody>
      </p:sp>
      <p:sp>
        <p:nvSpPr>
          <p:cNvPr id="3" name="Title 2"/>
          <p:cNvSpPr>
            <a:spLocks noGrp="1"/>
          </p:cNvSpPr>
          <p:nvPr>
            <p:ph type="title"/>
          </p:nvPr>
        </p:nvSpPr>
        <p:spPr>
          <a:xfrm>
            <a:off x="2043670" y="1393724"/>
            <a:ext cx="8104659" cy="457048"/>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Federal trade</a:t>
            </a:r>
            <a:r>
              <a:rPr lang="en-US" cap="all" dirty="0">
                <a:ea typeface="Lato Medium" panose="020F0502020204030203" pitchFamily="34" charset="0"/>
                <a:cs typeface="Lato Medium" panose="020F0502020204030203" pitchFamily="34" charset="0"/>
              </a:rPr>
              <a:t> </a:t>
            </a:r>
            <a:r>
              <a:rPr lang="en-US" b="0" cap="all" dirty="0">
                <a:ea typeface="Lato Light" panose="020F0502020204030203" pitchFamily="34" charset="0"/>
                <a:cs typeface="Lato Light" panose="020F0502020204030203" pitchFamily="34" charset="0"/>
              </a:rPr>
              <a:t>commission </a:t>
            </a:r>
          </a:p>
        </p:txBody>
      </p:sp>
      <p:pic>
        <p:nvPicPr>
          <p:cNvPr id="5" name="Picture 2" descr="Federal Trade Commission - Wikipedia">
            <a:extLst>
              <a:ext uri="{FF2B5EF4-FFF2-40B4-BE49-F238E27FC236}">
                <a16:creationId xmlns:a16="http://schemas.microsoft.com/office/drawing/2014/main" id="{4ED953B5-21FA-9C00-91B3-2B7FE8BA50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232" y="2331599"/>
            <a:ext cx="2030028" cy="20300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18313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565624" y="2289379"/>
            <a:ext cx="9060752" cy="2897026"/>
          </a:xfrm>
        </p:spPr>
        <p:txBody>
          <a:bodyPr>
            <a:noAutofit/>
          </a:bodyPr>
          <a:lstStyle/>
          <a:p>
            <a:pPr marL="346075" indent="-342900">
              <a:lnSpc>
                <a:spcPct val="100000"/>
              </a:lnSpc>
              <a:spcBef>
                <a:spcPts val="0"/>
              </a:spcBef>
              <a:spcAft>
                <a:spcPts val="1800"/>
              </a:spcAft>
              <a:defRPr/>
            </a:pPr>
            <a:r>
              <a:rPr lang="en-US" sz="2400" dirty="0">
                <a:solidFill>
                  <a:prstClr val="white">
                    <a:lumMod val="50000"/>
                  </a:prstClr>
                </a:solidFill>
                <a:ea typeface="Lato" panose="020F0502020204030203" pitchFamily="34" charset="0"/>
              </a:rPr>
              <a:t>Under section 5 of the Federal Trade Commission Act, the FTC can seek civil penalties if it proves that:</a:t>
            </a:r>
          </a:p>
          <a:p>
            <a:pPr marL="803275" lvl="1" indent="-342900">
              <a:lnSpc>
                <a:spcPct val="100000"/>
              </a:lnSpc>
              <a:spcBef>
                <a:spcPts val="0"/>
              </a:spcBef>
              <a:spcAft>
                <a:spcPts val="1800"/>
              </a:spcAft>
              <a:defRPr/>
            </a:pPr>
            <a:r>
              <a:rPr lang="en-US" dirty="0">
                <a:solidFill>
                  <a:srgbClr val="76777B"/>
                </a:solidFill>
                <a:ea typeface="Lato" panose="020F0502020204030203" pitchFamily="34" charset="0"/>
              </a:rPr>
              <a:t>The </a:t>
            </a:r>
            <a:r>
              <a:rPr lang="en-US" b="1" dirty="0">
                <a:solidFill>
                  <a:srgbClr val="76777B"/>
                </a:solidFill>
                <a:ea typeface="Lato" panose="020F0502020204030203" pitchFamily="34" charset="0"/>
              </a:rPr>
              <a:t>company knew </a:t>
            </a:r>
            <a:r>
              <a:rPr lang="en-US" dirty="0">
                <a:solidFill>
                  <a:prstClr val="white">
                    <a:lumMod val="50000"/>
                  </a:prstClr>
                </a:solidFill>
                <a:ea typeface="Lato" panose="020F0502020204030203" pitchFamily="34" charset="0"/>
              </a:rPr>
              <a:t>the conduct was unfair or deceptive in violation of the FTC Act; and </a:t>
            </a:r>
          </a:p>
          <a:p>
            <a:pPr marL="803275" lvl="1" indent="-342900">
              <a:lnSpc>
                <a:spcPct val="100000"/>
              </a:lnSpc>
              <a:spcBef>
                <a:spcPts val="0"/>
              </a:spcBef>
              <a:spcAft>
                <a:spcPts val="1800"/>
              </a:spcAft>
              <a:defRPr/>
            </a:pPr>
            <a:r>
              <a:rPr lang="en-US" dirty="0">
                <a:solidFill>
                  <a:prstClr val="white">
                    <a:lumMod val="50000"/>
                  </a:prstClr>
                </a:solidFill>
                <a:ea typeface="Lato" panose="020F0502020204030203" pitchFamily="34" charset="0"/>
              </a:rPr>
              <a:t>The </a:t>
            </a:r>
            <a:r>
              <a:rPr lang="en-US" b="1" dirty="0">
                <a:solidFill>
                  <a:srgbClr val="76777B"/>
                </a:solidFill>
                <a:ea typeface="Lato" panose="020F0502020204030203" pitchFamily="34" charset="0"/>
              </a:rPr>
              <a:t>FTC had already issued a written decision </a:t>
            </a:r>
            <a:r>
              <a:rPr lang="en-US" dirty="0">
                <a:solidFill>
                  <a:prstClr val="white">
                    <a:lumMod val="50000"/>
                  </a:prstClr>
                </a:solidFill>
                <a:ea typeface="Lato" panose="020F0502020204030203" pitchFamily="34" charset="0"/>
              </a:rPr>
              <a:t>that such conduct is unfair or deceptive. </a:t>
            </a:r>
            <a:endParaRPr lang="en-US" b="1" dirty="0">
              <a:solidFill>
                <a:prstClr val="white">
                  <a:lumMod val="50000"/>
                </a:prstClr>
              </a:solidFill>
              <a:ea typeface="Lato" panose="020F0502020204030203" pitchFamily="34" charset="0"/>
            </a:endParaRPr>
          </a:p>
        </p:txBody>
      </p:sp>
      <p:sp>
        <p:nvSpPr>
          <p:cNvPr id="4" name="TextBox 3"/>
          <p:cNvSpPr txBox="1"/>
          <p:nvPr/>
        </p:nvSpPr>
        <p:spPr>
          <a:xfrm>
            <a:off x="3724998" y="1371513"/>
            <a:ext cx="5222905" cy="600164"/>
          </a:xfrm>
          <a:prstGeom prst="rect">
            <a:avLst/>
          </a:prstGeom>
          <a:noFill/>
        </p:spPr>
        <p:txBody>
          <a:bodyPr wrap="none" rtlCol="0">
            <a:spAutoFit/>
          </a:bodyPr>
          <a:lstStyle/>
          <a:p>
            <a:r>
              <a:rPr lang="en-US" sz="3300" b="1" dirty="0">
                <a:solidFill>
                  <a:srgbClr val="C00000"/>
                </a:solidFill>
                <a:latin typeface="Georgia" panose="02040502050405020303" pitchFamily="18" charset="0"/>
                <a:ea typeface="Lato Medium" panose="020F0502020204030203" pitchFamily="34" charset="0"/>
                <a:cs typeface="Lato Medium" panose="020F0502020204030203" pitchFamily="34" charset="0"/>
              </a:rPr>
              <a:t>SECTION 5 </a:t>
            </a:r>
            <a:r>
              <a:rPr lang="en-US" sz="3300" dirty="0">
                <a:solidFill>
                  <a:schemeClr val="bg1">
                    <a:lumMod val="50000"/>
                  </a:schemeClr>
                </a:solidFill>
                <a:latin typeface="Georgia" panose="02040502050405020303" pitchFamily="18" charset="0"/>
                <a:ea typeface="Lato Light" panose="020F0502020204030203" pitchFamily="34" charset="0"/>
                <a:cs typeface="Lato Light" panose="020F0502020204030203" pitchFamily="34" charset="0"/>
              </a:rPr>
              <a:t>AUTHORITY</a:t>
            </a:r>
          </a:p>
        </p:txBody>
      </p:sp>
    </p:spTree>
    <p:extLst>
      <p:ext uri="{BB962C8B-B14F-4D97-AF65-F5344CB8AC3E}">
        <p14:creationId xmlns:p14="http://schemas.microsoft.com/office/powerpoint/2010/main" val="42238839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38542" y="2241039"/>
            <a:ext cx="9314916" cy="3662414"/>
          </a:xfrm>
        </p:spPr>
        <p:txBody>
          <a:bodyPr>
            <a:noAutofit/>
          </a:bodyPr>
          <a:lstStyle/>
          <a:p>
            <a:pPr marL="288925" indent="-285750">
              <a:lnSpc>
                <a:spcPct val="100000"/>
              </a:lnSpc>
              <a:spcBef>
                <a:spcPts val="0"/>
              </a:spcBef>
              <a:spcAft>
                <a:spcPts val="2400"/>
              </a:spcAft>
              <a:defRPr/>
            </a:pPr>
            <a:r>
              <a:rPr lang="en-US" sz="1800" dirty="0">
                <a:solidFill>
                  <a:prstClr val="white">
                    <a:lumMod val="50000"/>
                  </a:prstClr>
                </a:solidFill>
                <a:ea typeface="Lato" panose="020F0502020204030203" pitchFamily="34" charset="0"/>
              </a:rPr>
              <a:t>In October 2021, the FTC announced that it is making a number of critical changes to its approach to address “the rampant abuse of students, veterans, their families, and taxpayers” by for-profit colleges</a:t>
            </a:r>
          </a:p>
          <a:p>
            <a:pPr marL="3175" indent="0">
              <a:lnSpc>
                <a:spcPct val="100000"/>
              </a:lnSpc>
              <a:spcBef>
                <a:spcPts val="0"/>
              </a:spcBef>
              <a:spcAft>
                <a:spcPts val="1200"/>
              </a:spcAft>
              <a:buNone/>
              <a:defRPr/>
            </a:pPr>
            <a:r>
              <a:rPr lang="en-US" sz="1800" b="1" dirty="0">
                <a:solidFill>
                  <a:prstClr val="white">
                    <a:lumMod val="50000"/>
                  </a:prstClr>
                </a:solidFill>
                <a:ea typeface="Lato" panose="020F0502020204030203" pitchFamily="34" charset="0"/>
              </a:rPr>
              <a:t>CHANGES INCLUDE: </a:t>
            </a:r>
          </a:p>
          <a:p>
            <a:pPr marL="746125" lvl="1" indent="-285750">
              <a:lnSpc>
                <a:spcPct val="100000"/>
              </a:lnSpc>
              <a:spcBef>
                <a:spcPts val="0"/>
              </a:spcBef>
              <a:spcAft>
                <a:spcPts val="600"/>
              </a:spcAft>
              <a:defRPr/>
            </a:pPr>
            <a:r>
              <a:rPr lang="en-US" sz="1800" dirty="0">
                <a:solidFill>
                  <a:prstClr val="white">
                    <a:lumMod val="50000"/>
                  </a:prstClr>
                </a:solidFill>
                <a:ea typeface="Lato" panose="020F0502020204030203" pitchFamily="34" charset="0"/>
              </a:rPr>
              <a:t>The FTC is resurrecting its </a:t>
            </a:r>
            <a:r>
              <a:rPr lang="en-US" sz="1800" b="1" dirty="0">
                <a:solidFill>
                  <a:srgbClr val="76777B"/>
                </a:solidFill>
                <a:ea typeface="Lato" panose="020F0502020204030203" pitchFamily="34" charset="0"/>
              </a:rPr>
              <a:t>Penalty Offense Authority</a:t>
            </a:r>
            <a:r>
              <a:rPr lang="en-US" sz="1800" dirty="0">
                <a:solidFill>
                  <a:srgbClr val="76777B"/>
                </a:solidFill>
                <a:ea typeface="Lato" panose="020F0502020204030203" pitchFamily="34" charset="0"/>
              </a:rPr>
              <a:t>, </a:t>
            </a:r>
            <a:r>
              <a:rPr lang="en-US" sz="1800" dirty="0">
                <a:solidFill>
                  <a:prstClr val="white">
                    <a:lumMod val="50000"/>
                  </a:prstClr>
                </a:solidFill>
                <a:ea typeface="Lato" panose="020F0502020204030203" pitchFamily="34" charset="0"/>
              </a:rPr>
              <a:t>found in section 5 of the FTC Act.</a:t>
            </a:r>
          </a:p>
          <a:p>
            <a:pPr marL="746125" lvl="1" indent="-285750">
              <a:lnSpc>
                <a:spcPct val="100000"/>
              </a:lnSpc>
              <a:spcBef>
                <a:spcPts val="0"/>
              </a:spcBef>
              <a:spcAft>
                <a:spcPts val="600"/>
              </a:spcAft>
              <a:defRPr/>
            </a:pPr>
            <a:r>
              <a:rPr lang="en-US" sz="1800" dirty="0">
                <a:solidFill>
                  <a:prstClr val="white">
                    <a:lumMod val="50000"/>
                  </a:prstClr>
                </a:solidFill>
                <a:ea typeface="Lato" panose="020F0502020204030203" pitchFamily="34" charset="0"/>
              </a:rPr>
              <a:t>“FTC will be enhancing its enforcement cooperation with other oversight agencies.”</a:t>
            </a:r>
          </a:p>
          <a:p>
            <a:pPr marL="1203325" lvl="2" indent="-285750">
              <a:lnSpc>
                <a:spcPct val="100000"/>
              </a:lnSpc>
              <a:spcBef>
                <a:spcPts val="0"/>
              </a:spcBef>
              <a:spcAft>
                <a:spcPts val="600"/>
              </a:spcAft>
              <a:defRPr/>
            </a:pPr>
            <a:r>
              <a:rPr lang="en-US" sz="1800" dirty="0">
                <a:solidFill>
                  <a:prstClr val="white">
                    <a:lumMod val="50000"/>
                  </a:prstClr>
                </a:solidFill>
                <a:ea typeface="Lato" panose="020F0502020204030203" pitchFamily="34" charset="0"/>
              </a:rPr>
              <a:t> “FTC investigations can assist the Department of Education in taking additional administrative actions against those that violate the law” </a:t>
            </a:r>
          </a:p>
          <a:p>
            <a:pPr marL="1203325" lvl="2" indent="-285750">
              <a:lnSpc>
                <a:spcPct val="100000"/>
              </a:lnSpc>
              <a:spcBef>
                <a:spcPts val="0"/>
              </a:spcBef>
              <a:spcAft>
                <a:spcPts val="1200"/>
              </a:spcAft>
              <a:defRPr/>
            </a:pPr>
            <a:endParaRPr lang="en-US" sz="900" dirty="0">
              <a:solidFill>
                <a:srgbClr val="0070C0"/>
              </a:solidFill>
              <a:ea typeface="Lato" panose="020F0502020204030203" pitchFamily="34" charset="0"/>
            </a:endParaRPr>
          </a:p>
          <a:p>
            <a:pPr marL="1660525" lvl="3" indent="-285750">
              <a:lnSpc>
                <a:spcPct val="100000"/>
              </a:lnSpc>
              <a:spcBef>
                <a:spcPts val="0"/>
              </a:spcBef>
              <a:spcAft>
                <a:spcPts val="1200"/>
              </a:spcAft>
              <a:defRPr/>
            </a:pPr>
            <a:endParaRPr lang="en-US" sz="700" dirty="0">
              <a:solidFill>
                <a:srgbClr val="0070C0"/>
              </a:solidFill>
              <a:ea typeface="Lato" panose="020F0502020204030203" pitchFamily="34" charset="0"/>
            </a:endParaRPr>
          </a:p>
          <a:p>
            <a:pPr marL="1203325" lvl="2" indent="-285750">
              <a:lnSpc>
                <a:spcPct val="100000"/>
              </a:lnSpc>
              <a:spcBef>
                <a:spcPts val="0"/>
              </a:spcBef>
              <a:spcAft>
                <a:spcPts val="1200"/>
              </a:spcAft>
              <a:defRPr/>
            </a:pPr>
            <a:endParaRPr lang="en-US" sz="900" dirty="0">
              <a:solidFill>
                <a:prstClr val="white">
                  <a:lumMod val="50000"/>
                </a:prstClr>
              </a:solidFill>
              <a:ea typeface="Lato" panose="020F0502020204030203" pitchFamily="34" charset="0"/>
            </a:endParaRPr>
          </a:p>
        </p:txBody>
      </p:sp>
      <p:sp>
        <p:nvSpPr>
          <p:cNvPr id="3" name="Title 2"/>
          <p:cNvSpPr>
            <a:spLocks noGrp="1"/>
          </p:cNvSpPr>
          <p:nvPr>
            <p:ph type="title"/>
          </p:nvPr>
        </p:nvSpPr>
        <p:spPr>
          <a:xfrm>
            <a:off x="2439811" y="1405656"/>
            <a:ext cx="7312378" cy="457048"/>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New </a:t>
            </a:r>
            <a:r>
              <a:rPr lang="en-US" b="0" cap="all" dirty="0">
                <a:ea typeface="Lato Light" panose="020F0502020204030203" pitchFamily="34" charset="0"/>
                <a:cs typeface="Lato Light" panose="020F0502020204030203" pitchFamily="34" charset="0"/>
              </a:rPr>
              <a:t>approach </a:t>
            </a:r>
            <a:endParaRPr lang="en-US" cap="all" dirty="0">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12874803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80050" y="2144685"/>
            <a:ext cx="7842374" cy="4078316"/>
          </a:xfrm>
        </p:spPr>
        <p:txBody>
          <a:bodyPr>
            <a:noAutofit/>
          </a:bodyPr>
          <a:lstStyle/>
          <a:p>
            <a:pPr marL="288925" indent="-285750">
              <a:lnSpc>
                <a:spcPct val="100000"/>
              </a:lnSpc>
              <a:spcBef>
                <a:spcPts val="0"/>
              </a:spcBef>
              <a:spcAft>
                <a:spcPts val="1200"/>
              </a:spcAft>
              <a:buFont typeface="Wingdings" panose="05000000000000000000" pitchFamily="2" charset="2"/>
              <a:buChar char="Ø"/>
              <a:defRPr/>
            </a:pPr>
            <a:r>
              <a:rPr lang="en-US" sz="1800" dirty="0">
                <a:solidFill>
                  <a:prstClr val="white">
                    <a:lumMod val="50000"/>
                  </a:prstClr>
                </a:solidFill>
                <a:ea typeface="Lato" panose="020F0502020204030203" pitchFamily="34" charset="0"/>
              </a:rPr>
              <a:t>The FTC determined that the </a:t>
            </a:r>
            <a:r>
              <a:rPr lang="en-US" sz="1800" b="1" dirty="0">
                <a:solidFill>
                  <a:srgbClr val="76777B"/>
                </a:solidFill>
                <a:ea typeface="Lato" panose="020F0502020204030203" pitchFamily="34" charset="0"/>
              </a:rPr>
              <a:t>following acts or practices are deceptive or unfair </a:t>
            </a:r>
            <a:r>
              <a:rPr lang="en-US" sz="1800" dirty="0">
                <a:solidFill>
                  <a:srgbClr val="76777B"/>
                </a:solidFill>
                <a:ea typeface="Lato" panose="020F0502020204030203" pitchFamily="34" charset="0"/>
              </a:rPr>
              <a:t>and, thus, are unlawful under Section 5 of the Federal Trade Commission Act:</a:t>
            </a:r>
          </a:p>
          <a:p>
            <a:pPr marL="1203325" lvl="2" indent="-285750">
              <a:lnSpc>
                <a:spcPct val="100000"/>
              </a:lnSpc>
              <a:spcBef>
                <a:spcPts val="0"/>
              </a:spcBef>
              <a:spcAft>
                <a:spcPts val="1200"/>
              </a:spcAft>
              <a:defRPr/>
            </a:pPr>
            <a:r>
              <a:rPr lang="en-US" sz="1800" dirty="0">
                <a:solidFill>
                  <a:srgbClr val="76777B"/>
                </a:solidFill>
              </a:rPr>
              <a:t>To misrepresent the </a:t>
            </a:r>
            <a:r>
              <a:rPr lang="en-US" sz="1800" b="1" dirty="0">
                <a:solidFill>
                  <a:srgbClr val="76777B"/>
                </a:solidFill>
              </a:rPr>
              <a:t>demand for people who have graduated </a:t>
            </a:r>
            <a:r>
              <a:rPr lang="en-US" sz="1800" dirty="0">
                <a:solidFill>
                  <a:srgbClr val="76777B"/>
                </a:solidFill>
              </a:rPr>
              <a:t>from, or </a:t>
            </a:r>
            <a:r>
              <a:rPr lang="en-US" dirty="0">
                <a:solidFill>
                  <a:srgbClr val="76777B"/>
                </a:solidFill>
              </a:rPr>
              <a:t>completed</a:t>
            </a:r>
            <a:r>
              <a:rPr lang="en-US" sz="1800" dirty="0">
                <a:solidFill>
                  <a:srgbClr val="76777B"/>
                </a:solidFill>
              </a:rPr>
              <a:t> courses at, a specific institution; </a:t>
            </a:r>
          </a:p>
          <a:p>
            <a:pPr marL="1203325" lvl="2" indent="-285750">
              <a:lnSpc>
                <a:spcPct val="100000"/>
              </a:lnSpc>
              <a:spcBef>
                <a:spcPts val="0"/>
              </a:spcBef>
              <a:spcAft>
                <a:spcPts val="1200"/>
              </a:spcAft>
              <a:defRPr/>
            </a:pPr>
            <a:r>
              <a:rPr lang="en-US" sz="1800" dirty="0">
                <a:solidFill>
                  <a:srgbClr val="76777B"/>
                </a:solidFill>
              </a:rPr>
              <a:t>To misrepresent graduates’ </a:t>
            </a:r>
            <a:r>
              <a:rPr lang="en-US" sz="1800" b="1" dirty="0">
                <a:solidFill>
                  <a:srgbClr val="76777B"/>
                </a:solidFill>
              </a:rPr>
              <a:t>employment prospects</a:t>
            </a:r>
            <a:r>
              <a:rPr lang="en-US" sz="1800" dirty="0">
                <a:solidFill>
                  <a:srgbClr val="76777B"/>
                </a:solidFill>
              </a:rPr>
              <a:t>, the </a:t>
            </a:r>
            <a:r>
              <a:rPr lang="en-US" sz="1800" b="1" dirty="0">
                <a:solidFill>
                  <a:srgbClr val="76777B"/>
                </a:solidFill>
              </a:rPr>
              <a:t>ease with which </a:t>
            </a:r>
            <a:r>
              <a:rPr lang="en-US" sz="1800" dirty="0">
                <a:solidFill>
                  <a:srgbClr val="76777B"/>
                </a:solidFill>
              </a:rPr>
              <a:t>they’ll be able to get a job, or the employment opportunities in any field in which a course of instruction is offered;</a:t>
            </a:r>
          </a:p>
          <a:p>
            <a:pPr marL="1203325" lvl="2" indent="-285750">
              <a:lnSpc>
                <a:spcPct val="100000"/>
              </a:lnSpc>
              <a:spcBef>
                <a:spcPts val="0"/>
              </a:spcBef>
              <a:spcAft>
                <a:spcPts val="1200"/>
              </a:spcAft>
              <a:defRPr/>
            </a:pPr>
            <a:r>
              <a:rPr lang="en-US" sz="1800" dirty="0">
                <a:solidFill>
                  <a:srgbClr val="76777B"/>
                </a:solidFill>
              </a:rPr>
              <a:t>To misrepresent the </a:t>
            </a:r>
            <a:r>
              <a:rPr lang="en-US" sz="1800" b="1" dirty="0">
                <a:solidFill>
                  <a:srgbClr val="76777B"/>
                </a:solidFill>
              </a:rPr>
              <a:t>types of jobs available </a:t>
            </a:r>
            <a:r>
              <a:rPr lang="en-US" sz="1800" dirty="0">
                <a:solidFill>
                  <a:srgbClr val="76777B"/>
                </a:solidFill>
              </a:rPr>
              <a:t>to graduates or for which they </a:t>
            </a:r>
            <a:r>
              <a:rPr lang="en-US" sz="1800" b="1" dirty="0">
                <a:solidFill>
                  <a:srgbClr val="76777B"/>
                </a:solidFill>
              </a:rPr>
              <a:t>would be qualified</a:t>
            </a:r>
            <a:r>
              <a:rPr lang="en-US" sz="1800" dirty="0">
                <a:solidFill>
                  <a:srgbClr val="76777B"/>
                </a:solidFill>
              </a:rPr>
              <a:t>;</a:t>
            </a:r>
          </a:p>
        </p:txBody>
      </p:sp>
      <p:sp>
        <p:nvSpPr>
          <p:cNvPr id="3" name="Title 2"/>
          <p:cNvSpPr>
            <a:spLocks noGrp="1"/>
          </p:cNvSpPr>
          <p:nvPr>
            <p:ph type="title"/>
          </p:nvPr>
        </p:nvSpPr>
        <p:spPr>
          <a:xfrm>
            <a:off x="2439811" y="1310122"/>
            <a:ext cx="7312378" cy="457048"/>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Prohibited</a:t>
            </a:r>
            <a:r>
              <a:rPr lang="en-US" cap="all" dirty="0">
                <a:ea typeface="Lato Medium" panose="020F0502020204030203" pitchFamily="34" charset="0"/>
                <a:cs typeface="Lato Medium" panose="020F0502020204030203" pitchFamily="34" charset="0"/>
              </a:rPr>
              <a:t> </a:t>
            </a:r>
            <a:r>
              <a:rPr lang="en-US" cap="all" dirty="0">
                <a:solidFill>
                  <a:schemeClr val="bg1">
                    <a:lumMod val="50000"/>
                  </a:schemeClr>
                </a:solidFill>
                <a:ea typeface="Lato Light" panose="020F0502020204030203" pitchFamily="34" charset="0"/>
                <a:cs typeface="Lato Light" panose="020F0502020204030203" pitchFamily="34" charset="0"/>
              </a:rPr>
              <a:t>practices </a:t>
            </a:r>
          </a:p>
        </p:txBody>
      </p:sp>
      <p:sp>
        <p:nvSpPr>
          <p:cNvPr id="6" name="AutoShape 12" descr="Deceptive Pictures, Deceptive Stock Photos &amp; Images | Depositphoto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the word deception with a red marker Stock Vector | Adobe Stock"/>
          <p:cNvPicPr>
            <a:picLocks noChangeAspect="1" noChangeArrowheads="1"/>
          </p:cNvPicPr>
          <p:nvPr/>
        </p:nvPicPr>
        <p:blipFill rotWithShape="1">
          <a:blip r:embed="rId3">
            <a:extLst>
              <a:ext uri="{28A0092B-C50C-407E-A947-70E740481C1C}">
                <a14:useLocalDpi xmlns:a14="http://schemas.microsoft.com/office/drawing/2010/main" val="0"/>
              </a:ext>
            </a:extLst>
          </a:blip>
          <a:srcRect l="3019" t="15097" b="11335"/>
          <a:stretch/>
        </p:blipFill>
        <p:spPr bwMode="auto">
          <a:xfrm>
            <a:off x="1193278" y="3536206"/>
            <a:ext cx="2276697" cy="1295274"/>
          </a:xfrm>
          <a:prstGeom prst="rect">
            <a:avLst/>
          </a:prstGeom>
          <a:noFill/>
          <a:scene3d>
            <a:camera prst="orthographicFront">
              <a:rot lat="0" lon="0" rev="9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00208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2680050" y="2144685"/>
            <a:ext cx="7842374" cy="4078316"/>
          </a:xfrm>
        </p:spPr>
        <p:txBody>
          <a:bodyPr>
            <a:noAutofit/>
          </a:bodyPr>
          <a:lstStyle/>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The FTC determined that the </a:t>
            </a:r>
            <a:r>
              <a:rPr kumimoji="0" lang="en-US" sz="1800" b="1"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following acts or practices are deceptive or unfair </a:t>
            </a: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and, thus, are unlawful under Section 5 of the Federal Trade Commission Act:</a:t>
            </a:r>
          </a:p>
          <a:p>
            <a:pPr marL="746125"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To misrepresent the </a:t>
            </a:r>
            <a:r>
              <a:rPr kumimoji="0" lang="en-US" sz="1800" b="1"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number or percentage </a:t>
            </a: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of people attending any course or completing any program or degree who </a:t>
            </a:r>
            <a:r>
              <a:rPr kumimoji="0" lang="en-US" sz="1800" b="1"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have obtained employment</a:t>
            </a: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 or the field or nature of that employment;</a:t>
            </a:r>
          </a:p>
          <a:p>
            <a:pPr marL="746125"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To misrepresent how much grads will or may</a:t>
            </a:r>
            <a:r>
              <a:rPr kumimoji="0" lang="en-US" sz="1800" b="0"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 </a:t>
            </a:r>
            <a:r>
              <a:rPr kumimoji="0" lang="en-US" sz="1800" b="1"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earn</a:t>
            </a: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a:t>
            </a:r>
          </a:p>
          <a:p>
            <a:pPr marL="746125" marR="0" lvl="1" indent="-285750" algn="l" defTabSz="914400" rtl="0" eaLnBrk="1" fontAlgn="auto" latinLnBrk="0" hangingPunct="1">
              <a:lnSpc>
                <a:spcPct val="90000"/>
              </a:lnSpc>
              <a:spcBef>
                <a:spcPts val="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To misrepresent the </a:t>
            </a:r>
            <a:r>
              <a:rPr kumimoji="0" lang="en-US" sz="1800" b="1"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qualifications necessary </a:t>
            </a: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to get jobs in the fields for which an institution offers training, including whether experience or additional </a:t>
            </a:r>
            <a:r>
              <a:rPr kumimoji="0" lang="en-US" sz="1800" b="1"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education is required</a:t>
            </a:r>
            <a:r>
              <a:rPr kumimoji="0" lang="en-US" sz="1800" b="1" i="0" u="none" strike="noStrike" kern="1200" cap="none" spc="0" normalizeH="0" baseline="0" noProof="0" dirty="0">
                <a:ln>
                  <a:noFill/>
                </a:ln>
                <a:solidFill>
                  <a:srgbClr val="C00000"/>
                </a:solidFill>
                <a:effectLst/>
                <a:uLnTx/>
                <a:uFillTx/>
                <a:latin typeface="Georgia" panose="02040502050405020303" pitchFamily="18" charset="0"/>
                <a:ea typeface="Lato" panose="020F0502020204030203" pitchFamily="34" charset="0"/>
                <a:cs typeface="Lato" panose="020F0502020204030203" pitchFamily="34" charset="0"/>
              </a:rPr>
              <a:t> </a:t>
            </a: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or advantageous; and</a:t>
            </a:r>
          </a:p>
          <a:p>
            <a:pPr marL="746125" marR="0" lvl="1" indent="-285750" algn="l" defTabSz="914400" rtl="0" eaLnBrk="1" fontAlgn="auto" latinLnBrk="0" hangingPunct="1">
              <a:lnSpc>
                <a:spcPct val="9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To misrepresent the institution’s capabilities </a:t>
            </a:r>
            <a:r>
              <a:rPr kumimoji="0" lang="en-US" sz="1800" b="0"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for </a:t>
            </a:r>
            <a:r>
              <a:rPr kumimoji="0" lang="en-US" sz="1800" b="1" i="0" u="none" strike="noStrike" kern="1200" cap="none" spc="0" normalizeH="0" baseline="0" noProof="0" dirty="0">
                <a:ln>
                  <a:noFill/>
                </a:ln>
                <a:solidFill>
                  <a:srgbClr val="636861"/>
                </a:solidFill>
                <a:effectLst/>
                <a:uLnTx/>
                <a:uFillTx/>
                <a:latin typeface="Georgia" panose="02040502050405020303" pitchFamily="18" charset="0"/>
                <a:ea typeface="Lato" panose="020F0502020204030203" pitchFamily="34" charset="0"/>
                <a:cs typeface="Lato" panose="020F0502020204030203" pitchFamily="34" charset="0"/>
              </a:rPr>
              <a:t>helping students find employment</a:t>
            </a:r>
            <a:r>
              <a:rPr kumimoji="0" lang="en-US" sz="1800" b="1" i="0" u="none" strike="noStrike" kern="1200" cap="none" spc="0" normalizeH="0" baseline="0" noProof="0" dirty="0">
                <a:ln>
                  <a:noFill/>
                </a:ln>
                <a:solidFill>
                  <a:srgbClr val="C00000"/>
                </a:solidFill>
                <a:effectLst/>
                <a:uLnTx/>
                <a:uFillTx/>
                <a:latin typeface="Georgia" panose="02040502050405020303" pitchFamily="18" charset="0"/>
                <a:ea typeface="Lato" panose="020F0502020204030203" pitchFamily="34" charset="0"/>
                <a:cs typeface="Lato" panose="020F0502020204030203" pitchFamily="34" charset="0"/>
              </a:rPr>
              <a:t> </a:t>
            </a:r>
            <a:r>
              <a:rPr kumimoji="0" lang="en-US" sz="1800" b="0" i="0" u="none" strike="noStrike" kern="1200" cap="none" spc="0" normalizeH="0" baseline="0" noProof="0" dirty="0">
                <a:ln>
                  <a:noFill/>
                </a:ln>
                <a:solidFill>
                  <a:prstClr val="white">
                    <a:lumMod val="50000"/>
                  </a:prstClr>
                </a:solidFill>
                <a:effectLst/>
                <a:uLnTx/>
                <a:uFillTx/>
                <a:latin typeface="Georgia" panose="02040502050405020303" pitchFamily="18" charset="0"/>
                <a:ea typeface="Lato" panose="020F0502020204030203" pitchFamily="34" charset="0"/>
                <a:cs typeface="Lato" panose="020F0502020204030203" pitchFamily="34" charset="0"/>
              </a:rPr>
              <a:t>or the assistance actually given to grads, including the existence of job placement services.</a:t>
            </a:r>
          </a:p>
          <a:p>
            <a:pPr marL="288925" indent="-285750">
              <a:lnSpc>
                <a:spcPct val="100000"/>
              </a:lnSpc>
              <a:spcBef>
                <a:spcPts val="0"/>
              </a:spcBef>
              <a:spcAft>
                <a:spcPts val="1200"/>
              </a:spcAft>
              <a:buFont typeface="Wingdings" panose="05000000000000000000" pitchFamily="2" charset="2"/>
              <a:buChar char="Ø"/>
              <a:defRPr/>
            </a:pPr>
            <a:endParaRPr lang="en-US" sz="1800" dirty="0">
              <a:solidFill>
                <a:srgbClr val="76777B"/>
              </a:solidFill>
            </a:endParaRPr>
          </a:p>
        </p:txBody>
      </p:sp>
      <p:sp>
        <p:nvSpPr>
          <p:cNvPr id="3" name="Title 2"/>
          <p:cNvSpPr>
            <a:spLocks noGrp="1"/>
          </p:cNvSpPr>
          <p:nvPr>
            <p:ph type="title"/>
          </p:nvPr>
        </p:nvSpPr>
        <p:spPr>
          <a:xfrm>
            <a:off x="2439811" y="1310122"/>
            <a:ext cx="7312378" cy="457048"/>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Prohibited</a:t>
            </a:r>
            <a:r>
              <a:rPr lang="en-US" cap="all" dirty="0">
                <a:ea typeface="Lato Medium" panose="020F0502020204030203" pitchFamily="34" charset="0"/>
                <a:cs typeface="Lato Medium" panose="020F0502020204030203" pitchFamily="34" charset="0"/>
              </a:rPr>
              <a:t> </a:t>
            </a:r>
            <a:r>
              <a:rPr lang="en-US" cap="all" dirty="0">
                <a:solidFill>
                  <a:schemeClr val="bg1">
                    <a:lumMod val="50000"/>
                  </a:schemeClr>
                </a:solidFill>
                <a:ea typeface="Lato Light" panose="020F0502020204030203" pitchFamily="34" charset="0"/>
                <a:cs typeface="Lato Light" panose="020F0502020204030203" pitchFamily="34" charset="0"/>
              </a:rPr>
              <a:t>practices </a:t>
            </a:r>
          </a:p>
        </p:txBody>
      </p:sp>
      <p:sp>
        <p:nvSpPr>
          <p:cNvPr id="6" name="AutoShape 12" descr="Deceptive Pictures, Deceptive Stock Photos &amp; Images | Depositphotos®"/>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the word deception with a red marker Stock Vector | Adobe Stock"/>
          <p:cNvPicPr>
            <a:picLocks noChangeAspect="1" noChangeArrowheads="1"/>
          </p:cNvPicPr>
          <p:nvPr/>
        </p:nvPicPr>
        <p:blipFill rotWithShape="1">
          <a:blip r:embed="rId3">
            <a:extLst>
              <a:ext uri="{28A0092B-C50C-407E-A947-70E740481C1C}">
                <a14:useLocalDpi xmlns:a14="http://schemas.microsoft.com/office/drawing/2010/main" val="0"/>
              </a:ext>
            </a:extLst>
          </a:blip>
          <a:srcRect l="3019" t="15097" b="11335"/>
          <a:stretch/>
        </p:blipFill>
        <p:spPr bwMode="auto">
          <a:xfrm>
            <a:off x="1193278" y="3536206"/>
            <a:ext cx="2276697" cy="1295274"/>
          </a:xfrm>
          <a:prstGeom prst="rect">
            <a:avLst/>
          </a:prstGeom>
          <a:noFill/>
          <a:scene3d>
            <a:camera prst="orthographicFront">
              <a:rot lat="0" lon="0" rev="900000"/>
            </a:camera>
            <a:lightRig rig="threePt" dir="t"/>
          </a:scene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488862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986919" y="770559"/>
            <a:ext cx="6803021" cy="1075165"/>
          </a:xfrm>
        </p:spPr>
        <p:txBody>
          <a:bodyPr vert="horz" wrap="square" lIns="91440" tIns="45720" rIns="91440" bIns="45720" rtlCol="0" anchor="b">
            <a:normAutofit/>
          </a:bodyPr>
          <a:lstStyle/>
          <a:p>
            <a:pPr algn="ctr">
              <a:lnSpc>
                <a:spcPct val="100000"/>
              </a:lnSpc>
            </a:pPr>
            <a:r>
              <a:rPr lang="en-US" cap="all" dirty="0">
                <a:solidFill>
                  <a:srgbClr val="C00000"/>
                </a:solidFill>
                <a:ea typeface="Lato Medium" panose="020F0502020204030203" pitchFamily="34" charset="0"/>
                <a:cs typeface="Lato Medium" panose="020F0502020204030203" pitchFamily="34" charset="0"/>
              </a:rPr>
              <a:t>Actions</a:t>
            </a:r>
            <a:r>
              <a:rPr lang="en-US" b="0" cap="all" dirty="0">
                <a:ea typeface="Lato Light" panose="020F0502020204030203" pitchFamily="34" charset="0"/>
                <a:cs typeface="Lato Light" panose="020F0502020204030203" pitchFamily="34" charset="0"/>
              </a:rPr>
              <a:t> to take Now</a:t>
            </a:r>
          </a:p>
        </p:txBody>
      </p:sp>
      <p:sp>
        <p:nvSpPr>
          <p:cNvPr id="2" name="Content Placeholder 1"/>
          <p:cNvSpPr>
            <a:spLocks noGrp="1"/>
          </p:cNvSpPr>
          <p:nvPr>
            <p:ph sz="quarter" idx="10"/>
          </p:nvPr>
        </p:nvSpPr>
        <p:spPr>
          <a:xfrm>
            <a:off x="7052339" y="1374435"/>
            <a:ext cx="4939867" cy="225287"/>
          </a:xfrm>
        </p:spPr>
        <p:txBody>
          <a:bodyPr vert="horz" lIns="91440" tIns="45720" rIns="91440" bIns="45720" rtlCol="0">
            <a:normAutofit fontScale="25000" lnSpcReduction="20000"/>
          </a:bodyPr>
          <a:lstStyle/>
          <a:p>
            <a:pPr marL="60325" indent="0">
              <a:spcBef>
                <a:spcPts val="0"/>
              </a:spcBef>
              <a:spcAft>
                <a:spcPts val="1200"/>
              </a:spcAft>
              <a:buNone/>
              <a:defRPr/>
            </a:pPr>
            <a:endParaRPr lang="en-US" sz="1700" dirty="0">
              <a:solidFill>
                <a:schemeClr val="tx1"/>
              </a:solidFill>
              <a:ea typeface="Lato" panose="020F0502020204030203" pitchFamily="34" charset="0"/>
            </a:endParaRPr>
          </a:p>
          <a:p>
            <a:pPr marL="288925">
              <a:spcBef>
                <a:spcPts val="0"/>
              </a:spcBef>
              <a:spcAft>
                <a:spcPts val="1200"/>
              </a:spcAft>
              <a:defRPr/>
            </a:pPr>
            <a:endParaRPr lang="en-US" sz="1700" dirty="0">
              <a:solidFill>
                <a:schemeClr val="tx1"/>
              </a:solidFill>
              <a:latin typeface="+mn-lt"/>
              <a:cs typeface="+mn-cs"/>
            </a:endParaRPr>
          </a:p>
          <a:p>
            <a:pPr marL="288925">
              <a:spcBef>
                <a:spcPts val="0"/>
              </a:spcBef>
              <a:spcAft>
                <a:spcPts val="1200"/>
              </a:spcAft>
              <a:defRPr/>
            </a:pPr>
            <a:endParaRPr lang="en-US" sz="1700" dirty="0">
              <a:solidFill>
                <a:schemeClr val="tx1"/>
              </a:solidFill>
              <a:latin typeface="+mn-lt"/>
              <a:cs typeface="+mn-cs"/>
            </a:endParaRPr>
          </a:p>
        </p:txBody>
      </p:sp>
      <p:graphicFrame>
        <p:nvGraphicFramePr>
          <p:cNvPr id="6" name="Table 6">
            <a:extLst>
              <a:ext uri="{FF2B5EF4-FFF2-40B4-BE49-F238E27FC236}">
                <a16:creationId xmlns:a16="http://schemas.microsoft.com/office/drawing/2014/main" id="{3C8D5502-B2D6-4769-A022-2726648C0469}"/>
              </a:ext>
            </a:extLst>
          </p:cNvPr>
          <p:cNvGraphicFramePr>
            <a:graphicFrameLocks noGrp="1"/>
          </p:cNvGraphicFramePr>
          <p:nvPr/>
        </p:nvGraphicFramePr>
        <p:xfrm>
          <a:off x="2900873" y="3497422"/>
          <a:ext cx="6931858" cy="2905835"/>
        </p:xfrm>
        <a:graphic>
          <a:graphicData uri="http://schemas.openxmlformats.org/drawingml/2006/table">
            <a:tbl>
              <a:tblPr bandRow="1">
                <a:tableStyleId>{2D5ABB26-0587-4C30-8999-92F81FD0307C}</a:tableStyleId>
              </a:tblPr>
              <a:tblGrid>
                <a:gridCol w="3559527">
                  <a:extLst>
                    <a:ext uri="{9D8B030D-6E8A-4147-A177-3AD203B41FA5}">
                      <a16:colId xmlns:a16="http://schemas.microsoft.com/office/drawing/2014/main" val="3322442064"/>
                    </a:ext>
                  </a:extLst>
                </a:gridCol>
                <a:gridCol w="3372331">
                  <a:extLst>
                    <a:ext uri="{9D8B030D-6E8A-4147-A177-3AD203B41FA5}">
                      <a16:colId xmlns:a16="http://schemas.microsoft.com/office/drawing/2014/main" val="1152920932"/>
                    </a:ext>
                  </a:extLst>
                </a:gridCol>
              </a:tblGrid>
              <a:tr h="729908">
                <a:tc>
                  <a:txBody>
                    <a:bodyPr/>
                    <a:lstStyle/>
                    <a:p>
                      <a:pPr lvl="1"/>
                      <a:endParaRPr lang="en-US" dirty="0">
                        <a:solidFill>
                          <a:srgbClr val="7F7F7F"/>
                        </a:solidFill>
                      </a:endParaRPr>
                    </a:p>
                  </a:txBody>
                  <a:tcPr/>
                </a:tc>
                <a:tc>
                  <a:txBody>
                    <a:bodyPr/>
                    <a:lstStyle/>
                    <a:p>
                      <a:pPr lvl="1"/>
                      <a:endParaRPr lang="en-US" dirty="0">
                        <a:solidFill>
                          <a:srgbClr val="7F7F7F"/>
                        </a:solidFill>
                      </a:endParaRPr>
                    </a:p>
                  </a:txBody>
                  <a:tcPr/>
                </a:tc>
                <a:extLst>
                  <a:ext uri="{0D108BD9-81ED-4DB2-BD59-A6C34878D82A}">
                    <a16:rowId xmlns:a16="http://schemas.microsoft.com/office/drawing/2014/main" val="544715274"/>
                  </a:ext>
                </a:extLst>
              </a:tr>
              <a:tr h="618143">
                <a:tc>
                  <a:txBody>
                    <a:bodyPr/>
                    <a:lstStyle/>
                    <a:p>
                      <a:pPr lvl="1"/>
                      <a:endParaRPr lang="en-US" dirty="0">
                        <a:solidFill>
                          <a:srgbClr val="7F7F7F"/>
                        </a:solidFill>
                      </a:endParaRPr>
                    </a:p>
                  </a:txBody>
                  <a:tcPr/>
                </a:tc>
                <a:tc>
                  <a:txBody>
                    <a:bodyPr/>
                    <a:lstStyle/>
                    <a:p>
                      <a:pPr lvl="1"/>
                      <a:endParaRPr lang="en-US" dirty="0">
                        <a:solidFill>
                          <a:srgbClr val="7F7F7F"/>
                        </a:solidFill>
                      </a:endParaRPr>
                    </a:p>
                  </a:txBody>
                  <a:tcPr/>
                </a:tc>
                <a:extLst>
                  <a:ext uri="{0D108BD9-81ED-4DB2-BD59-A6C34878D82A}">
                    <a16:rowId xmlns:a16="http://schemas.microsoft.com/office/drawing/2014/main" val="372858374"/>
                  </a:ext>
                </a:extLst>
              </a:tr>
              <a:tr h="749594">
                <a:tc>
                  <a:txBody>
                    <a:bodyPr/>
                    <a:lstStyle/>
                    <a:p>
                      <a:pPr lvl="1"/>
                      <a:endParaRPr lang="en-US" dirty="0">
                        <a:solidFill>
                          <a:srgbClr val="7F7F7F"/>
                        </a:solidFill>
                      </a:endParaRPr>
                    </a:p>
                  </a:txBody>
                  <a:tcPr/>
                </a:tc>
                <a:tc>
                  <a:txBody>
                    <a:bodyPr/>
                    <a:lstStyle/>
                    <a:p>
                      <a:pPr lvl="1"/>
                      <a:endParaRPr lang="en-US" dirty="0">
                        <a:solidFill>
                          <a:srgbClr val="7F7F7F"/>
                        </a:solidFill>
                      </a:endParaRPr>
                    </a:p>
                  </a:txBody>
                  <a:tcPr/>
                </a:tc>
                <a:extLst>
                  <a:ext uri="{0D108BD9-81ED-4DB2-BD59-A6C34878D82A}">
                    <a16:rowId xmlns:a16="http://schemas.microsoft.com/office/drawing/2014/main" val="439195076"/>
                  </a:ext>
                </a:extLst>
              </a:tr>
              <a:tr h="808190">
                <a:tc>
                  <a:txBody>
                    <a:bodyPr/>
                    <a:lstStyle/>
                    <a:p>
                      <a:pPr lvl="1"/>
                      <a:endParaRPr lang="en-US" dirty="0">
                        <a:solidFill>
                          <a:srgbClr val="7F7F7F"/>
                        </a:solidFill>
                      </a:endParaRPr>
                    </a:p>
                  </a:txBody>
                  <a:tcPr/>
                </a:tc>
                <a:tc>
                  <a:txBody>
                    <a:bodyPr/>
                    <a:lstStyle/>
                    <a:p>
                      <a:pPr lvl="1"/>
                      <a:endParaRPr lang="en-US" dirty="0">
                        <a:solidFill>
                          <a:srgbClr val="7F7F7F"/>
                        </a:solidFill>
                      </a:endParaRPr>
                    </a:p>
                  </a:txBody>
                  <a:tcPr/>
                </a:tc>
                <a:extLst>
                  <a:ext uri="{0D108BD9-81ED-4DB2-BD59-A6C34878D82A}">
                    <a16:rowId xmlns:a16="http://schemas.microsoft.com/office/drawing/2014/main" val="3539096459"/>
                  </a:ext>
                </a:extLst>
              </a:tr>
            </a:tbl>
          </a:graphicData>
        </a:graphic>
      </p:graphicFrame>
      <p:sp>
        <p:nvSpPr>
          <p:cNvPr id="8" name="TextBox 7">
            <a:extLst>
              <a:ext uri="{FF2B5EF4-FFF2-40B4-BE49-F238E27FC236}">
                <a16:creationId xmlns:a16="http://schemas.microsoft.com/office/drawing/2014/main" id="{86FE0875-78AC-4FC8-8E24-AB1966D0BEDE}"/>
              </a:ext>
            </a:extLst>
          </p:cNvPr>
          <p:cNvSpPr txBox="1"/>
          <p:nvPr/>
        </p:nvSpPr>
        <p:spPr>
          <a:xfrm>
            <a:off x="1811013" y="1956259"/>
            <a:ext cx="8569974" cy="1477328"/>
          </a:xfrm>
          <a:prstGeom prst="rect">
            <a:avLst/>
          </a:prstGeom>
          <a:noFill/>
        </p:spPr>
        <p:txBody>
          <a:bodyPr wrap="square">
            <a:spAutoFit/>
          </a:bodyPr>
          <a:lstStyle/>
          <a:p>
            <a:pPr marL="346075" indent="-342900">
              <a:spcAft>
                <a:spcPts val="600"/>
              </a:spcAft>
              <a:buFont typeface="Arial" panose="020B0604020202020204" pitchFamily="34" charset="0"/>
              <a:buChar char="•"/>
              <a:defRPr/>
            </a:pPr>
            <a:r>
              <a:rPr lang="en-US" sz="2000" dirty="0">
                <a:solidFill>
                  <a:prstClr val="white">
                    <a:lumMod val="50000"/>
                  </a:prstClr>
                </a:solidFill>
                <a:ea typeface="Lato" panose="020F0502020204030203" pitchFamily="34" charset="0"/>
              </a:rPr>
              <a:t>Gather and evaluate any materials in which claims are made about the demand for, or outcomes of, graduates.</a:t>
            </a:r>
          </a:p>
          <a:p>
            <a:pPr marL="346075" indent="-342900">
              <a:spcAft>
                <a:spcPts val="600"/>
              </a:spcAft>
              <a:buFont typeface="Arial" panose="020B0604020202020204" pitchFamily="34" charset="0"/>
              <a:buChar char="•"/>
              <a:defRPr/>
            </a:pPr>
            <a:r>
              <a:rPr lang="en-US" sz="2000" dirty="0">
                <a:solidFill>
                  <a:prstClr val="white">
                    <a:lumMod val="50000"/>
                  </a:prstClr>
                </a:solidFill>
                <a:ea typeface="Lato" panose="020F0502020204030203" pitchFamily="34" charset="0"/>
              </a:rPr>
              <a:t>Focus is on publicly available information. </a:t>
            </a:r>
          </a:p>
          <a:p>
            <a:pPr marL="346075" indent="-342900">
              <a:buFont typeface="Arial" panose="020B0604020202020204" pitchFamily="34" charset="0"/>
              <a:buChar char="•"/>
              <a:defRPr/>
            </a:pPr>
            <a:r>
              <a:rPr lang="en-US" sz="2000" dirty="0">
                <a:solidFill>
                  <a:prstClr val="white">
                    <a:lumMod val="50000"/>
                  </a:prstClr>
                </a:solidFill>
                <a:ea typeface="Lato" panose="020F0502020204030203" pitchFamily="34" charset="0"/>
              </a:rPr>
              <a:t>Don’t forget </a:t>
            </a:r>
            <a:r>
              <a:rPr lang="en-US" sz="2000" b="1" dirty="0">
                <a:solidFill>
                  <a:srgbClr val="76777B"/>
                </a:solidFill>
                <a:ea typeface="Lato" panose="020F0502020204030203" pitchFamily="34" charset="0"/>
              </a:rPr>
              <a:t>lead aggregators </a:t>
            </a:r>
            <a:r>
              <a:rPr lang="en-US" sz="2000" dirty="0">
                <a:solidFill>
                  <a:prstClr val="white">
                    <a:lumMod val="50000"/>
                  </a:prstClr>
                </a:solidFill>
                <a:ea typeface="Lato" panose="020F0502020204030203" pitchFamily="34" charset="0"/>
              </a:rPr>
              <a:t>and </a:t>
            </a:r>
            <a:r>
              <a:rPr lang="en-US" sz="2000" b="1" dirty="0">
                <a:solidFill>
                  <a:srgbClr val="76777B"/>
                </a:solidFill>
                <a:ea typeface="Lato" panose="020F0502020204030203" pitchFamily="34" charset="0"/>
              </a:rPr>
              <a:t>marketing agencies</a:t>
            </a:r>
            <a:r>
              <a:rPr lang="en-US" sz="2000" dirty="0">
                <a:solidFill>
                  <a:prstClr val="white">
                    <a:lumMod val="50000"/>
                  </a:prstClr>
                </a:solidFill>
                <a:ea typeface="Lato" panose="020F0502020204030203" pitchFamily="34"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474262691"/>
              </p:ext>
            </p:extLst>
          </p:nvPr>
        </p:nvGraphicFramePr>
        <p:xfrm>
          <a:off x="2943664" y="3544122"/>
          <a:ext cx="6846276" cy="2621088"/>
        </p:xfrm>
        <a:graphic>
          <a:graphicData uri="http://schemas.openxmlformats.org/drawingml/2006/table">
            <a:tbl>
              <a:tblPr firstRow="1" bandRow="1">
                <a:tableStyleId>{5C22544A-7EE6-4342-B048-85BDC9FD1C3A}</a:tableStyleId>
              </a:tblPr>
              <a:tblGrid>
                <a:gridCol w="753208">
                  <a:extLst>
                    <a:ext uri="{9D8B030D-6E8A-4147-A177-3AD203B41FA5}">
                      <a16:colId xmlns:a16="http://schemas.microsoft.com/office/drawing/2014/main" val="2190752382"/>
                    </a:ext>
                  </a:extLst>
                </a:gridCol>
                <a:gridCol w="2669930">
                  <a:extLst>
                    <a:ext uri="{9D8B030D-6E8A-4147-A177-3AD203B41FA5}">
                      <a16:colId xmlns:a16="http://schemas.microsoft.com/office/drawing/2014/main" val="3223642021"/>
                    </a:ext>
                  </a:extLst>
                </a:gridCol>
                <a:gridCol w="1075593">
                  <a:extLst>
                    <a:ext uri="{9D8B030D-6E8A-4147-A177-3AD203B41FA5}">
                      <a16:colId xmlns:a16="http://schemas.microsoft.com/office/drawing/2014/main" val="1510834533"/>
                    </a:ext>
                  </a:extLst>
                </a:gridCol>
                <a:gridCol w="2347545">
                  <a:extLst>
                    <a:ext uri="{9D8B030D-6E8A-4147-A177-3AD203B41FA5}">
                      <a16:colId xmlns:a16="http://schemas.microsoft.com/office/drawing/2014/main" val="1490674264"/>
                    </a:ext>
                  </a:extLst>
                </a:gridCol>
              </a:tblGrid>
              <a:tr h="655272">
                <a:tc>
                  <a:txBody>
                    <a:bodyPr/>
                    <a:lstStyle/>
                    <a:p>
                      <a:endParaRPr lang="en-US" dirty="0"/>
                    </a:p>
                  </a:txBody>
                  <a:tcPr>
                    <a:noFill/>
                  </a:tcPr>
                </a:tc>
                <a:tc>
                  <a:txBody>
                    <a:bodyPr/>
                    <a:lstStyle/>
                    <a:p>
                      <a:pPr marL="91440" lvl="1" algn="l"/>
                      <a:r>
                        <a:rPr lang="en-US" sz="1600" b="0" dirty="0">
                          <a:solidFill>
                            <a:srgbClr val="7F7F7F"/>
                          </a:solidFill>
                          <a:latin typeface="Lato" panose="020F0502020204030203" pitchFamily="34" charset="0"/>
                          <a:ea typeface="Lato" panose="020F0502020204030203" pitchFamily="34" charset="0"/>
                          <a:cs typeface="Lato" panose="020F0502020204030203" pitchFamily="34" charset="0"/>
                        </a:rPr>
                        <a:t>Internet ads/search engine optimization </a:t>
                      </a:r>
                    </a:p>
                  </a:txBody>
                  <a:tcPr anchor="ctr">
                    <a:noFill/>
                  </a:tcPr>
                </a:tc>
                <a:tc>
                  <a:txBody>
                    <a:bodyPr/>
                    <a:lstStyle/>
                    <a:p>
                      <a:endParaRPr lang="en-US" b="0" dirty="0"/>
                    </a:p>
                  </a:txBody>
                  <a:tcPr>
                    <a:noFill/>
                  </a:tcPr>
                </a:tc>
                <a:tc>
                  <a:txBody>
                    <a:bodyPr/>
                    <a:lstStyle/>
                    <a:p>
                      <a:pPr marL="0" lvl="1"/>
                      <a:r>
                        <a:rPr lang="en-US" sz="1600" b="0" dirty="0">
                          <a:solidFill>
                            <a:srgbClr val="7F7F7F"/>
                          </a:solidFill>
                        </a:rPr>
                        <a:t>School catalog </a:t>
                      </a:r>
                    </a:p>
                  </a:txBody>
                  <a:tcPr anchor="ctr">
                    <a:noFill/>
                  </a:tcPr>
                </a:tc>
                <a:extLst>
                  <a:ext uri="{0D108BD9-81ED-4DB2-BD59-A6C34878D82A}">
                    <a16:rowId xmlns:a16="http://schemas.microsoft.com/office/drawing/2014/main" val="309759556"/>
                  </a:ext>
                </a:extLst>
              </a:tr>
              <a:tr h="655272">
                <a:tc>
                  <a:txBody>
                    <a:bodyPr/>
                    <a:lstStyle/>
                    <a:p>
                      <a:endParaRPr lang="en-US" dirty="0"/>
                    </a:p>
                  </a:txBody>
                  <a:tcPr>
                    <a:noFill/>
                  </a:tcPr>
                </a:tc>
                <a:tc>
                  <a:txBody>
                    <a:bodyPr/>
                    <a:lstStyle/>
                    <a:p>
                      <a:pPr marL="91440" lvl="1" algn="l"/>
                      <a:r>
                        <a:rPr lang="en-US" sz="1600" b="0" dirty="0">
                          <a:solidFill>
                            <a:srgbClr val="7F7F7F"/>
                          </a:solidFill>
                          <a:latin typeface="Lato" panose="020F0502020204030203" pitchFamily="34" charset="0"/>
                          <a:ea typeface="Lato" panose="020F0502020204030203" pitchFamily="34" charset="0"/>
                          <a:cs typeface="Lato" panose="020F0502020204030203" pitchFamily="34" charset="0"/>
                        </a:rPr>
                        <a:t>Call scripts </a:t>
                      </a:r>
                    </a:p>
                  </a:txBody>
                  <a:tcPr anchor="ctr">
                    <a:noFill/>
                  </a:tcPr>
                </a:tc>
                <a:tc>
                  <a:txBody>
                    <a:bodyPr/>
                    <a:lstStyle/>
                    <a:p>
                      <a:endParaRPr lang="en-US" b="0" dirty="0"/>
                    </a:p>
                  </a:txBody>
                  <a:tcPr>
                    <a:noFill/>
                  </a:tcPr>
                </a:tc>
                <a:tc>
                  <a:txBody>
                    <a:bodyPr/>
                    <a:lstStyle/>
                    <a:p>
                      <a:pPr marL="0" lvl="1"/>
                      <a:r>
                        <a:rPr lang="en-US" sz="1600" b="0" dirty="0">
                          <a:solidFill>
                            <a:srgbClr val="7F7F7F"/>
                          </a:solidFill>
                        </a:rPr>
                        <a:t>Vendor contracts </a:t>
                      </a:r>
                    </a:p>
                  </a:txBody>
                  <a:tcPr anchor="ctr">
                    <a:noFill/>
                  </a:tcPr>
                </a:tc>
                <a:extLst>
                  <a:ext uri="{0D108BD9-81ED-4DB2-BD59-A6C34878D82A}">
                    <a16:rowId xmlns:a16="http://schemas.microsoft.com/office/drawing/2014/main" val="1433211958"/>
                  </a:ext>
                </a:extLst>
              </a:tr>
              <a:tr h="655272">
                <a:tc>
                  <a:txBody>
                    <a:bodyPr/>
                    <a:lstStyle/>
                    <a:p>
                      <a:endParaRPr lang="en-US" dirty="0"/>
                    </a:p>
                  </a:txBody>
                  <a:tcPr>
                    <a:noFill/>
                  </a:tcPr>
                </a:tc>
                <a:tc>
                  <a:txBody>
                    <a:bodyPr/>
                    <a:lstStyle/>
                    <a:p>
                      <a:pPr marL="91440" lvl="1" algn="l"/>
                      <a:r>
                        <a:rPr lang="en-US" sz="1600" b="0" dirty="0">
                          <a:solidFill>
                            <a:srgbClr val="7F7F7F"/>
                          </a:solidFill>
                          <a:latin typeface="Lato" panose="020F0502020204030203" pitchFamily="34" charset="0"/>
                          <a:ea typeface="Lato" panose="020F0502020204030203" pitchFamily="34" charset="0"/>
                          <a:cs typeface="Lato" panose="020F0502020204030203" pitchFamily="34" charset="0"/>
                        </a:rPr>
                        <a:t>School website </a:t>
                      </a:r>
                    </a:p>
                  </a:txBody>
                  <a:tcPr anchor="ctr">
                    <a:noFill/>
                  </a:tcPr>
                </a:tc>
                <a:tc>
                  <a:txBody>
                    <a:bodyPr/>
                    <a:lstStyle/>
                    <a:p>
                      <a:endParaRPr lang="en-US" b="0" dirty="0"/>
                    </a:p>
                  </a:txBody>
                  <a:tcPr>
                    <a:noFill/>
                  </a:tcPr>
                </a:tc>
                <a:tc>
                  <a:txBody>
                    <a:bodyPr/>
                    <a:lstStyle/>
                    <a:p>
                      <a:pPr marL="0" lvl="1"/>
                      <a:r>
                        <a:rPr lang="en-US" sz="1600" b="0" dirty="0">
                          <a:solidFill>
                            <a:srgbClr val="7F7F7F"/>
                          </a:solidFill>
                        </a:rPr>
                        <a:t>Partnership agreements </a:t>
                      </a:r>
                    </a:p>
                  </a:txBody>
                  <a:tcPr anchor="ctr">
                    <a:noFill/>
                  </a:tcPr>
                </a:tc>
                <a:extLst>
                  <a:ext uri="{0D108BD9-81ED-4DB2-BD59-A6C34878D82A}">
                    <a16:rowId xmlns:a16="http://schemas.microsoft.com/office/drawing/2014/main" val="3580066111"/>
                  </a:ext>
                </a:extLst>
              </a:tr>
              <a:tr h="655272">
                <a:tc>
                  <a:txBody>
                    <a:bodyPr/>
                    <a:lstStyle/>
                    <a:p>
                      <a:endParaRPr lang="en-US" dirty="0"/>
                    </a:p>
                  </a:txBody>
                  <a:tcPr>
                    <a:noFill/>
                  </a:tcPr>
                </a:tc>
                <a:tc>
                  <a:txBody>
                    <a:bodyPr/>
                    <a:lstStyle/>
                    <a:p>
                      <a:pPr marL="91440" lvl="1" algn="l"/>
                      <a:r>
                        <a:rPr lang="en-US" sz="1600" b="0" dirty="0">
                          <a:solidFill>
                            <a:srgbClr val="7F7F7F"/>
                          </a:solidFill>
                          <a:latin typeface="Lato" panose="020F0502020204030203" pitchFamily="34" charset="0"/>
                          <a:ea typeface="Lato" panose="020F0502020204030203" pitchFamily="34" charset="0"/>
                          <a:cs typeface="Lato" panose="020F0502020204030203" pitchFamily="34" charset="0"/>
                        </a:rPr>
                        <a:t>Television/radio ads </a:t>
                      </a:r>
                    </a:p>
                  </a:txBody>
                  <a:tcPr anchor="ctr">
                    <a:noFill/>
                  </a:tcPr>
                </a:tc>
                <a:tc>
                  <a:txBody>
                    <a:bodyPr/>
                    <a:lstStyle/>
                    <a:p>
                      <a:endParaRPr lang="en-US" b="0" dirty="0"/>
                    </a:p>
                  </a:txBody>
                  <a:tcPr>
                    <a:noFill/>
                  </a:tcPr>
                </a:tc>
                <a:tc>
                  <a:txBody>
                    <a:bodyPr/>
                    <a:lstStyle/>
                    <a:p>
                      <a:pPr marL="0" lvl="1"/>
                      <a:r>
                        <a:rPr lang="en-US" sz="1600" b="0" dirty="0">
                          <a:solidFill>
                            <a:srgbClr val="7F7F7F"/>
                          </a:solidFill>
                        </a:rPr>
                        <a:t>Social media </a:t>
                      </a:r>
                    </a:p>
                  </a:txBody>
                  <a:tcPr anchor="ctr">
                    <a:noFill/>
                  </a:tcPr>
                </a:tc>
                <a:extLst>
                  <a:ext uri="{0D108BD9-81ED-4DB2-BD59-A6C34878D82A}">
                    <a16:rowId xmlns:a16="http://schemas.microsoft.com/office/drawing/2014/main" val="3781933560"/>
                  </a:ext>
                </a:extLst>
              </a:tr>
            </a:tbl>
          </a:graphicData>
        </a:graphic>
      </p:graphicFrame>
      <p:pic>
        <p:nvPicPr>
          <p:cNvPr id="17" name="Graphic 9" descr="Internet outline">
            <a:extLst>
              <a:ext uri="{FF2B5EF4-FFF2-40B4-BE49-F238E27FC236}">
                <a16:creationId xmlns:a16="http://schemas.microsoft.com/office/drawing/2014/main" id="{6FD3066A-EC12-43FF-9750-11DDA2862DF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14735" y="3565631"/>
            <a:ext cx="538993" cy="538993"/>
          </a:xfrm>
          <a:prstGeom prst="rect">
            <a:avLst/>
          </a:prstGeom>
        </p:spPr>
      </p:pic>
      <p:pic>
        <p:nvPicPr>
          <p:cNvPr id="19" name="Graphic 15" descr="Call center with solid fill">
            <a:extLst>
              <a:ext uri="{FF2B5EF4-FFF2-40B4-BE49-F238E27FC236}">
                <a16:creationId xmlns:a16="http://schemas.microsoft.com/office/drawing/2014/main" id="{87200096-EB8B-4EE1-ADB3-42C05D973EF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238441" y="4168459"/>
            <a:ext cx="491578" cy="491578"/>
          </a:xfrm>
          <a:prstGeom prst="rect">
            <a:avLst/>
          </a:prstGeom>
        </p:spPr>
      </p:pic>
      <p:pic>
        <p:nvPicPr>
          <p:cNvPr id="21" name="Graphic 25" descr="Internet Banking with solid fill">
            <a:extLst>
              <a:ext uri="{FF2B5EF4-FFF2-40B4-BE49-F238E27FC236}">
                <a16:creationId xmlns:a16="http://schemas.microsoft.com/office/drawing/2014/main" id="{54EFA00C-161A-495A-83F8-1DDB6DB6965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191027" y="4755483"/>
            <a:ext cx="538993" cy="538993"/>
          </a:xfrm>
          <a:prstGeom prst="rect">
            <a:avLst/>
          </a:prstGeom>
        </p:spPr>
      </p:pic>
      <p:pic>
        <p:nvPicPr>
          <p:cNvPr id="23" name="Graphic 23" descr="Television with solid fill">
            <a:extLst>
              <a:ext uri="{FF2B5EF4-FFF2-40B4-BE49-F238E27FC236}">
                <a16:creationId xmlns:a16="http://schemas.microsoft.com/office/drawing/2014/main" id="{9850A6D8-E0C1-4B29-A4BE-F85FCF64AA7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238441" y="5518303"/>
            <a:ext cx="491579" cy="491579"/>
          </a:xfrm>
          <a:prstGeom prst="rect">
            <a:avLst/>
          </a:prstGeom>
        </p:spPr>
      </p:pic>
      <p:pic>
        <p:nvPicPr>
          <p:cNvPr id="25" name="Graphic 12" descr="Open book with solid fill">
            <a:extLst>
              <a:ext uri="{FF2B5EF4-FFF2-40B4-BE49-F238E27FC236}">
                <a16:creationId xmlns:a16="http://schemas.microsoft.com/office/drawing/2014/main" id="{4CDDDF7D-75AB-421D-A4F2-B9B9BA0DD5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806549" y="3613045"/>
            <a:ext cx="491578" cy="491578"/>
          </a:xfrm>
          <a:prstGeom prst="rect">
            <a:avLst/>
          </a:prstGeom>
        </p:spPr>
      </p:pic>
      <p:pic>
        <p:nvPicPr>
          <p:cNvPr id="27" name="Graphic 17" descr="Contract with solid fill">
            <a:extLst>
              <a:ext uri="{FF2B5EF4-FFF2-40B4-BE49-F238E27FC236}">
                <a16:creationId xmlns:a16="http://schemas.microsoft.com/office/drawing/2014/main" id="{DC360E9F-6499-47F1-B5B3-2303610EB90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806549" y="4215158"/>
            <a:ext cx="491578" cy="491578"/>
          </a:xfrm>
          <a:prstGeom prst="rect">
            <a:avLst/>
          </a:prstGeom>
        </p:spPr>
      </p:pic>
      <p:pic>
        <p:nvPicPr>
          <p:cNvPr id="29" name="Graphic 21" descr="Handshake with solid fill">
            <a:extLst>
              <a:ext uri="{FF2B5EF4-FFF2-40B4-BE49-F238E27FC236}">
                <a16:creationId xmlns:a16="http://schemas.microsoft.com/office/drawing/2014/main" id="{B7BDF370-331B-4674-849F-5BE831A5C1DB}"/>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6722189" y="4786428"/>
            <a:ext cx="660299" cy="660299"/>
          </a:xfrm>
          <a:prstGeom prst="rect">
            <a:avLst/>
          </a:prstGeom>
        </p:spPr>
      </p:pic>
      <p:pic>
        <p:nvPicPr>
          <p:cNvPr id="30" name="Graphic 19" descr="Online Network with solid fill">
            <a:extLst>
              <a:ext uri="{FF2B5EF4-FFF2-40B4-BE49-F238E27FC236}">
                <a16:creationId xmlns:a16="http://schemas.microsoft.com/office/drawing/2014/main" id="{4C0F081F-46D3-446E-B1B8-9F9F9FAE7C50}"/>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6806549" y="5518303"/>
            <a:ext cx="491578" cy="491578"/>
          </a:xfrm>
          <a:prstGeom prst="rect">
            <a:avLst/>
          </a:prstGeom>
        </p:spPr>
      </p:pic>
    </p:spTree>
    <p:extLst>
      <p:ext uri="{BB962C8B-B14F-4D97-AF65-F5344CB8AC3E}">
        <p14:creationId xmlns:p14="http://schemas.microsoft.com/office/powerpoint/2010/main" val="4000428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0"/>
          </p:nvPr>
        </p:nvSpPr>
        <p:spPr>
          <a:xfrm>
            <a:off x="1437823" y="2070221"/>
            <a:ext cx="10361282" cy="3784286"/>
          </a:xfrm>
        </p:spPr>
        <p:txBody>
          <a:bodyPr vert="horz" lIns="91440" tIns="45720" rIns="91440" bIns="45720" rtlCol="0" anchor="t">
            <a:noAutofit/>
          </a:bodyPr>
          <a:lstStyle/>
          <a:p>
            <a:r>
              <a:rPr lang="en-US" sz="2000" dirty="0">
                <a:solidFill>
                  <a:srgbClr val="76777B"/>
                </a:solidFill>
                <a:ea typeface="Lato"/>
                <a:hlinkClick r:id="rId3"/>
              </a:rPr>
              <a:t>Borrower Defense to Repayment NPRM (7-13-22)</a:t>
            </a:r>
            <a:endParaRPr lang="en-US" sz="2000" dirty="0">
              <a:solidFill>
                <a:srgbClr val="76777B"/>
              </a:solidFill>
              <a:ea typeface="Lato"/>
            </a:endParaRPr>
          </a:p>
          <a:p>
            <a:r>
              <a:rPr lang="en-US" sz="2000" dirty="0">
                <a:solidFill>
                  <a:srgbClr val="76777B"/>
                </a:solidFill>
                <a:ea typeface="Lato"/>
                <a:hlinkClick r:id="rId3"/>
              </a:rPr>
              <a:t>ED Press Release (7-6-22)</a:t>
            </a:r>
            <a:endParaRPr lang="en-US" sz="2000" dirty="0">
              <a:solidFill>
                <a:srgbClr val="76777B"/>
              </a:solidFill>
              <a:ea typeface="Lato"/>
            </a:endParaRPr>
          </a:p>
          <a:p>
            <a:r>
              <a:rPr lang="en-US" sz="2000" dirty="0">
                <a:solidFill>
                  <a:srgbClr val="76777B"/>
                </a:solidFill>
                <a:ea typeface="Lato"/>
                <a:hlinkClick r:id="rId3"/>
              </a:rPr>
              <a:t>ED Fact Sheet</a:t>
            </a:r>
            <a:r>
              <a:rPr lang="en-US" sz="2000" dirty="0">
                <a:solidFill>
                  <a:srgbClr val="76777B"/>
                </a:solidFill>
                <a:ea typeface="Lato"/>
              </a:rPr>
              <a:t> </a:t>
            </a:r>
          </a:p>
          <a:p>
            <a:r>
              <a:rPr lang="en-US" sz="2000" b="1" dirty="0"/>
              <a:t>FTC Vocational School Guides:</a:t>
            </a:r>
          </a:p>
          <a:p>
            <a:pPr marL="341313" indent="0">
              <a:lnSpc>
                <a:spcPct val="120000"/>
              </a:lnSpc>
              <a:buNone/>
            </a:pPr>
            <a:r>
              <a:rPr lang="en-US" sz="2000" dirty="0">
                <a:solidFill>
                  <a:schemeClr val="bg1">
                    <a:lumMod val="50000"/>
                  </a:schemeClr>
                </a:solidFill>
                <a:hlinkClick r:id="rId4"/>
              </a:rPr>
              <a:t>https://www.ftc.gov/sites/default/files/documents/federal_register_notices/2013/11/131118vocationalschools.pdf</a:t>
            </a:r>
            <a:r>
              <a:rPr lang="en-US" sz="2000" dirty="0">
                <a:solidFill>
                  <a:schemeClr val="bg1">
                    <a:lumMod val="50000"/>
                  </a:schemeClr>
                </a:solidFill>
              </a:rPr>
              <a:t> </a:t>
            </a:r>
          </a:p>
          <a:p>
            <a:r>
              <a:rPr lang="en-US" sz="2000" b="1" dirty="0"/>
              <a:t>FTC Digital Advertising Disclosure Guidelines:</a:t>
            </a:r>
          </a:p>
          <a:p>
            <a:pPr marL="341313" indent="0">
              <a:lnSpc>
                <a:spcPct val="120000"/>
              </a:lnSpc>
              <a:buNone/>
            </a:pPr>
            <a:r>
              <a:rPr lang="en-US" sz="2000" dirty="0">
                <a:solidFill>
                  <a:schemeClr val="bg1">
                    <a:lumMod val="50000"/>
                  </a:schemeClr>
                </a:solidFill>
                <a:hlinkClick r:id="rId5"/>
              </a:rPr>
              <a:t>https://www.ftc.gov/sites/default/files/attachments/press-releases/ftc-staff-revises-online-advertising-disclosure-guidelines/130312dotcomdisclosures.pdf</a:t>
            </a:r>
            <a:r>
              <a:rPr lang="en-US" sz="2000" dirty="0">
                <a:solidFill>
                  <a:schemeClr val="bg1">
                    <a:lumMod val="50000"/>
                  </a:schemeClr>
                </a:solidFill>
              </a:rPr>
              <a:t> </a:t>
            </a:r>
            <a:endParaRPr lang="en-US" sz="2000" dirty="0">
              <a:solidFill>
                <a:srgbClr val="76777B"/>
              </a:solidFill>
              <a:ea typeface="Lato"/>
            </a:endParaRPr>
          </a:p>
          <a:p>
            <a:endParaRPr lang="en-US" sz="2000" dirty="0">
              <a:solidFill>
                <a:srgbClr val="76777B"/>
              </a:solidFill>
              <a:ea typeface="Lato"/>
            </a:endParaRPr>
          </a:p>
        </p:txBody>
      </p:sp>
      <p:sp>
        <p:nvSpPr>
          <p:cNvPr id="5" name="Title 2">
            <a:extLst>
              <a:ext uri="{FF2B5EF4-FFF2-40B4-BE49-F238E27FC236}">
                <a16:creationId xmlns:a16="http://schemas.microsoft.com/office/drawing/2014/main" id="{E34755AD-ED67-4EE0-B3DC-0E455E988600}"/>
              </a:ext>
            </a:extLst>
          </p:cNvPr>
          <p:cNvSpPr txBox="1">
            <a:spLocks/>
          </p:cNvSpPr>
          <p:nvPr/>
        </p:nvSpPr>
        <p:spPr>
          <a:xfrm>
            <a:off x="2439811" y="1405657"/>
            <a:ext cx="7312378" cy="457048"/>
          </a:xfrm>
          <a:prstGeom prst="rect">
            <a:avLst/>
          </a:prstGeom>
          <a:noFill/>
          <a:ln>
            <a:noFill/>
          </a:ln>
        </p:spPr>
        <p:txBody>
          <a:bodyPr vert="horz" wrap="square" lIns="0" tIns="0" rIns="0" bIns="0" rtlCol="0" anchor="ctr">
            <a:spAutoFit/>
          </a:bodyPr>
          <a:lstStyle>
            <a:lvl1pPr algn="l" defTabSz="914400" rtl="0" eaLnBrk="1" latinLnBrk="0" hangingPunct="1">
              <a:lnSpc>
                <a:spcPct val="90000"/>
              </a:lnSpc>
              <a:spcBef>
                <a:spcPct val="0"/>
              </a:spcBef>
              <a:buNone/>
              <a:defRPr lang="en-US" sz="3300" b="1" kern="1200">
                <a:solidFill>
                  <a:srgbClr val="7F7F7F"/>
                </a:solidFill>
                <a:latin typeface="Lato" panose="020F0502020204030203" pitchFamily="34" charset="0"/>
                <a:ea typeface="+mn-ea"/>
                <a:cs typeface="Lato" panose="020F0502020204030203" pitchFamily="34" charset="0"/>
              </a:defRPr>
            </a:lvl1pPr>
          </a:lstStyle>
          <a:p>
            <a:pPr algn="ctr"/>
            <a:r>
              <a:rPr lang="en-US" cap="all" dirty="0">
                <a:solidFill>
                  <a:srgbClr val="C00000"/>
                </a:solidFill>
                <a:latin typeface="Georgia" panose="02040502050405020303" pitchFamily="18" charset="0"/>
                <a:ea typeface="Lato Medium" panose="020F0502020204030203" pitchFamily="34" charset="0"/>
                <a:cs typeface="Lato Medium" panose="020F0502020204030203" pitchFamily="34" charset="0"/>
              </a:rPr>
              <a:t>RESOURCES</a:t>
            </a:r>
          </a:p>
        </p:txBody>
      </p:sp>
    </p:spTree>
    <p:extLst>
      <p:ext uri="{BB962C8B-B14F-4D97-AF65-F5344CB8AC3E}">
        <p14:creationId xmlns:p14="http://schemas.microsoft.com/office/powerpoint/2010/main" val="144916977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aaLAWchak: The Paper Chase | Indian Case Law">
            <a:extLst>
              <a:ext uri="{FF2B5EF4-FFF2-40B4-BE49-F238E27FC236}">
                <a16:creationId xmlns:a16="http://schemas.microsoft.com/office/drawing/2014/main" id="{760AC523-3D34-4968-9C17-B3072B01EE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3340" y="2605332"/>
            <a:ext cx="4306677" cy="2419805"/>
          </a:xfrm>
          <a:prstGeom prst="rect">
            <a:avLst/>
          </a:prstGeom>
          <a:noFill/>
          <a:extLst>
            <a:ext uri="{909E8E84-426E-40DD-AFC4-6F175D3DCCD1}">
              <a14:hiddenFill xmlns:a14="http://schemas.microsoft.com/office/drawing/2010/main">
                <a:solidFill>
                  <a:srgbClr val="FFFFFF"/>
                </a:solidFill>
              </a14:hiddenFill>
            </a:ext>
          </a:extLst>
        </p:spPr>
      </p:pic>
      <p:sp>
        <p:nvSpPr>
          <p:cNvPr id="9" name="Title 2">
            <a:extLst>
              <a:ext uri="{FF2B5EF4-FFF2-40B4-BE49-F238E27FC236}">
                <a16:creationId xmlns:a16="http://schemas.microsoft.com/office/drawing/2014/main" id="{26722A7B-4217-4D63-BC59-253CD9E6C041}"/>
              </a:ext>
            </a:extLst>
          </p:cNvPr>
          <p:cNvSpPr txBox="1">
            <a:spLocks/>
          </p:cNvSpPr>
          <p:nvPr/>
        </p:nvSpPr>
        <p:spPr>
          <a:xfrm>
            <a:off x="2962275" y="1378361"/>
            <a:ext cx="7312378" cy="457048"/>
          </a:xfrm>
          <a:prstGeom prst="rect">
            <a:avLst/>
          </a:prstGeom>
          <a:noFill/>
          <a:ln>
            <a:noFill/>
          </a:ln>
        </p:spPr>
        <p:txBody>
          <a:bodyPr vert="horz" wrap="square" lIns="0" tIns="0" rIns="0" bIns="0" rtlCol="0" anchor="ctr">
            <a:spAutoFit/>
          </a:bodyPr>
          <a:lstStyle>
            <a:lvl1pPr algn="l" defTabSz="914400" rtl="0" eaLnBrk="1" latinLnBrk="0" hangingPunct="1">
              <a:lnSpc>
                <a:spcPct val="90000"/>
              </a:lnSpc>
              <a:spcBef>
                <a:spcPct val="0"/>
              </a:spcBef>
              <a:buNone/>
              <a:defRPr lang="en-US" sz="3300" b="1" kern="1200">
                <a:solidFill>
                  <a:srgbClr val="7F7F7F"/>
                </a:solidFill>
                <a:latin typeface="Lato" panose="020F0502020204030203" pitchFamily="34" charset="0"/>
                <a:ea typeface="+mn-ea"/>
                <a:cs typeface="Lato" panose="020F0502020204030203" pitchFamily="34" charset="0"/>
              </a:defRPr>
            </a:lvl1pPr>
          </a:lstStyle>
          <a:p>
            <a:pPr algn="ctr"/>
            <a:r>
              <a:rPr lang="en-US" cap="all" dirty="0">
                <a:latin typeface="Georgia" panose="02040502050405020303" pitchFamily="18" charset="0"/>
                <a:ea typeface="Lato Semibold"/>
                <a:cs typeface="Lato Semibold"/>
              </a:rPr>
              <a:t>QUESTIONS?</a:t>
            </a:r>
            <a:endParaRPr lang="en-US" cap="all" dirty="0">
              <a:latin typeface="Georgia" panose="02040502050405020303" pitchFamily="18" charset="0"/>
              <a:ea typeface="Lato"/>
              <a:cs typeface="Lato"/>
            </a:endParaRPr>
          </a:p>
        </p:txBody>
      </p:sp>
    </p:spTree>
    <p:extLst>
      <p:ext uri="{BB962C8B-B14F-4D97-AF65-F5344CB8AC3E}">
        <p14:creationId xmlns:p14="http://schemas.microsoft.com/office/powerpoint/2010/main" val="181031294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26722A7B-4217-4D63-BC59-253CD9E6C041}"/>
              </a:ext>
            </a:extLst>
          </p:cNvPr>
          <p:cNvSpPr txBox="1">
            <a:spLocks/>
          </p:cNvSpPr>
          <p:nvPr/>
        </p:nvSpPr>
        <p:spPr>
          <a:xfrm>
            <a:off x="2439810" y="1419439"/>
            <a:ext cx="7312378" cy="457048"/>
          </a:xfrm>
          <a:prstGeom prst="rect">
            <a:avLst/>
          </a:prstGeom>
          <a:noFill/>
          <a:ln>
            <a:noFill/>
          </a:ln>
        </p:spPr>
        <p:txBody>
          <a:bodyPr vert="horz" wrap="square" lIns="0" tIns="0" rIns="0" bIns="0" rtlCol="0" anchor="ctr">
            <a:spAutoFit/>
          </a:bodyPr>
          <a:lstStyle>
            <a:lvl1pPr algn="l" defTabSz="914400" rtl="0" eaLnBrk="1" latinLnBrk="0" hangingPunct="1">
              <a:lnSpc>
                <a:spcPct val="90000"/>
              </a:lnSpc>
              <a:spcBef>
                <a:spcPct val="0"/>
              </a:spcBef>
              <a:buNone/>
              <a:defRPr lang="en-US" sz="3300" b="1" kern="1200">
                <a:solidFill>
                  <a:srgbClr val="7F7F7F"/>
                </a:solidFill>
                <a:latin typeface="Lato" panose="020F0502020204030203" pitchFamily="34" charset="0"/>
                <a:ea typeface="+mn-ea"/>
                <a:cs typeface="Lato" panose="020F0502020204030203" pitchFamily="34" charset="0"/>
              </a:defRPr>
            </a:lvl1pPr>
          </a:lstStyle>
          <a:p>
            <a:pPr algn="ctr"/>
            <a:r>
              <a:rPr lang="en-US" cap="all" dirty="0">
                <a:latin typeface="Georgia" panose="02040502050405020303" pitchFamily="18" charset="0"/>
                <a:ea typeface="Lato Semibold"/>
                <a:cs typeface="Lato Semibold"/>
              </a:rPr>
              <a:t>Contact information</a:t>
            </a:r>
            <a:endParaRPr lang="en-US" cap="all" dirty="0">
              <a:latin typeface="Georgia" panose="02040502050405020303" pitchFamily="18" charset="0"/>
              <a:ea typeface="Lato"/>
              <a:cs typeface="Lato"/>
            </a:endParaRPr>
          </a:p>
        </p:txBody>
      </p:sp>
      <p:pic>
        <p:nvPicPr>
          <p:cNvPr id="2" name="Picture 1">
            <a:extLst>
              <a:ext uri="{FF2B5EF4-FFF2-40B4-BE49-F238E27FC236}">
                <a16:creationId xmlns:a16="http://schemas.microsoft.com/office/drawing/2014/main" id="{CE1A738C-A373-979F-ED17-A1464F3F7A2F}"/>
              </a:ext>
            </a:extLst>
          </p:cNvPr>
          <p:cNvPicPr>
            <a:picLocks noChangeAspect="1"/>
          </p:cNvPicPr>
          <p:nvPr/>
        </p:nvPicPr>
        <p:blipFill>
          <a:blip r:embed="rId2"/>
          <a:stretch>
            <a:fillRect/>
          </a:stretch>
        </p:blipFill>
        <p:spPr>
          <a:xfrm>
            <a:off x="4367587" y="1876487"/>
            <a:ext cx="3456825" cy="3105025"/>
          </a:xfrm>
          <a:prstGeom prst="rect">
            <a:avLst/>
          </a:prstGeom>
        </p:spPr>
      </p:pic>
      <p:sp>
        <p:nvSpPr>
          <p:cNvPr id="3" name="TextBox 2">
            <a:extLst>
              <a:ext uri="{FF2B5EF4-FFF2-40B4-BE49-F238E27FC236}">
                <a16:creationId xmlns:a16="http://schemas.microsoft.com/office/drawing/2014/main" id="{FAC7615A-5DC4-42E1-4127-DC24890A3EDE}"/>
              </a:ext>
            </a:extLst>
          </p:cNvPr>
          <p:cNvSpPr txBox="1"/>
          <p:nvPr/>
        </p:nvSpPr>
        <p:spPr>
          <a:xfrm>
            <a:off x="3047999" y="5115394"/>
            <a:ext cx="6096000" cy="646331"/>
          </a:xfrm>
          <a:prstGeom prst="rect">
            <a:avLst/>
          </a:prstGeom>
          <a:noFill/>
        </p:spPr>
        <p:txBody>
          <a:bodyPr wrap="square">
            <a:spAutoFit/>
          </a:bodyPr>
          <a:lstStyle/>
          <a:p>
            <a:pPr algn="ctr"/>
            <a:r>
              <a:rPr lang="en-US" sz="1800" b="1" dirty="0">
                <a:solidFill>
                  <a:srgbClr val="7F7F7F"/>
                </a:solidFill>
                <a:latin typeface="Georgia" panose="02040502050405020303" pitchFamily="18" charset="0"/>
              </a:rPr>
              <a:t>  202.868.5925</a:t>
            </a:r>
          </a:p>
          <a:p>
            <a:pPr algn="ctr"/>
            <a:r>
              <a:rPr lang="en-US" sz="1800" b="1" dirty="0">
                <a:solidFill>
                  <a:srgbClr val="7F7F7F"/>
                </a:solidFill>
                <a:latin typeface="Georgia" panose="02040502050405020303" pitchFamily="18" charset="0"/>
                <a:hlinkClick r:id="rId3"/>
              </a:rPr>
              <a:t>bsherman@maynardcooper.com</a:t>
            </a:r>
            <a:r>
              <a:rPr lang="en-US" sz="1800" b="1" dirty="0">
                <a:solidFill>
                  <a:srgbClr val="7F7F7F"/>
                </a:solidFill>
                <a:latin typeface="Georgia" panose="02040502050405020303" pitchFamily="18" charset="0"/>
              </a:rPr>
              <a:t> </a:t>
            </a:r>
          </a:p>
        </p:txBody>
      </p:sp>
    </p:spTree>
    <p:extLst>
      <p:ext uri="{BB962C8B-B14F-4D97-AF65-F5344CB8AC3E}">
        <p14:creationId xmlns:p14="http://schemas.microsoft.com/office/powerpoint/2010/main" val="16905461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quarter" idx="10"/>
          </p:nvPr>
        </p:nvSpPr>
        <p:spPr>
          <a:xfrm>
            <a:off x="3119936" y="2345757"/>
            <a:ext cx="7345363" cy="3811587"/>
          </a:xfrm>
        </p:spPr>
        <p:txBody>
          <a:bodyPr/>
          <a:lstStyle/>
          <a:p>
            <a:pPr marL="514350" indent="-514350">
              <a:buFont typeface="+mj-lt"/>
              <a:buAutoNum type="arabicParenR"/>
            </a:pPr>
            <a:r>
              <a:rPr lang="en-US" dirty="0"/>
              <a:t>Accreditation </a:t>
            </a:r>
          </a:p>
          <a:p>
            <a:pPr marL="514350" indent="-514350">
              <a:buFont typeface="+mj-lt"/>
              <a:buAutoNum type="arabicParenR"/>
            </a:pPr>
            <a:r>
              <a:rPr lang="en-US" dirty="0"/>
              <a:t>Negotiated Rulemaking </a:t>
            </a:r>
          </a:p>
          <a:p>
            <a:pPr marL="514350" indent="-514350">
              <a:buFont typeface="+mj-lt"/>
              <a:buAutoNum type="arabicParenR"/>
            </a:pPr>
            <a:r>
              <a:rPr lang="en-US" dirty="0"/>
              <a:t>U.S. Department of Education Updates </a:t>
            </a:r>
          </a:p>
          <a:p>
            <a:pPr marL="514350" indent="-514350">
              <a:buFont typeface="+mj-lt"/>
              <a:buAutoNum type="arabicParenR"/>
            </a:pPr>
            <a:r>
              <a:rPr lang="en-US" dirty="0"/>
              <a:t>Congress </a:t>
            </a:r>
          </a:p>
          <a:p>
            <a:pPr marL="514350" indent="-514350">
              <a:buFont typeface="+mj-lt"/>
              <a:buAutoNum type="arabicParenR"/>
            </a:pPr>
            <a:r>
              <a:rPr lang="en-US" dirty="0"/>
              <a:t>Cybersecurity </a:t>
            </a:r>
          </a:p>
          <a:p>
            <a:pPr marL="514350" indent="-514350">
              <a:buFont typeface="+mj-lt"/>
              <a:buAutoNum type="arabicParenR"/>
            </a:pPr>
            <a:r>
              <a:rPr lang="en-US" dirty="0"/>
              <a:t>Federal Trade Commission </a:t>
            </a:r>
          </a:p>
          <a:p>
            <a:endParaRPr lang="en-US" dirty="0"/>
          </a:p>
        </p:txBody>
      </p:sp>
      <p:sp>
        <p:nvSpPr>
          <p:cNvPr id="3" name="Title 2"/>
          <p:cNvSpPr>
            <a:spLocks noGrp="1"/>
          </p:cNvSpPr>
          <p:nvPr>
            <p:ph type="title"/>
          </p:nvPr>
        </p:nvSpPr>
        <p:spPr>
          <a:xfrm>
            <a:off x="1917698" y="1524173"/>
            <a:ext cx="9749837" cy="465674"/>
          </a:xfrm>
        </p:spPr>
        <p:txBody>
          <a:bodyPr/>
          <a:lstStyle/>
          <a:p>
            <a:pPr algn="ctr"/>
            <a:r>
              <a:rPr lang="en-US" dirty="0">
                <a:solidFill>
                  <a:srgbClr val="C00000"/>
                </a:solidFill>
                <a:ea typeface="Lato Medium" panose="020F0502020204030203" pitchFamily="34" charset="0"/>
                <a:cs typeface="Lato Medium" panose="020F0502020204030203" pitchFamily="34" charset="0"/>
              </a:rPr>
              <a:t>TOPICS</a:t>
            </a:r>
          </a:p>
        </p:txBody>
      </p:sp>
    </p:spTree>
    <p:extLst>
      <p:ext uri="{BB962C8B-B14F-4D97-AF65-F5344CB8AC3E}">
        <p14:creationId xmlns:p14="http://schemas.microsoft.com/office/powerpoint/2010/main" val="13182614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a:extLst>
              <a:ext uri="{FF2B5EF4-FFF2-40B4-BE49-F238E27FC236}">
                <a16:creationId xmlns:a16="http://schemas.microsoft.com/office/drawing/2014/main" id="{FE0EB92C-3EA5-CB4C-B089-072509873275}"/>
              </a:ext>
            </a:extLst>
          </p:cNvPr>
          <p:cNvSpPr txBox="1"/>
          <p:nvPr/>
        </p:nvSpPr>
        <p:spPr>
          <a:xfrm>
            <a:off x="1864056" y="2891988"/>
            <a:ext cx="6987612" cy="675185"/>
          </a:xfrm>
          <a:prstGeom prst="rect">
            <a:avLst/>
          </a:prstGeom>
          <a:noFill/>
          <a:ln>
            <a:noFill/>
          </a:ln>
        </p:spPr>
        <p:txBody>
          <a:bodyPr wrap="square" lIns="0" tIns="0" rIns="0" bIns="0" rtlCol="0">
            <a:spAutoFit/>
          </a:bodyPr>
          <a:lstStyle/>
          <a:p>
            <a:pPr fontAlgn="t">
              <a:lnSpc>
                <a:spcPct val="75000"/>
              </a:lnSpc>
            </a:pPr>
            <a:r>
              <a:rPr lang="en-US" sz="5400" b="1" dirty="0">
                <a:solidFill>
                  <a:schemeClr val="bg1"/>
                </a:solidFill>
                <a:latin typeface="Georgia" panose="02040502050405020303" pitchFamily="18" charset="0"/>
                <a:cs typeface="Lato Black" panose="020F0502020204030203" pitchFamily="34" charset="0"/>
              </a:rPr>
              <a:t>THANK YOU</a:t>
            </a:r>
          </a:p>
        </p:txBody>
      </p:sp>
      <p:cxnSp>
        <p:nvCxnSpPr>
          <p:cNvPr id="22" name="Straight Connector 21">
            <a:extLst>
              <a:ext uri="{FF2B5EF4-FFF2-40B4-BE49-F238E27FC236}">
                <a16:creationId xmlns:a16="http://schemas.microsoft.com/office/drawing/2014/main" id="{97E78560-3D5E-064C-883D-56C0CDBD2B40}"/>
              </a:ext>
            </a:extLst>
          </p:cNvPr>
          <p:cNvCxnSpPr>
            <a:cxnSpLocks/>
          </p:cNvCxnSpPr>
          <p:nvPr/>
        </p:nvCxnSpPr>
        <p:spPr>
          <a:xfrm>
            <a:off x="2984306" y="3966012"/>
            <a:ext cx="914400" cy="0"/>
          </a:xfrm>
          <a:prstGeom prst="line">
            <a:avLst/>
          </a:prstGeom>
          <a:ln>
            <a:solidFill>
              <a:schemeClr val="bg1"/>
            </a:solidFill>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10877665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316614" y="1305809"/>
            <a:ext cx="9749837" cy="465674"/>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U.S. Department of Education</a:t>
            </a:r>
          </a:p>
        </p:txBody>
      </p:sp>
      <p:sp>
        <p:nvSpPr>
          <p:cNvPr id="6" name="Content Placeholder 2">
            <a:extLst>
              <a:ext uri="{FF2B5EF4-FFF2-40B4-BE49-F238E27FC236}">
                <a16:creationId xmlns:a16="http://schemas.microsoft.com/office/drawing/2014/main" id="{D7F7022E-F4AE-C7AD-7B3E-9FBCCCC93534}"/>
              </a:ext>
            </a:extLst>
          </p:cNvPr>
          <p:cNvSpPr>
            <a:spLocks noGrp="1"/>
          </p:cNvSpPr>
          <p:nvPr>
            <p:ph sz="quarter" idx="10"/>
          </p:nvPr>
        </p:nvSpPr>
        <p:spPr>
          <a:xfrm>
            <a:off x="1917700" y="2183642"/>
            <a:ext cx="9793288" cy="4175836"/>
          </a:xfrm>
        </p:spPr>
        <p:txBody>
          <a:bodyPr>
            <a:normAutofit fontScale="92500" lnSpcReduction="20000"/>
          </a:bodyPr>
          <a:lstStyle/>
          <a:p>
            <a:pPr marL="342900" indent="-342900">
              <a:buFont typeface="Arial" panose="020B0604020202020204" pitchFamily="34" charset="0"/>
              <a:buChar char="•"/>
            </a:pPr>
            <a:r>
              <a:rPr lang="en-US" sz="2200" dirty="0">
                <a:solidFill>
                  <a:srgbClr val="7F7F7F"/>
                </a:solidFill>
                <a:ea typeface="Lato" panose="020F0502020204030203" pitchFamily="34" charset="0"/>
                <a:cs typeface="Lato" panose="020F0502020204030203" pitchFamily="34" charset="0"/>
              </a:rPr>
              <a:t>Key Staff:   </a:t>
            </a:r>
          </a:p>
          <a:p>
            <a:pPr marL="1028700" lvl="1" indent="-342900"/>
            <a:r>
              <a:rPr lang="en-US" sz="2200" dirty="0">
                <a:ea typeface="Lato" panose="020F0502020204030203" pitchFamily="34" charset="0"/>
                <a:cs typeface="Lato" panose="020F0502020204030203" pitchFamily="34" charset="0"/>
              </a:rPr>
              <a:t>Secretary of Education: Miguel Cardona</a:t>
            </a:r>
          </a:p>
          <a:p>
            <a:pPr marL="1028700" lvl="1" indent="-342900"/>
            <a:r>
              <a:rPr lang="en-US" sz="2200" dirty="0">
                <a:ea typeface="Lato" panose="020F0502020204030203" pitchFamily="34" charset="0"/>
                <a:cs typeface="Lato" panose="020F0502020204030203" pitchFamily="34" charset="0"/>
              </a:rPr>
              <a:t>Under Secretary: James Kvaal</a:t>
            </a:r>
          </a:p>
          <a:p>
            <a:pPr marL="1028700" lvl="1" indent="-342900"/>
            <a:r>
              <a:rPr lang="en-US" sz="2200" dirty="0">
                <a:ea typeface="Lato" panose="020F0502020204030203" pitchFamily="34" charset="0"/>
                <a:cs typeface="Lato" panose="020F0502020204030203" pitchFamily="34" charset="0"/>
              </a:rPr>
              <a:t>Deputy Under Secretary: Ben Miller</a:t>
            </a:r>
          </a:p>
          <a:p>
            <a:pPr marL="1028700" lvl="1" indent="-342900"/>
            <a:r>
              <a:rPr lang="en-US" sz="2200" dirty="0">
                <a:ea typeface="Lato" panose="020F0502020204030203" pitchFamily="34" charset="0"/>
                <a:cs typeface="Lato" panose="020F0502020204030203" pitchFamily="34" charset="0"/>
              </a:rPr>
              <a:t>Chief Operating Officer, Federal Student Aid: Richard Cordray</a:t>
            </a:r>
          </a:p>
          <a:p>
            <a:pPr marL="1028700" lvl="1" indent="-342900"/>
            <a:r>
              <a:rPr lang="en-US" sz="2200" dirty="0">
                <a:ea typeface="Lato" panose="020F0502020204030203" pitchFamily="34" charset="0"/>
                <a:cs typeface="Lato" panose="020F0502020204030203" pitchFamily="34" charset="0"/>
              </a:rPr>
              <a:t>Assistant Secretary for Postsecondary Education: Nasser </a:t>
            </a:r>
            <a:r>
              <a:rPr lang="en-US" sz="2200" dirty="0" err="1">
                <a:ea typeface="Lato" panose="020F0502020204030203" pitchFamily="34" charset="0"/>
                <a:cs typeface="Lato" panose="020F0502020204030203" pitchFamily="34" charset="0"/>
              </a:rPr>
              <a:t>Paydar</a:t>
            </a:r>
            <a:r>
              <a:rPr lang="en-US" sz="2200" dirty="0">
                <a:highlight>
                  <a:srgbClr val="FFFF00"/>
                </a:highlight>
                <a:ea typeface="Lato" panose="020F0502020204030203" pitchFamily="34" charset="0"/>
                <a:cs typeface="Lato" panose="020F0502020204030203" pitchFamily="34" charset="0"/>
              </a:rPr>
              <a:t> </a:t>
            </a:r>
          </a:p>
          <a:p>
            <a:pPr marL="1028700" lvl="1" indent="-342900"/>
            <a:r>
              <a:rPr lang="en-US" sz="2200" dirty="0">
                <a:ea typeface="Lato" panose="020F0502020204030203" pitchFamily="34" charset="0"/>
                <a:cs typeface="Lato" panose="020F0502020204030203" pitchFamily="34" charset="0"/>
              </a:rPr>
              <a:t>Assistant Secretary for Civil Rights: Catherine </a:t>
            </a:r>
            <a:r>
              <a:rPr lang="en-US" sz="2200" dirty="0" err="1">
                <a:ea typeface="Lato" panose="020F0502020204030203" pitchFamily="34" charset="0"/>
                <a:cs typeface="Lato" panose="020F0502020204030203" pitchFamily="34" charset="0"/>
              </a:rPr>
              <a:t>Lhamon</a:t>
            </a:r>
            <a:endParaRPr lang="en-US" sz="2200" dirty="0">
              <a:ea typeface="Lato" panose="020F0502020204030203" pitchFamily="34" charset="0"/>
              <a:cs typeface="Lato" panose="020F0502020204030203" pitchFamily="34" charset="0"/>
            </a:endParaRPr>
          </a:p>
          <a:p>
            <a:pPr marL="1028700" lvl="1" indent="-342900"/>
            <a:endParaRPr lang="en-US" sz="1800" b="1" dirty="0"/>
          </a:p>
          <a:p>
            <a:pPr marL="1028700" lvl="1" indent="-342900"/>
            <a:endParaRPr lang="en-US" b="1" dirty="0"/>
          </a:p>
          <a:p>
            <a:pPr marL="1028700" lvl="1" indent="-342900"/>
            <a:endParaRPr lang="en-US" b="1" dirty="0"/>
          </a:p>
          <a:p>
            <a:pPr marL="1028700" lvl="1" indent="-342900"/>
            <a:endParaRPr lang="en-US" dirty="0"/>
          </a:p>
          <a:p>
            <a:pPr marL="342900" indent="-342900">
              <a:buFont typeface="Arial" panose="020B0604020202020204" pitchFamily="34" charset="0"/>
              <a:buChar char="•"/>
            </a:pPr>
            <a:r>
              <a:rPr lang="en-US" b="0" i="0" u="none" strike="noStrike" baseline="0" dirty="0">
                <a:solidFill>
                  <a:srgbClr val="FFFFFF"/>
                </a:solidFill>
                <a:latin typeface="Lato" panose="020F0502020204030203" pitchFamily="34" charset="0"/>
                <a:ea typeface="Lato" panose="020F0502020204030203" pitchFamily="34" charset="0"/>
                <a:cs typeface="Lato" panose="020F0502020204030203" pitchFamily="34" charset="0"/>
              </a:rPr>
              <a:t>Jun 16, Jkt 256001 PO 00000 </a:t>
            </a:r>
            <a:r>
              <a:rPr lang="en-US" b="0" i="0" u="none" strike="noStrike" baseline="0" dirty="0">
                <a:solidFill>
                  <a:srgbClr val="FFFFFF"/>
                </a:solidFill>
                <a:latin typeface="Helvetica" panose="020B0604020202020204" pitchFamily="34" charset="0"/>
              </a:rPr>
              <a:t>N1 lotter on DSK11XQN23PROD with NOTICES1</a:t>
            </a:r>
          </a:p>
          <a:p>
            <a:pPr marL="1028700" lvl="1" indent="-342900"/>
            <a:endParaRPr lang="en-US" sz="1400" i="0" dirty="0">
              <a:solidFill>
                <a:srgbClr val="030A13"/>
              </a:solidFill>
              <a:effectLst/>
              <a:latin typeface="Lato" panose="020F0502020204030203" pitchFamily="34" charset="0"/>
              <a:ea typeface="Lato" panose="020F0502020204030203" pitchFamily="34" charset="0"/>
              <a:cs typeface="Lato" panose="020F0502020204030203" pitchFamily="34" charset="0"/>
            </a:endParaRPr>
          </a:p>
          <a:p>
            <a:endParaRPr lang="en-US" dirty="0"/>
          </a:p>
        </p:txBody>
      </p:sp>
      <p:pic>
        <p:nvPicPr>
          <p:cNvPr id="7" name="Picture 6">
            <a:extLst>
              <a:ext uri="{FF2B5EF4-FFF2-40B4-BE49-F238E27FC236}">
                <a16:creationId xmlns:a16="http://schemas.microsoft.com/office/drawing/2014/main" id="{BC60701A-0D61-601A-FEA7-C3BA6F6BD2A4}"/>
              </a:ext>
            </a:extLst>
          </p:cNvPr>
          <p:cNvPicPr>
            <a:picLocks noChangeAspect="1"/>
          </p:cNvPicPr>
          <p:nvPr/>
        </p:nvPicPr>
        <p:blipFill>
          <a:blip r:embed="rId2"/>
          <a:stretch>
            <a:fillRect/>
          </a:stretch>
        </p:blipFill>
        <p:spPr>
          <a:xfrm>
            <a:off x="5218750" y="4585762"/>
            <a:ext cx="1945567" cy="1773716"/>
          </a:xfrm>
          <a:prstGeom prst="rect">
            <a:avLst/>
          </a:prstGeom>
        </p:spPr>
      </p:pic>
    </p:spTree>
    <p:extLst>
      <p:ext uri="{BB962C8B-B14F-4D97-AF65-F5344CB8AC3E}">
        <p14:creationId xmlns:p14="http://schemas.microsoft.com/office/powerpoint/2010/main" val="7618421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21081" y="1360399"/>
            <a:ext cx="9749837" cy="465674"/>
          </a:xfrm>
        </p:spPr>
        <p:txBody>
          <a:bodyPr/>
          <a:lstStyle/>
          <a:p>
            <a:pPr algn="ctr"/>
            <a:r>
              <a:rPr lang="en-US" cap="all" dirty="0">
                <a:solidFill>
                  <a:srgbClr val="C00000"/>
                </a:solidFill>
                <a:ea typeface="Lato Medium" panose="020F0502020204030203" pitchFamily="34" charset="0"/>
                <a:cs typeface="Lato Medium" panose="020F0502020204030203" pitchFamily="34" charset="0"/>
              </a:rPr>
              <a:t>Policy Shift</a:t>
            </a:r>
          </a:p>
        </p:txBody>
      </p:sp>
      <p:sp>
        <p:nvSpPr>
          <p:cNvPr id="5" name="Content Placeholder 2">
            <a:extLst>
              <a:ext uri="{FF2B5EF4-FFF2-40B4-BE49-F238E27FC236}">
                <a16:creationId xmlns:a16="http://schemas.microsoft.com/office/drawing/2014/main" id="{A4FEBA6D-189F-66BF-BDF1-BF7E9FBFD178}"/>
              </a:ext>
            </a:extLst>
          </p:cNvPr>
          <p:cNvSpPr>
            <a:spLocks noGrp="1"/>
          </p:cNvSpPr>
          <p:nvPr>
            <p:ph sz="quarter" idx="10"/>
          </p:nvPr>
        </p:nvSpPr>
        <p:spPr>
          <a:xfrm>
            <a:off x="1917700" y="2196684"/>
            <a:ext cx="9793288" cy="4153159"/>
          </a:xfrm>
        </p:spPr>
        <p:txBody>
          <a:bodyPr>
            <a:normAutofit/>
          </a:bodyPr>
          <a:lstStyle/>
          <a:p>
            <a:pPr marL="342900" indent="-342900">
              <a:buFont typeface="Arial" panose="020B0604020202020204" pitchFamily="34" charset="0"/>
              <a:buChar char="•"/>
            </a:pPr>
            <a:r>
              <a:rPr lang="en-US" sz="2000" dirty="0">
                <a:ea typeface="Lato" panose="020F0502020204030203" pitchFamily="34" charset="0"/>
              </a:rPr>
              <a:t>Focus on student debt, student outcomes, equity, and accountability issues</a:t>
            </a:r>
            <a:endParaRPr lang="en-US" sz="2000" dirty="0">
              <a:solidFill>
                <a:srgbClr val="7F7F7F"/>
              </a:solidFill>
              <a:ea typeface="Lato" panose="020F0502020204030203" pitchFamily="34" charset="0"/>
              <a:cs typeface="Lato" panose="020F0502020204030203" pitchFamily="34" charset="0"/>
            </a:endParaRPr>
          </a:p>
          <a:p>
            <a:pPr marL="342900" indent="-342900"/>
            <a:r>
              <a:rPr lang="en-US" sz="2000" dirty="0"/>
              <a:t>Policy changes through rulemaking, guidance, and litigation </a:t>
            </a:r>
          </a:p>
          <a:p>
            <a:pPr marL="342900" indent="-342900"/>
            <a:r>
              <a:rPr lang="en-US" sz="2000" dirty="0">
                <a:solidFill>
                  <a:srgbClr val="7F7F7F"/>
                </a:solidFill>
              </a:rPr>
              <a:t>Enforcement is a priority for FSA </a:t>
            </a:r>
          </a:p>
          <a:p>
            <a:pPr marL="342900" indent="-342900">
              <a:buFont typeface="Arial" panose="020B0604020202020204" pitchFamily="34" charset="0"/>
              <a:buChar char="•"/>
            </a:pPr>
            <a:r>
              <a:rPr lang="en-US" sz="2000" dirty="0">
                <a:solidFill>
                  <a:srgbClr val="7F7F7F"/>
                </a:solidFill>
              </a:rPr>
              <a:t>Accreditation-Return to the </a:t>
            </a:r>
            <a:r>
              <a:rPr lang="en-US" sz="2000" b="1" dirty="0">
                <a:solidFill>
                  <a:srgbClr val="636861"/>
                </a:solidFill>
              </a:rPr>
              <a:t>regional/national </a:t>
            </a:r>
            <a:r>
              <a:rPr lang="en-US" sz="2000" dirty="0">
                <a:solidFill>
                  <a:srgbClr val="7F7F7F"/>
                </a:solidFill>
              </a:rPr>
              <a:t>accreditor distinction</a:t>
            </a:r>
          </a:p>
          <a:p>
            <a:pPr marL="1028700" lvl="1" indent="-342900"/>
            <a:endParaRPr lang="en-US" sz="1800" b="1" dirty="0"/>
          </a:p>
          <a:p>
            <a:pPr marL="1028700" lvl="1" indent="-342900"/>
            <a:endParaRPr lang="en-US" b="1" dirty="0"/>
          </a:p>
          <a:p>
            <a:pPr marL="1028700" lvl="1" indent="-342900"/>
            <a:endParaRPr lang="en-US" b="1" dirty="0"/>
          </a:p>
          <a:p>
            <a:pPr marL="1028700" lvl="1" indent="-342900"/>
            <a:endParaRPr lang="en-US" sz="1400" i="0" dirty="0">
              <a:solidFill>
                <a:srgbClr val="030A13"/>
              </a:solidFill>
              <a:effectLst/>
              <a:latin typeface="Lato" panose="020F0502020204030203" pitchFamily="34" charset="0"/>
              <a:ea typeface="Lato" panose="020F0502020204030203" pitchFamily="34" charset="0"/>
              <a:cs typeface="Lato" panose="020F0502020204030203" pitchFamily="34" charset="0"/>
            </a:endParaRPr>
          </a:p>
          <a:p>
            <a:endParaRPr lang="en-US" dirty="0"/>
          </a:p>
        </p:txBody>
      </p:sp>
      <p:pic>
        <p:nvPicPr>
          <p:cNvPr id="8" name="Picture 7">
            <a:extLst>
              <a:ext uri="{FF2B5EF4-FFF2-40B4-BE49-F238E27FC236}">
                <a16:creationId xmlns:a16="http://schemas.microsoft.com/office/drawing/2014/main" id="{A00F263C-3000-2591-6E34-B3BB52B1FFF5}"/>
              </a:ext>
            </a:extLst>
          </p:cNvPr>
          <p:cNvPicPr>
            <a:picLocks noChangeAspect="1"/>
          </p:cNvPicPr>
          <p:nvPr/>
        </p:nvPicPr>
        <p:blipFill>
          <a:blip r:embed="rId2"/>
          <a:stretch>
            <a:fillRect/>
          </a:stretch>
        </p:blipFill>
        <p:spPr>
          <a:xfrm>
            <a:off x="4562474" y="4175758"/>
            <a:ext cx="3067050" cy="1861851"/>
          </a:xfrm>
          <a:prstGeom prst="rect">
            <a:avLst/>
          </a:prstGeom>
        </p:spPr>
      </p:pic>
    </p:spTree>
    <p:extLst>
      <p:ext uri="{BB962C8B-B14F-4D97-AF65-F5344CB8AC3E}">
        <p14:creationId xmlns:p14="http://schemas.microsoft.com/office/powerpoint/2010/main" val="2542558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a:extLst>
              <a:ext uri="{FF2B5EF4-FFF2-40B4-BE49-F238E27FC236}">
                <a16:creationId xmlns:a16="http://schemas.microsoft.com/office/drawing/2014/main" id="{D331068A-2EF1-B84C-897B-5866B844B70D}"/>
              </a:ext>
            </a:extLst>
          </p:cNvPr>
          <p:cNvSpPr txBox="1">
            <a:spLocks/>
          </p:cNvSpPr>
          <p:nvPr/>
        </p:nvSpPr>
        <p:spPr>
          <a:xfrm>
            <a:off x="2819401" y="4203672"/>
            <a:ext cx="6450061" cy="186669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7F7F7F"/>
                </a:solidFill>
                <a:latin typeface="Lato" panose="020F0502020204030203" pitchFamily="34" charset="0"/>
                <a:ea typeface="+mn-ea"/>
                <a:cs typeface="Lato" panose="020F0502020204030203"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7F7F7F"/>
                </a:solidFill>
                <a:latin typeface="Lato" panose="020F0502020204030203" pitchFamily="34" charset="0"/>
                <a:ea typeface="+mn-ea"/>
                <a:cs typeface="Lato" panose="020F0502020204030203"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7F7F7F"/>
                </a:solidFill>
                <a:latin typeface="Lato" panose="020F0502020204030203" pitchFamily="34" charset="0"/>
                <a:ea typeface="+mn-ea"/>
                <a:cs typeface="Lato" panose="020F0502020204030203"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7F7F7F"/>
                </a:solidFill>
                <a:latin typeface="Lato" panose="020F0502020204030203" pitchFamily="34" charset="0"/>
                <a:ea typeface="+mn-ea"/>
                <a:cs typeface="Lato" panose="020F0502020204030203"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2400" dirty="0">
              <a:solidFill>
                <a:schemeClr val="bg1"/>
              </a:solidFill>
            </a:endParaRPr>
          </a:p>
        </p:txBody>
      </p:sp>
      <p:sp>
        <p:nvSpPr>
          <p:cNvPr id="3" name="Slide Number Placeholder 2">
            <a:extLst>
              <a:ext uri="{FF2B5EF4-FFF2-40B4-BE49-F238E27FC236}">
                <a16:creationId xmlns:a16="http://schemas.microsoft.com/office/drawing/2014/main" id="{4C325EAE-122A-4A99-9BA3-5DDA621721EE}"/>
              </a:ext>
            </a:extLst>
          </p:cNvPr>
          <p:cNvSpPr>
            <a:spLocks noGrp="1"/>
          </p:cNvSpPr>
          <p:nvPr>
            <p:ph type="sldNum" sz="quarter" idx="12"/>
          </p:nvPr>
        </p:nvSpPr>
        <p:spPr/>
        <p:txBody>
          <a:bodyPr/>
          <a:lstStyle/>
          <a:p>
            <a:fld id="{62171B3C-EC69-9A4D-B909-349806CBA224}" type="slidenum">
              <a:rPr lang="en-US" smtClean="0"/>
              <a:t>9</a:t>
            </a:fld>
            <a:endParaRPr lang="en-US" dirty="0"/>
          </a:p>
        </p:txBody>
      </p:sp>
      <p:sp>
        <p:nvSpPr>
          <p:cNvPr id="7" name="Text Placeholder 1">
            <a:extLst>
              <a:ext uri="{FF2B5EF4-FFF2-40B4-BE49-F238E27FC236}">
                <a16:creationId xmlns:a16="http://schemas.microsoft.com/office/drawing/2014/main" id="{E0C1A413-6298-47F8-9D88-95EE6A61908F}"/>
              </a:ext>
            </a:extLst>
          </p:cNvPr>
          <p:cNvSpPr>
            <a:spLocks noGrp="1"/>
          </p:cNvSpPr>
          <p:nvPr>
            <p:ph type="body" sz="quarter" idx="13"/>
          </p:nvPr>
        </p:nvSpPr>
        <p:spPr>
          <a:xfrm>
            <a:off x="1803449" y="2702607"/>
            <a:ext cx="7466013" cy="726393"/>
          </a:xfrm>
        </p:spPr>
        <p:txBody>
          <a:bodyPr>
            <a:normAutofit/>
          </a:bodyPr>
          <a:lstStyle/>
          <a:p>
            <a:r>
              <a:rPr lang="en-US" sz="4000" dirty="0"/>
              <a:t>Accreditation </a:t>
            </a:r>
          </a:p>
        </p:txBody>
      </p:sp>
    </p:spTree>
    <p:extLst>
      <p:ext uri="{BB962C8B-B14F-4D97-AF65-F5344CB8AC3E}">
        <p14:creationId xmlns:p14="http://schemas.microsoft.com/office/powerpoint/2010/main" val="230749413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aramond-Trebuchet MS">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11389</TotalTime>
  <Words>3525</Words>
  <Application>Microsoft Office PowerPoint</Application>
  <PresentationFormat>Widescreen</PresentationFormat>
  <Paragraphs>386</Paragraphs>
  <Slides>60</Slides>
  <Notes>47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60</vt:i4>
      </vt:variant>
    </vt:vector>
  </HeadingPairs>
  <TitlesOfParts>
    <vt:vector size="73" baseType="lpstr">
      <vt:lpstr>Arial</vt:lpstr>
      <vt:lpstr>Calibri</vt:lpstr>
      <vt:lpstr>Courier New</vt:lpstr>
      <vt:lpstr>Garamond</vt:lpstr>
      <vt:lpstr>Georgia</vt:lpstr>
      <vt:lpstr>Helvetica</vt:lpstr>
      <vt:lpstr>Lato</vt:lpstr>
      <vt:lpstr>Lato Black</vt:lpstr>
      <vt:lpstr>Lato Medium</vt:lpstr>
      <vt:lpstr>Lato Semibold</vt:lpstr>
      <vt:lpstr>Trebuchet MS</vt:lpstr>
      <vt:lpstr>Wingdings</vt:lpstr>
      <vt:lpstr>Office Theme</vt:lpstr>
      <vt:lpstr>PowerPoint Presentation</vt:lpstr>
      <vt:lpstr>Presenter Background</vt:lpstr>
      <vt:lpstr>Twelve Offices Coast to Coast</vt:lpstr>
      <vt:lpstr>HIGHER EDUCATION PRACTICE</vt:lpstr>
      <vt:lpstr>LEGAL DISCLAIMER</vt:lpstr>
      <vt:lpstr>TOPICS</vt:lpstr>
      <vt:lpstr>U.S. Department of Education</vt:lpstr>
      <vt:lpstr>Policy Shift</vt:lpstr>
      <vt:lpstr>PowerPoint Presentation</vt:lpstr>
      <vt:lpstr>Florida and Accreditation </vt:lpstr>
      <vt:lpstr>ED Accreditation </vt:lpstr>
      <vt:lpstr>ED Accreditation </vt:lpstr>
      <vt:lpstr>PowerPoint Presentation</vt:lpstr>
      <vt:lpstr>Regulatory Process</vt:lpstr>
      <vt:lpstr>Negotiated rulemaking</vt:lpstr>
      <vt:lpstr>Negotiated rulemaking</vt:lpstr>
      <vt:lpstr>A Little Background</vt:lpstr>
      <vt:lpstr>A Little Background</vt:lpstr>
      <vt:lpstr>biden administration plans</vt:lpstr>
      <vt:lpstr>biden administration plans</vt:lpstr>
      <vt:lpstr>Negotiated rulemaking</vt:lpstr>
      <vt:lpstr>Negotiated rule making</vt:lpstr>
      <vt:lpstr>Negotiated rule making</vt:lpstr>
      <vt:lpstr>BORROWER DEFENSE TO REPAYMENT</vt:lpstr>
      <vt:lpstr>BORROWER DEFENSE TO REPAYMENT</vt:lpstr>
      <vt:lpstr>BORROWER DEFENSE TO REPAYMENT</vt:lpstr>
      <vt:lpstr>BORROWER DEFENSE TO REPAYMENT</vt:lpstr>
      <vt:lpstr>BORROWER DEFENSE TO REPAYMENT</vt:lpstr>
      <vt:lpstr>BORROWER DEFENSE TO REPAYMENT</vt:lpstr>
      <vt:lpstr>BORROWER DEFENSE TO REPAYMENT</vt:lpstr>
      <vt:lpstr>DISPUTES, MANDATORY ARBITRATION AND CLASS ACTION WAIVERS</vt:lpstr>
      <vt:lpstr>Closed school DISCHARGE</vt:lpstr>
      <vt:lpstr>Closed school DISCHARGE</vt:lpstr>
      <vt:lpstr>Closed school DISCHARGE</vt:lpstr>
      <vt:lpstr>FALSE CERTIFICATION DISCHARGE</vt:lpstr>
      <vt:lpstr>90/10 Rule &amp; Changes in Ownership </vt:lpstr>
      <vt:lpstr>90/10 Rule</vt:lpstr>
      <vt:lpstr>Institutional and Programmatic Eligibility Committee  </vt:lpstr>
      <vt:lpstr>Institutional and Programmatic Eligibility Committee  </vt:lpstr>
      <vt:lpstr>Institutional and Programmatic Eligibility Committee  </vt:lpstr>
      <vt:lpstr>PowerPoint Presentation</vt:lpstr>
      <vt:lpstr>Title IX </vt:lpstr>
      <vt:lpstr>Student debt </vt:lpstr>
      <vt:lpstr>Other ED Announcements </vt:lpstr>
      <vt:lpstr>PowerPoint Presentation</vt:lpstr>
      <vt:lpstr>Congress</vt:lpstr>
      <vt:lpstr>PowerPoint Presentation</vt:lpstr>
      <vt:lpstr>glba overview</vt:lpstr>
      <vt:lpstr>Revised glba</vt:lpstr>
      <vt:lpstr>PowerPoint Presentation</vt:lpstr>
      <vt:lpstr>Federal trade commission </vt:lpstr>
      <vt:lpstr>PowerPoint Presentation</vt:lpstr>
      <vt:lpstr>New approach </vt:lpstr>
      <vt:lpstr>Prohibited practices </vt:lpstr>
      <vt:lpstr>Prohibited practices </vt:lpstr>
      <vt:lpstr>Actions to take Now</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Brandon Sherman</dc:creator>
  <cp:lastModifiedBy>Brandon Sherman</cp:lastModifiedBy>
  <cp:revision>134</cp:revision>
  <dcterms:created xsi:type="dcterms:W3CDTF">2022-01-03T20:46:29Z</dcterms:created>
  <dcterms:modified xsi:type="dcterms:W3CDTF">2022-10-24T16:18:33Z</dcterms:modified>
</cp:coreProperties>
</file>