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9" r:id="rId5"/>
  </p:sldMasterIdLst>
  <p:notesMasterIdLst>
    <p:notesMasterId r:id="rId49"/>
  </p:notesMasterIdLst>
  <p:handoutMasterIdLst>
    <p:handoutMasterId r:id="rId50"/>
  </p:handoutMasterIdLst>
  <p:sldIdLst>
    <p:sldId id="528" r:id="rId6"/>
    <p:sldId id="453" r:id="rId7"/>
    <p:sldId id="466" r:id="rId8"/>
    <p:sldId id="495" r:id="rId9"/>
    <p:sldId id="496" r:id="rId10"/>
    <p:sldId id="526" r:id="rId11"/>
    <p:sldId id="478" r:id="rId12"/>
    <p:sldId id="501" r:id="rId13"/>
    <p:sldId id="374" r:id="rId14"/>
    <p:sldId id="483" r:id="rId15"/>
    <p:sldId id="375" r:id="rId16"/>
    <p:sldId id="388" r:id="rId17"/>
    <p:sldId id="493" r:id="rId18"/>
    <p:sldId id="261" r:id="rId19"/>
    <p:sldId id="387" r:id="rId20"/>
    <p:sldId id="386" r:id="rId21"/>
    <p:sldId id="377" r:id="rId22"/>
    <p:sldId id="380" r:id="rId23"/>
    <p:sldId id="481" r:id="rId24"/>
    <p:sldId id="502" r:id="rId25"/>
    <p:sldId id="379" r:id="rId26"/>
    <p:sldId id="484" r:id="rId27"/>
    <p:sldId id="485" r:id="rId28"/>
    <p:sldId id="486" r:id="rId29"/>
    <p:sldId id="487" r:id="rId30"/>
    <p:sldId id="494" r:id="rId31"/>
    <p:sldId id="384" r:id="rId32"/>
    <p:sldId id="385" r:id="rId33"/>
    <p:sldId id="530" r:id="rId34"/>
    <p:sldId id="505" r:id="rId35"/>
    <p:sldId id="498" r:id="rId36"/>
    <p:sldId id="499" r:id="rId37"/>
    <p:sldId id="500" r:id="rId38"/>
    <p:sldId id="527" r:id="rId39"/>
    <p:sldId id="521" r:id="rId40"/>
    <p:sldId id="523" r:id="rId41"/>
    <p:sldId id="524" r:id="rId42"/>
    <p:sldId id="525" r:id="rId43"/>
    <p:sldId id="383" r:id="rId44"/>
    <p:sldId id="507" r:id="rId45"/>
    <p:sldId id="461" r:id="rId46"/>
    <p:sldId id="426" r:id="rId47"/>
    <p:sldId id="529"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F3770C-5A3A-44B8-8CC9-EE55DEF6EDED}">
          <p14:sldIdLst>
            <p14:sldId id="528"/>
            <p14:sldId id="453"/>
            <p14:sldId id="466"/>
            <p14:sldId id="495"/>
            <p14:sldId id="496"/>
            <p14:sldId id="526"/>
            <p14:sldId id="478"/>
            <p14:sldId id="501"/>
            <p14:sldId id="374"/>
            <p14:sldId id="483"/>
            <p14:sldId id="375"/>
            <p14:sldId id="388"/>
            <p14:sldId id="493"/>
            <p14:sldId id="261"/>
            <p14:sldId id="387"/>
            <p14:sldId id="386"/>
            <p14:sldId id="377"/>
            <p14:sldId id="380"/>
            <p14:sldId id="481"/>
            <p14:sldId id="502"/>
          </p14:sldIdLst>
        </p14:section>
        <p14:section name="Untitled Section" id="{9D59A000-2BFD-45FC-95F5-93CF116E4775}">
          <p14:sldIdLst>
            <p14:sldId id="379"/>
            <p14:sldId id="484"/>
            <p14:sldId id="485"/>
            <p14:sldId id="486"/>
            <p14:sldId id="487"/>
            <p14:sldId id="494"/>
            <p14:sldId id="384"/>
            <p14:sldId id="385"/>
            <p14:sldId id="530"/>
            <p14:sldId id="505"/>
            <p14:sldId id="498"/>
            <p14:sldId id="499"/>
            <p14:sldId id="500"/>
            <p14:sldId id="527"/>
            <p14:sldId id="521"/>
            <p14:sldId id="523"/>
            <p14:sldId id="524"/>
            <p14:sldId id="525"/>
            <p14:sldId id="383"/>
            <p14:sldId id="507"/>
            <p14:sldId id="461"/>
            <p14:sldId id="426"/>
            <p14:sldId id="529"/>
          </p14:sldIdLst>
        </p14:section>
      </p14:sectionLst>
    </p:ext>
    <p:ext uri="{EFAFB233-063F-42B5-8137-9DF3F51BA10A}">
      <p15:sldGuideLst xmlns:p15="http://schemas.microsoft.com/office/powerpoint/2012/main">
        <p15:guide id="8" pos="384" userDrawn="1">
          <p15:clr>
            <a:srgbClr val="A4A3A4"/>
          </p15:clr>
        </p15:guide>
        <p15:guide id="21" orient="horz" pos="1344" userDrawn="1">
          <p15:clr>
            <a:srgbClr val="A4A3A4"/>
          </p15:clr>
        </p15:guide>
        <p15:guide id="22" orient="horz" pos="192" userDrawn="1">
          <p15:clr>
            <a:srgbClr val="A4A3A4"/>
          </p15:clr>
        </p15:guide>
        <p15:guide id="28" orient="horz" pos="4080" userDrawn="1">
          <p15:clr>
            <a:srgbClr val="A4A3A4"/>
          </p15:clr>
        </p15:guide>
        <p15:guide id="29" orient="horz" pos="288" userDrawn="1">
          <p15:clr>
            <a:srgbClr val="A4A3A4"/>
          </p15:clr>
        </p15:guide>
        <p15:guide id="30" orient="horz" pos="120" userDrawn="1">
          <p15:clr>
            <a:srgbClr val="A4A3A4"/>
          </p15:clr>
        </p15:guide>
        <p15:guide id="31" pos="720" userDrawn="1">
          <p15:clr>
            <a:srgbClr val="A4A3A4"/>
          </p15:clr>
        </p15:guide>
        <p15:guide id="32" pos="1056" userDrawn="1">
          <p15:clr>
            <a:srgbClr val="A4A3A4"/>
          </p15:clr>
        </p15:guide>
        <p15:guide id="33" pos="1152" userDrawn="1">
          <p15:clr>
            <a:srgbClr val="A4A3A4"/>
          </p15:clr>
        </p15:guide>
        <p15:guide id="34" pos="1248" userDrawn="1">
          <p15:clr>
            <a:srgbClr val="A4A3A4"/>
          </p15:clr>
        </p15:guide>
        <p15:guide id="35" pos="1584" userDrawn="1">
          <p15:clr>
            <a:srgbClr val="A4A3A4"/>
          </p15:clr>
        </p15:guide>
        <p15:guide id="36" pos="1920" userDrawn="1">
          <p15:clr>
            <a:srgbClr val="A4A3A4"/>
          </p15:clr>
        </p15:guide>
        <p15:guide id="37" pos="2016" userDrawn="1">
          <p15:clr>
            <a:srgbClr val="A4A3A4"/>
          </p15:clr>
        </p15:guide>
        <p15:guide id="38" pos="2112" userDrawn="1">
          <p15:clr>
            <a:srgbClr val="A4A3A4"/>
          </p15:clr>
        </p15:guide>
        <p15:guide id="39" pos="2448" userDrawn="1">
          <p15:clr>
            <a:srgbClr val="A4A3A4"/>
          </p15:clr>
        </p15:guide>
        <p15:guide id="40" pos="2784" userDrawn="1">
          <p15:clr>
            <a:srgbClr val="A4A3A4"/>
          </p15:clr>
        </p15:guide>
        <p15:guide id="41" pos="2880" userDrawn="1">
          <p15:clr>
            <a:srgbClr val="A4A3A4"/>
          </p15:clr>
        </p15:guide>
        <p15:guide id="42" pos="2976" userDrawn="1">
          <p15:clr>
            <a:srgbClr val="A4A3A4"/>
          </p15:clr>
        </p15:guide>
        <p15:guide id="43" pos="3312" userDrawn="1">
          <p15:clr>
            <a:srgbClr val="A4A3A4"/>
          </p15:clr>
        </p15:guide>
        <p15:guide id="44" pos="3648" userDrawn="1">
          <p15:clr>
            <a:srgbClr val="A4A3A4"/>
          </p15:clr>
        </p15:guide>
        <p15:guide id="45" pos="3744" userDrawn="1">
          <p15:clr>
            <a:srgbClr val="A4A3A4"/>
          </p15:clr>
        </p15:guide>
        <p15:guide id="46" pos="3840" userDrawn="1">
          <p15:clr>
            <a:srgbClr val="A4A3A4"/>
          </p15:clr>
        </p15:guide>
        <p15:guide id="47" pos="4176" userDrawn="1">
          <p15:clr>
            <a:srgbClr val="A4A3A4"/>
          </p15:clr>
        </p15:guide>
        <p15:guide id="48" pos="4512" userDrawn="1">
          <p15:clr>
            <a:srgbClr val="A4A3A4"/>
          </p15:clr>
        </p15:guide>
        <p15:guide id="49" pos="4608" userDrawn="1">
          <p15:clr>
            <a:srgbClr val="A4A3A4"/>
          </p15:clr>
        </p15:guide>
        <p15:guide id="50" pos="4704" userDrawn="1">
          <p15:clr>
            <a:srgbClr val="A4A3A4"/>
          </p15:clr>
        </p15:guide>
        <p15:guide id="51" pos="5040" userDrawn="1">
          <p15:clr>
            <a:srgbClr val="A4A3A4"/>
          </p15:clr>
        </p15:guide>
        <p15:guide id="52" pos="5376" userDrawn="1">
          <p15:clr>
            <a:srgbClr val="A4A3A4"/>
          </p15:clr>
        </p15:guide>
        <p15:guide id="53" orient="horz" pos="1680" userDrawn="1">
          <p15:clr>
            <a:srgbClr val="A4A3A4"/>
          </p15:clr>
        </p15:guide>
        <p15:guide id="54" orient="horz" pos="1776" userDrawn="1">
          <p15:clr>
            <a:srgbClr val="A4A3A4"/>
          </p15:clr>
        </p15:guide>
        <p15:guide id="55" orient="horz" pos="2016" userDrawn="1">
          <p15:clr>
            <a:srgbClr val="A4A3A4"/>
          </p15:clr>
        </p15:guide>
        <p15:guide id="56" orient="horz" pos="2112" userDrawn="1">
          <p15:clr>
            <a:srgbClr val="A4A3A4"/>
          </p15:clr>
        </p15:guide>
        <p15:guide id="57" orient="horz" pos="2208" userDrawn="1">
          <p15:clr>
            <a:srgbClr val="A4A3A4"/>
          </p15:clr>
        </p15:guide>
        <p15:guide id="58" orient="horz" pos="2448" userDrawn="1">
          <p15:clr>
            <a:srgbClr val="A4A3A4"/>
          </p15:clr>
        </p15:guide>
        <p15:guide id="59" orient="horz" pos="2544" userDrawn="1">
          <p15:clr>
            <a:srgbClr val="A4A3A4"/>
          </p15:clr>
        </p15:guide>
        <p15:guide id="60" orient="horz" pos="2640" userDrawn="1">
          <p15:clr>
            <a:srgbClr val="A4A3A4"/>
          </p15:clr>
        </p15:guide>
        <p15:guide id="61" orient="horz" pos="2880" userDrawn="1">
          <p15:clr>
            <a:srgbClr val="A4A3A4"/>
          </p15:clr>
        </p15:guide>
        <p15:guide id="62" orient="horz" pos="2976" userDrawn="1">
          <p15:clr>
            <a:srgbClr val="A4A3A4"/>
          </p15:clr>
        </p15:guide>
        <p15:guide id="63" orient="horz" pos="3072" userDrawn="1">
          <p15:clr>
            <a:srgbClr val="A4A3A4"/>
          </p15:clr>
        </p15:guide>
        <p15:guide id="64" orient="horz" pos="3312" userDrawn="1">
          <p15:clr>
            <a:srgbClr val="A4A3A4"/>
          </p15:clr>
        </p15:guide>
        <p15:guide id="65" orient="horz" pos="3408" userDrawn="1">
          <p15:clr>
            <a:srgbClr val="A4A3A4"/>
          </p15:clr>
        </p15:guide>
        <p15:guide id="66" orient="horz" pos="3504" userDrawn="1">
          <p15:clr>
            <a:srgbClr val="A4A3A4"/>
          </p15:clr>
        </p15:guide>
        <p15:guide id="67" orient="horz" pos="3744" userDrawn="1">
          <p15:clr>
            <a:srgbClr val="A4A3A4"/>
          </p15:clr>
        </p15:guide>
        <p15:guide id="68" orient="horz" pos="1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138303-3438-8F12-B9FC-5AB786AA4F28}" name="Brandon Sherman" initials="BS" userId="S::BSherman@maynardcooper.com::702b10a4-cae5-4720-99c1-c0e576ed09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gan Powell" initials="LP" lastIdx="12" clrIdx="0">
    <p:extLst>
      <p:ext uri="{19B8F6BF-5375-455C-9EA6-DF929625EA0E}">
        <p15:presenceInfo xmlns:p15="http://schemas.microsoft.com/office/powerpoint/2012/main" userId="S-1-5-21-4227743217-4190998967-3699900819-10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B3350D"/>
    <a:srgbClr val="8B3585"/>
    <a:srgbClr val="3F8147"/>
    <a:srgbClr val="60259B"/>
    <a:srgbClr val="50318F"/>
    <a:srgbClr val="C00000"/>
    <a:srgbClr val="BFBFBF"/>
    <a:srgbClr val="F2F2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56" autoAdjust="0"/>
    <p:restoredTop sz="94710"/>
  </p:normalViewPr>
  <p:slideViewPr>
    <p:cSldViewPr snapToGrid="0" snapToObjects="1">
      <p:cViewPr varScale="1">
        <p:scale>
          <a:sx n="77" d="100"/>
          <a:sy n="77" d="100"/>
        </p:scale>
        <p:origin x="832" y="72"/>
      </p:cViewPr>
      <p:guideLst>
        <p:guide pos="384"/>
        <p:guide orient="horz" pos="1344"/>
        <p:guide orient="horz" pos="192"/>
        <p:guide orient="horz" pos="4080"/>
        <p:guide orient="horz" pos="288"/>
        <p:guide orient="horz" pos="120"/>
        <p:guide pos="720"/>
        <p:guide pos="1056"/>
        <p:guide pos="1152"/>
        <p:guide pos="1248"/>
        <p:guide pos="1584"/>
        <p:guide pos="1920"/>
        <p:guide pos="2016"/>
        <p:guide pos="2112"/>
        <p:guide pos="2448"/>
        <p:guide pos="2784"/>
        <p:guide pos="2880"/>
        <p:guide pos="2976"/>
        <p:guide pos="3312"/>
        <p:guide pos="3648"/>
        <p:guide pos="3744"/>
        <p:guide pos="3840"/>
        <p:guide pos="4176"/>
        <p:guide pos="4512"/>
        <p:guide pos="4608"/>
        <p:guide pos="4704"/>
        <p:guide pos="5040"/>
        <p:guide pos="5376"/>
        <p:guide orient="horz" pos="1680"/>
        <p:guide orient="horz" pos="1776"/>
        <p:guide orient="horz" pos="2016"/>
        <p:guide orient="horz" pos="2112"/>
        <p:guide orient="horz" pos="2208"/>
        <p:guide orient="horz" pos="2448"/>
        <p:guide orient="horz" pos="2544"/>
        <p:guide orient="horz" pos="2640"/>
        <p:guide orient="horz" pos="2880"/>
        <p:guide orient="horz" pos="2976"/>
        <p:guide orient="horz" pos="3072"/>
        <p:guide orient="horz" pos="3312"/>
        <p:guide orient="horz" pos="3408"/>
        <p:guide orient="horz" pos="3504"/>
        <p:guide orient="horz" pos="3744"/>
        <p:guide orient="horz" pos="1584"/>
      </p:guideLst>
    </p:cSldViewPr>
  </p:slideViewPr>
  <p:notesTextViewPr>
    <p:cViewPr>
      <p:scale>
        <a:sx n="1" d="1"/>
        <a:sy n="1" d="1"/>
      </p:scale>
      <p:origin x="0" y="0"/>
    </p:cViewPr>
  </p:notesTextViewPr>
  <p:sorterViewPr>
    <p:cViewPr varScale="1">
      <p:scale>
        <a:sx n="100" d="100"/>
        <a:sy n="100" d="100"/>
      </p:scale>
      <p:origin x="0" y="-10026"/>
    </p:cViewPr>
  </p:sorterViewPr>
  <p:notesViewPr>
    <p:cSldViewPr snapToGrid="0" snapToObjects="1">
      <p:cViewPr varScale="1">
        <p:scale>
          <a:sx n="61" d="100"/>
          <a:sy n="61" d="100"/>
        </p:scale>
        <p:origin x="333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27A8D-09FA-4B30-847D-F833CFC5681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E9D1041-36AD-454D-AC3B-38A41BCB244D}">
      <dgm:prSet phldrT="[Text]"/>
      <dgm:spPr>
        <a:solidFill>
          <a:srgbClr val="FFC000"/>
        </a:solidFill>
      </dgm:spPr>
      <dgm:t>
        <a:bodyPr/>
        <a:lstStyle/>
        <a:p>
          <a:r>
            <a:rPr lang="en-US" dirty="0">
              <a:latin typeface="Georgia" panose="02040502050405020303" pitchFamily="18" charset="0"/>
            </a:rPr>
            <a:t>Title IV</a:t>
          </a:r>
        </a:p>
      </dgm:t>
    </dgm:pt>
    <dgm:pt modelId="{ECAAFC05-2475-4234-B88D-2C7D3084B7B7}" type="parTrans" cxnId="{24808CC0-3CA6-4B86-BFD0-536381C0ACF9}">
      <dgm:prSet/>
      <dgm:spPr/>
      <dgm:t>
        <a:bodyPr/>
        <a:lstStyle/>
        <a:p>
          <a:endParaRPr lang="en-US"/>
        </a:p>
      </dgm:t>
    </dgm:pt>
    <dgm:pt modelId="{6F6DEC53-EF86-4528-A27C-DB01E027B25E}" type="sibTrans" cxnId="{24808CC0-3CA6-4B86-BFD0-536381C0ACF9}">
      <dgm:prSet/>
      <dgm:spPr/>
      <dgm:t>
        <a:bodyPr/>
        <a:lstStyle/>
        <a:p>
          <a:endParaRPr lang="en-US"/>
        </a:p>
      </dgm:t>
    </dgm:pt>
    <dgm:pt modelId="{7801D6E0-2BC6-40C4-8D8D-C613AD0BA173}">
      <dgm:prSet phldrT="[Text]"/>
      <dgm:spPr>
        <a:solidFill>
          <a:srgbClr val="0070C0"/>
        </a:solidFill>
      </dgm:spPr>
      <dgm:t>
        <a:bodyPr/>
        <a:lstStyle/>
        <a:p>
          <a:r>
            <a:rPr lang="en-US" dirty="0">
              <a:latin typeface="Georgia" panose="02040502050405020303" pitchFamily="18" charset="0"/>
            </a:rPr>
            <a:t>Accreditation</a:t>
          </a:r>
        </a:p>
      </dgm:t>
    </dgm:pt>
    <dgm:pt modelId="{FAA8838D-93D1-40F7-A267-217441F12EE2}" type="parTrans" cxnId="{62789580-CBCC-4241-9CF0-1A4549C56CCF}">
      <dgm:prSet/>
      <dgm:spPr/>
      <dgm:t>
        <a:bodyPr/>
        <a:lstStyle/>
        <a:p>
          <a:endParaRPr lang="en-US"/>
        </a:p>
      </dgm:t>
    </dgm:pt>
    <dgm:pt modelId="{60151160-12F2-461B-91CB-10F86D669749}" type="sibTrans" cxnId="{62789580-CBCC-4241-9CF0-1A4549C56CCF}">
      <dgm:prSet/>
      <dgm:spPr/>
      <dgm:t>
        <a:bodyPr/>
        <a:lstStyle/>
        <a:p>
          <a:endParaRPr lang="en-US"/>
        </a:p>
      </dgm:t>
    </dgm:pt>
    <dgm:pt modelId="{C7DB7985-4416-4223-9171-754940246F32}">
      <dgm:prSet phldrT="[Text]"/>
      <dgm:spPr>
        <a:solidFill>
          <a:srgbClr val="92D050"/>
        </a:solidFill>
      </dgm:spPr>
      <dgm:t>
        <a:bodyPr/>
        <a:lstStyle/>
        <a:p>
          <a:r>
            <a:rPr lang="en-US" dirty="0">
              <a:latin typeface="Georgia" panose="02040502050405020303" pitchFamily="18" charset="0"/>
            </a:rPr>
            <a:t>Cybersecurity</a:t>
          </a:r>
        </a:p>
      </dgm:t>
    </dgm:pt>
    <dgm:pt modelId="{8344640A-C491-4FC6-AF58-D5A5227285AE}" type="parTrans" cxnId="{5AA60F60-EF7A-4541-BFCD-C3D7B3EE328C}">
      <dgm:prSet/>
      <dgm:spPr/>
      <dgm:t>
        <a:bodyPr/>
        <a:lstStyle/>
        <a:p>
          <a:endParaRPr lang="en-US"/>
        </a:p>
      </dgm:t>
    </dgm:pt>
    <dgm:pt modelId="{5828251D-251B-4D2A-ABF2-26889CB3BDCA}" type="sibTrans" cxnId="{5AA60F60-EF7A-4541-BFCD-C3D7B3EE328C}">
      <dgm:prSet/>
      <dgm:spPr/>
      <dgm:t>
        <a:bodyPr/>
        <a:lstStyle/>
        <a:p>
          <a:endParaRPr lang="en-US"/>
        </a:p>
      </dgm:t>
    </dgm:pt>
    <dgm:pt modelId="{B590B913-37A0-40F8-9E29-50A02FAD45EC}">
      <dgm:prSet phldrT="[Text]"/>
      <dgm:spPr>
        <a:solidFill>
          <a:schemeClr val="accent3"/>
        </a:solidFill>
      </dgm:spPr>
      <dgm:t>
        <a:bodyPr/>
        <a:lstStyle/>
        <a:p>
          <a:r>
            <a:rPr lang="en-US" dirty="0">
              <a:latin typeface="Georgia" panose="02040502050405020303" pitchFamily="18" charset="0"/>
            </a:rPr>
            <a:t>False Claims Act</a:t>
          </a:r>
        </a:p>
      </dgm:t>
    </dgm:pt>
    <dgm:pt modelId="{1E364197-02A7-4122-889C-28B00625BBCC}" type="parTrans" cxnId="{92BC818F-84E7-4F72-9A92-7FB25FBC288F}">
      <dgm:prSet/>
      <dgm:spPr/>
      <dgm:t>
        <a:bodyPr/>
        <a:lstStyle/>
        <a:p>
          <a:endParaRPr lang="en-US"/>
        </a:p>
      </dgm:t>
    </dgm:pt>
    <dgm:pt modelId="{D505AB59-A904-4946-AFFE-43FA75090505}" type="sibTrans" cxnId="{92BC818F-84E7-4F72-9A92-7FB25FBC288F}">
      <dgm:prSet/>
      <dgm:spPr/>
      <dgm:t>
        <a:bodyPr/>
        <a:lstStyle/>
        <a:p>
          <a:endParaRPr lang="en-US"/>
        </a:p>
      </dgm:t>
    </dgm:pt>
    <dgm:pt modelId="{0882B6E1-289F-44D4-AA03-255341368267}">
      <dgm:prSet phldrT="[Text]"/>
      <dgm:spPr>
        <a:solidFill>
          <a:srgbClr val="00B0F0"/>
        </a:solidFill>
      </dgm:spPr>
      <dgm:t>
        <a:bodyPr/>
        <a:lstStyle/>
        <a:p>
          <a:r>
            <a:rPr lang="en-US" dirty="0">
              <a:latin typeface="Georgia" panose="02040502050405020303" pitchFamily="18" charset="0"/>
            </a:rPr>
            <a:t>Transactions</a:t>
          </a:r>
        </a:p>
      </dgm:t>
    </dgm:pt>
    <dgm:pt modelId="{1B3C74FD-6A4E-48E7-941F-69B28E73EFED}" type="parTrans" cxnId="{0F461C76-9EF6-4A91-9664-6CEDDC6154A5}">
      <dgm:prSet/>
      <dgm:spPr/>
      <dgm:t>
        <a:bodyPr/>
        <a:lstStyle/>
        <a:p>
          <a:endParaRPr lang="en-US"/>
        </a:p>
      </dgm:t>
    </dgm:pt>
    <dgm:pt modelId="{B0BC9BCC-3262-4EF7-B460-B42EAD7FFE30}" type="sibTrans" cxnId="{0F461C76-9EF6-4A91-9664-6CEDDC6154A5}">
      <dgm:prSet/>
      <dgm:spPr/>
      <dgm:t>
        <a:bodyPr/>
        <a:lstStyle/>
        <a:p>
          <a:endParaRPr lang="en-US"/>
        </a:p>
      </dgm:t>
    </dgm:pt>
    <dgm:pt modelId="{A50B8206-F297-431F-9F72-5456C2FAC47B}">
      <dgm:prSet phldrT="[Text]"/>
      <dgm:spPr>
        <a:solidFill>
          <a:srgbClr val="8B3585"/>
        </a:solidFill>
      </dgm:spPr>
      <dgm:t>
        <a:bodyPr/>
        <a:lstStyle/>
        <a:p>
          <a:r>
            <a:rPr lang="en-US" dirty="0">
              <a:latin typeface="Georgia" panose="02040502050405020303" pitchFamily="18" charset="0"/>
            </a:rPr>
            <a:t>Government Relations</a:t>
          </a:r>
        </a:p>
      </dgm:t>
    </dgm:pt>
    <dgm:pt modelId="{50915E6F-A377-4E75-B36D-8E649CDB1AD3}" type="parTrans" cxnId="{BC39FEEC-3C5B-4360-805E-AADAEFF45CC6}">
      <dgm:prSet/>
      <dgm:spPr/>
      <dgm:t>
        <a:bodyPr/>
        <a:lstStyle/>
        <a:p>
          <a:endParaRPr lang="en-US"/>
        </a:p>
      </dgm:t>
    </dgm:pt>
    <dgm:pt modelId="{BF7F2B03-D875-48AA-85D8-F93B1EC1DD58}" type="sibTrans" cxnId="{BC39FEEC-3C5B-4360-805E-AADAEFF45CC6}">
      <dgm:prSet/>
      <dgm:spPr/>
      <dgm:t>
        <a:bodyPr/>
        <a:lstStyle/>
        <a:p>
          <a:endParaRPr lang="en-US"/>
        </a:p>
      </dgm:t>
    </dgm:pt>
    <dgm:pt modelId="{793DE131-12B6-4AAD-A172-A1B2F213A314}">
      <dgm:prSet phldrT="[Text]"/>
      <dgm:spPr>
        <a:solidFill>
          <a:srgbClr val="3F8147"/>
        </a:solidFill>
      </dgm:spPr>
      <dgm:t>
        <a:bodyPr/>
        <a:lstStyle/>
        <a:p>
          <a:r>
            <a:rPr lang="en-US" dirty="0">
              <a:latin typeface="Georgia" panose="02040502050405020303" pitchFamily="18" charset="0"/>
            </a:rPr>
            <a:t>Government Investigations</a:t>
          </a:r>
        </a:p>
      </dgm:t>
    </dgm:pt>
    <dgm:pt modelId="{57E1B14D-5FAB-4AC4-8F71-7103B78F76E7}" type="parTrans" cxnId="{146C77B8-05CD-4E0F-81D2-0FD9EB174442}">
      <dgm:prSet/>
      <dgm:spPr/>
      <dgm:t>
        <a:bodyPr/>
        <a:lstStyle/>
        <a:p>
          <a:endParaRPr lang="en-US"/>
        </a:p>
      </dgm:t>
    </dgm:pt>
    <dgm:pt modelId="{B0124DB1-9594-435A-8702-50BC6084F987}" type="sibTrans" cxnId="{146C77B8-05CD-4E0F-81D2-0FD9EB174442}">
      <dgm:prSet/>
      <dgm:spPr/>
      <dgm:t>
        <a:bodyPr/>
        <a:lstStyle/>
        <a:p>
          <a:endParaRPr lang="en-US"/>
        </a:p>
      </dgm:t>
    </dgm:pt>
    <dgm:pt modelId="{5B334413-3930-48C9-847E-626837DA8341}">
      <dgm:prSet phldrT="[Text]"/>
      <dgm:spPr>
        <a:solidFill>
          <a:srgbClr val="60259B"/>
        </a:solidFill>
      </dgm:spPr>
      <dgm:t>
        <a:bodyPr/>
        <a:lstStyle/>
        <a:p>
          <a:r>
            <a:rPr lang="en-US" dirty="0">
              <a:latin typeface="Georgia" panose="02040502050405020303" pitchFamily="18" charset="0"/>
            </a:rPr>
            <a:t>Title IX</a:t>
          </a:r>
        </a:p>
      </dgm:t>
    </dgm:pt>
    <dgm:pt modelId="{9952193C-16B6-4B5E-9186-E05D028AA38E}" type="parTrans" cxnId="{A1CF36D8-7854-46A0-9DC5-0A4821FF42D9}">
      <dgm:prSet/>
      <dgm:spPr/>
      <dgm:t>
        <a:bodyPr/>
        <a:lstStyle/>
        <a:p>
          <a:endParaRPr lang="en-US"/>
        </a:p>
      </dgm:t>
    </dgm:pt>
    <dgm:pt modelId="{C4549512-52AE-4595-835C-5A159063BFBD}" type="sibTrans" cxnId="{A1CF36D8-7854-46A0-9DC5-0A4821FF42D9}">
      <dgm:prSet/>
      <dgm:spPr/>
      <dgm:t>
        <a:bodyPr/>
        <a:lstStyle/>
        <a:p>
          <a:endParaRPr lang="en-US"/>
        </a:p>
      </dgm:t>
    </dgm:pt>
    <dgm:pt modelId="{00659BD1-92C2-49B4-8F8A-2FC87BD9DB66}">
      <dgm:prSet phldrT="[Text]"/>
      <dgm:spPr>
        <a:solidFill>
          <a:srgbClr val="B3350D"/>
        </a:solidFill>
      </dgm:spPr>
      <dgm:t>
        <a:bodyPr/>
        <a:lstStyle/>
        <a:p>
          <a:r>
            <a:rPr lang="en-US" dirty="0">
              <a:latin typeface="Georgia" panose="02040502050405020303" pitchFamily="18" charset="0"/>
            </a:rPr>
            <a:t>State Licensure</a:t>
          </a:r>
        </a:p>
      </dgm:t>
    </dgm:pt>
    <dgm:pt modelId="{8C5E3A56-4654-4565-9B0E-C4580E0BB78F}" type="parTrans" cxnId="{2399F9CE-BE60-4412-9EFD-874503F63862}">
      <dgm:prSet/>
      <dgm:spPr/>
      <dgm:t>
        <a:bodyPr/>
        <a:lstStyle/>
        <a:p>
          <a:endParaRPr lang="en-US"/>
        </a:p>
      </dgm:t>
    </dgm:pt>
    <dgm:pt modelId="{4BFA65B4-44F2-4A79-B4B4-8957A4467C4C}" type="sibTrans" cxnId="{2399F9CE-BE60-4412-9EFD-874503F63862}">
      <dgm:prSet/>
      <dgm:spPr/>
      <dgm:t>
        <a:bodyPr/>
        <a:lstStyle/>
        <a:p>
          <a:endParaRPr lang="en-US"/>
        </a:p>
      </dgm:t>
    </dgm:pt>
    <dgm:pt modelId="{40D2F891-6415-4DE9-8C1D-867D0C0F2E41}" type="pres">
      <dgm:prSet presAssocID="{5C027A8D-09FA-4B30-847D-F833CFC56816}" presName="diagram" presStyleCnt="0">
        <dgm:presLayoutVars>
          <dgm:dir/>
          <dgm:resizeHandles val="exact"/>
        </dgm:presLayoutVars>
      </dgm:prSet>
      <dgm:spPr/>
    </dgm:pt>
    <dgm:pt modelId="{E5EBDDCE-6547-4187-98AA-297AB908959C}" type="pres">
      <dgm:prSet presAssocID="{5E9D1041-36AD-454D-AC3B-38A41BCB244D}" presName="node" presStyleLbl="node1" presStyleIdx="0" presStyleCnt="9" custLinFactNeighborX="-599" custLinFactNeighborY="-99">
        <dgm:presLayoutVars>
          <dgm:bulletEnabled val="1"/>
        </dgm:presLayoutVars>
      </dgm:prSet>
      <dgm:spPr/>
    </dgm:pt>
    <dgm:pt modelId="{A9B03B15-90E1-41A2-845D-37D10A4F69AF}" type="pres">
      <dgm:prSet presAssocID="{6F6DEC53-EF86-4528-A27C-DB01E027B25E}" presName="sibTrans" presStyleCnt="0"/>
      <dgm:spPr/>
    </dgm:pt>
    <dgm:pt modelId="{86B864C6-F548-452D-A272-5B3391508A2A}" type="pres">
      <dgm:prSet presAssocID="{7801D6E0-2BC6-40C4-8D8D-C613AD0BA173}" presName="node" presStyleLbl="node1" presStyleIdx="1" presStyleCnt="9" custLinFactNeighborX="-599" custLinFactNeighborY="-99">
        <dgm:presLayoutVars>
          <dgm:bulletEnabled val="1"/>
        </dgm:presLayoutVars>
      </dgm:prSet>
      <dgm:spPr/>
    </dgm:pt>
    <dgm:pt modelId="{64A0D22D-D959-498A-8BE3-68968CD35D3C}" type="pres">
      <dgm:prSet presAssocID="{60151160-12F2-461B-91CB-10F86D669749}" presName="sibTrans" presStyleCnt="0"/>
      <dgm:spPr/>
    </dgm:pt>
    <dgm:pt modelId="{E9A2045D-670A-4252-8633-47920517A432}" type="pres">
      <dgm:prSet presAssocID="{C7DB7985-4416-4223-9171-754940246F32}" presName="node" presStyleLbl="node1" presStyleIdx="2" presStyleCnt="9" custLinFactX="-100000" custLinFactY="9572" custLinFactNeighborX="-121628" custLinFactNeighborY="100000">
        <dgm:presLayoutVars>
          <dgm:bulletEnabled val="1"/>
        </dgm:presLayoutVars>
      </dgm:prSet>
      <dgm:spPr/>
    </dgm:pt>
    <dgm:pt modelId="{7A6AF28F-EB0D-4DFF-BDBA-0D6387BFDB66}" type="pres">
      <dgm:prSet presAssocID="{5828251D-251B-4D2A-ABF2-26889CB3BDCA}" presName="sibTrans" presStyleCnt="0"/>
      <dgm:spPr/>
    </dgm:pt>
    <dgm:pt modelId="{55C873E8-A216-4C8F-AAEF-EA9720A2277F}" type="pres">
      <dgm:prSet presAssocID="{B590B913-37A0-40F8-9E29-50A02FAD45EC}" presName="node" presStyleLbl="node1" presStyleIdx="3" presStyleCnt="9" custLinFactX="-100000" custLinFactY="8691" custLinFactNeighborX="-117940" custLinFactNeighborY="100000">
        <dgm:presLayoutVars>
          <dgm:bulletEnabled val="1"/>
        </dgm:presLayoutVars>
      </dgm:prSet>
      <dgm:spPr/>
    </dgm:pt>
    <dgm:pt modelId="{769F676C-9487-4184-8621-D7620B709ECC}" type="pres">
      <dgm:prSet presAssocID="{D505AB59-A904-4946-AFFE-43FA75090505}" presName="sibTrans" presStyleCnt="0"/>
      <dgm:spPr/>
    </dgm:pt>
    <dgm:pt modelId="{01358ED5-2B52-41F3-B201-2C371E9CE6C8}" type="pres">
      <dgm:prSet presAssocID="{0882B6E1-289F-44D4-AA03-255341368267}" presName="node" presStyleLbl="node1" presStyleIdx="4" presStyleCnt="9" custLinFactY="6414" custLinFactNeighborX="-11" custLinFactNeighborY="100000">
        <dgm:presLayoutVars>
          <dgm:bulletEnabled val="1"/>
        </dgm:presLayoutVars>
      </dgm:prSet>
      <dgm:spPr/>
    </dgm:pt>
    <dgm:pt modelId="{F2F7B207-E725-472D-A09C-AE38F0348A52}" type="pres">
      <dgm:prSet presAssocID="{B0BC9BCC-3262-4EF7-B460-B42EAD7FFE30}" presName="sibTrans" presStyleCnt="0"/>
      <dgm:spPr/>
    </dgm:pt>
    <dgm:pt modelId="{20B50C91-7B53-497F-B5DD-D9DB7979D2E9}" type="pres">
      <dgm:prSet presAssocID="{A50B8206-F297-431F-9F72-5456C2FAC47B}" presName="node" presStyleLbl="node1" presStyleIdx="5" presStyleCnt="9" custLinFactY="6414" custLinFactNeighborX="2341" custLinFactNeighborY="100000">
        <dgm:presLayoutVars>
          <dgm:bulletEnabled val="1"/>
        </dgm:presLayoutVars>
      </dgm:prSet>
      <dgm:spPr/>
    </dgm:pt>
    <dgm:pt modelId="{69ED3E1B-2DE4-4B11-87EB-E2841901289B}" type="pres">
      <dgm:prSet presAssocID="{BF7F2B03-D875-48AA-85D8-F93B1EC1DD58}" presName="sibTrans" presStyleCnt="0"/>
      <dgm:spPr/>
    </dgm:pt>
    <dgm:pt modelId="{7AFB2711-5D1F-4799-9FEC-71B8D4E9EFCE}" type="pres">
      <dgm:prSet presAssocID="{793DE131-12B6-4AAD-A172-A1B2F213A314}" presName="node" presStyleLbl="node1" presStyleIdx="6" presStyleCnt="9" custLinFactY="6414" custLinFactNeighborX="2018" custLinFactNeighborY="100000">
        <dgm:presLayoutVars>
          <dgm:bulletEnabled val="1"/>
        </dgm:presLayoutVars>
      </dgm:prSet>
      <dgm:spPr/>
    </dgm:pt>
    <dgm:pt modelId="{7FB4B3FA-FF65-44D9-A41E-0E0FEA4F2229}" type="pres">
      <dgm:prSet presAssocID="{B0124DB1-9594-435A-8702-50BC6084F987}" presName="sibTrans" presStyleCnt="0"/>
      <dgm:spPr/>
    </dgm:pt>
    <dgm:pt modelId="{D7F2BF97-DA5A-42A4-A196-D9E09596D9F2}" type="pres">
      <dgm:prSet presAssocID="{5B334413-3930-48C9-847E-626837DA8341}" presName="node" presStyleLbl="node1" presStyleIdx="7" presStyleCnt="9" custLinFactX="-6987" custLinFactNeighborX="-100000" custLinFactNeighborY="-7976">
        <dgm:presLayoutVars>
          <dgm:bulletEnabled val="1"/>
        </dgm:presLayoutVars>
      </dgm:prSet>
      <dgm:spPr/>
    </dgm:pt>
    <dgm:pt modelId="{E229D5E1-567E-4DFB-AD32-57DA606B04D5}" type="pres">
      <dgm:prSet presAssocID="{C4549512-52AE-4595-835C-5A159063BFBD}" presName="sibTrans" presStyleCnt="0"/>
      <dgm:spPr/>
    </dgm:pt>
    <dgm:pt modelId="{526FD2AB-FFCC-4666-A01F-FF73EDB52A7A}" type="pres">
      <dgm:prSet presAssocID="{00659BD1-92C2-49B4-8F8A-2FC87BD9DB66}" presName="node" presStyleLbl="node1" presStyleIdx="8" presStyleCnt="9" custLinFactY="-100000" custLinFactNeighborX="57021" custLinFactNeighborY="-133433">
        <dgm:presLayoutVars>
          <dgm:bulletEnabled val="1"/>
        </dgm:presLayoutVars>
      </dgm:prSet>
      <dgm:spPr/>
    </dgm:pt>
  </dgm:ptLst>
  <dgm:cxnLst>
    <dgm:cxn modelId="{2A7E3608-AC76-436E-B4B2-A7592D4EC319}" type="presOf" srcId="{5B334413-3930-48C9-847E-626837DA8341}" destId="{D7F2BF97-DA5A-42A4-A196-D9E09596D9F2}" srcOrd="0" destOrd="0" presId="urn:microsoft.com/office/officeart/2005/8/layout/default"/>
    <dgm:cxn modelId="{D5798B3D-7832-485A-AF4F-B518DF331508}" type="presOf" srcId="{0882B6E1-289F-44D4-AA03-255341368267}" destId="{01358ED5-2B52-41F3-B201-2C371E9CE6C8}" srcOrd="0" destOrd="0" presId="urn:microsoft.com/office/officeart/2005/8/layout/default"/>
    <dgm:cxn modelId="{5AA60F60-EF7A-4541-BFCD-C3D7B3EE328C}" srcId="{5C027A8D-09FA-4B30-847D-F833CFC56816}" destId="{C7DB7985-4416-4223-9171-754940246F32}" srcOrd="2" destOrd="0" parTransId="{8344640A-C491-4FC6-AF58-D5A5227285AE}" sibTransId="{5828251D-251B-4D2A-ABF2-26889CB3BDCA}"/>
    <dgm:cxn modelId="{13BCC66C-E492-4D7D-9DBB-96EF3366232F}" type="presOf" srcId="{00659BD1-92C2-49B4-8F8A-2FC87BD9DB66}" destId="{526FD2AB-FFCC-4666-A01F-FF73EDB52A7A}" srcOrd="0" destOrd="0" presId="urn:microsoft.com/office/officeart/2005/8/layout/default"/>
    <dgm:cxn modelId="{D9256B71-A882-4F73-9C07-2F57AF810959}" type="presOf" srcId="{7801D6E0-2BC6-40C4-8D8D-C613AD0BA173}" destId="{86B864C6-F548-452D-A272-5B3391508A2A}" srcOrd="0" destOrd="0" presId="urn:microsoft.com/office/officeart/2005/8/layout/default"/>
    <dgm:cxn modelId="{0F461C76-9EF6-4A91-9664-6CEDDC6154A5}" srcId="{5C027A8D-09FA-4B30-847D-F833CFC56816}" destId="{0882B6E1-289F-44D4-AA03-255341368267}" srcOrd="4" destOrd="0" parTransId="{1B3C74FD-6A4E-48E7-941F-69B28E73EFED}" sibTransId="{B0BC9BCC-3262-4EF7-B460-B42EAD7FFE30}"/>
    <dgm:cxn modelId="{4E4E397D-CAA5-430B-9EF5-E5CCBB718300}" type="presOf" srcId="{5C027A8D-09FA-4B30-847D-F833CFC56816}" destId="{40D2F891-6415-4DE9-8C1D-867D0C0F2E41}" srcOrd="0" destOrd="0" presId="urn:microsoft.com/office/officeart/2005/8/layout/default"/>
    <dgm:cxn modelId="{53C1757E-4338-4DD8-BDB0-2CFB32992B38}" type="presOf" srcId="{B590B913-37A0-40F8-9E29-50A02FAD45EC}" destId="{55C873E8-A216-4C8F-AAEF-EA9720A2277F}" srcOrd="0" destOrd="0" presId="urn:microsoft.com/office/officeart/2005/8/layout/default"/>
    <dgm:cxn modelId="{62789580-CBCC-4241-9CF0-1A4549C56CCF}" srcId="{5C027A8D-09FA-4B30-847D-F833CFC56816}" destId="{7801D6E0-2BC6-40C4-8D8D-C613AD0BA173}" srcOrd="1" destOrd="0" parTransId="{FAA8838D-93D1-40F7-A267-217441F12EE2}" sibTransId="{60151160-12F2-461B-91CB-10F86D669749}"/>
    <dgm:cxn modelId="{AF824A87-7399-413B-B165-555EA8984641}" type="presOf" srcId="{793DE131-12B6-4AAD-A172-A1B2F213A314}" destId="{7AFB2711-5D1F-4799-9FEC-71B8D4E9EFCE}" srcOrd="0" destOrd="0" presId="urn:microsoft.com/office/officeart/2005/8/layout/default"/>
    <dgm:cxn modelId="{92BC818F-84E7-4F72-9A92-7FB25FBC288F}" srcId="{5C027A8D-09FA-4B30-847D-F833CFC56816}" destId="{B590B913-37A0-40F8-9E29-50A02FAD45EC}" srcOrd="3" destOrd="0" parTransId="{1E364197-02A7-4122-889C-28B00625BBCC}" sibTransId="{D505AB59-A904-4946-AFFE-43FA75090505}"/>
    <dgm:cxn modelId="{13FA6698-B914-4D08-80FC-055C35F50EC7}" type="presOf" srcId="{5E9D1041-36AD-454D-AC3B-38A41BCB244D}" destId="{E5EBDDCE-6547-4187-98AA-297AB908959C}" srcOrd="0" destOrd="0" presId="urn:microsoft.com/office/officeart/2005/8/layout/default"/>
    <dgm:cxn modelId="{A0E885B6-5934-4C32-8B4D-D36BD2A2C750}" type="presOf" srcId="{C7DB7985-4416-4223-9171-754940246F32}" destId="{E9A2045D-670A-4252-8633-47920517A432}" srcOrd="0" destOrd="0" presId="urn:microsoft.com/office/officeart/2005/8/layout/default"/>
    <dgm:cxn modelId="{146C77B8-05CD-4E0F-81D2-0FD9EB174442}" srcId="{5C027A8D-09FA-4B30-847D-F833CFC56816}" destId="{793DE131-12B6-4AAD-A172-A1B2F213A314}" srcOrd="6" destOrd="0" parTransId="{57E1B14D-5FAB-4AC4-8F71-7103B78F76E7}" sibTransId="{B0124DB1-9594-435A-8702-50BC6084F987}"/>
    <dgm:cxn modelId="{24808CC0-3CA6-4B86-BFD0-536381C0ACF9}" srcId="{5C027A8D-09FA-4B30-847D-F833CFC56816}" destId="{5E9D1041-36AD-454D-AC3B-38A41BCB244D}" srcOrd="0" destOrd="0" parTransId="{ECAAFC05-2475-4234-B88D-2C7D3084B7B7}" sibTransId="{6F6DEC53-EF86-4528-A27C-DB01E027B25E}"/>
    <dgm:cxn modelId="{EB2869CB-A228-44DA-8980-43C36CF75A4D}" type="presOf" srcId="{A50B8206-F297-431F-9F72-5456C2FAC47B}" destId="{20B50C91-7B53-497F-B5DD-D9DB7979D2E9}" srcOrd="0" destOrd="0" presId="urn:microsoft.com/office/officeart/2005/8/layout/default"/>
    <dgm:cxn modelId="{2399F9CE-BE60-4412-9EFD-874503F63862}" srcId="{5C027A8D-09FA-4B30-847D-F833CFC56816}" destId="{00659BD1-92C2-49B4-8F8A-2FC87BD9DB66}" srcOrd="8" destOrd="0" parTransId="{8C5E3A56-4654-4565-9B0E-C4580E0BB78F}" sibTransId="{4BFA65B4-44F2-4A79-B4B4-8957A4467C4C}"/>
    <dgm:cxn modelId="{A1CF36D8-7854-46A0-9DC5-0A4821FF42D9}" srcId="{5C027A8D-09FA-4B30-847D-F833CFC56816}" destId="{5B334413-3930-48C9-847E-626837DA8341}" srcOrd="7" destOrd="0" parTransId="{9952193C-16B6-4B5E-9186-E05D028AA38E}" sibTransId="{C4549512-52AE-4595-835C-5A159063BFBD}"/>
    <dgm:cxn modelId="{BC39FEEC-3C5B-4360-805E-AADAEFF45CC6}" srcId="{5C027A8D-09FA-4B30-847D-F833CFC56816}" destId="{A50B8206-F297-431F-9F72-5456C2FAC47B}" srcOrd="5" destOrd="0" parTransId="{50915E6F-A377-4E75-B36D-8E649CDB1AD3}" sibTransId="{BF7F2B03-D875-48AA-85D8-F93B1EC1DD58}"/>
    <dgm:cxn modelId="{8314508E-A997-4A12-946A-BDC7FDF25276}" type="presParOf" srcId="{40D2F891-6415-4DE9-8C1D-867D0C0F2E41}" destId="{E5EBDDCE-6547-4187-98AA-297AB908959C}" srcOrd="0" destOrd="0" presId="urn:microsoft.com/office/officeart/2005/8/layout/default"/>
    <dgm:cxn modelId="{92E8A099-89CF-4517-A669-88D2DCB3D20F}" type="presParOf" srcId="{40D2F891-6415-4DE9-8C1D-867D0C0F2E41}" destId="{A9B03B15-90E1-41A2-845D-37D10A4F69AF}" srcOrd="1" destOrd="0" presId="urn:microsoft.com/office/officeart/2005/8/layout/default"/>
    <dgm:cxn modelId="{7580A085-FDBB-4ADF-926D-0385618D1891}" type="presParOf" srcId="{40D2F891-6415-4DE9-8C1D-867D0C0F2E41}" destId="{86B864C6-F548-452D-A272-5B3391508A2A}" srcOrd="2" destOrd="0" presId="urn:microsoft.com/office/officeart/2005/8/layout/default"/>
    <dgm:cxn modelId="{BF9C801B-55B4-4802-B5F6-EA737BC3E29D}" type="presParOf" srcId="{40D2F891-6415-4DE9-8C1D-867D0C0F2E41}" destId="{64A0D22D-D959-498A-8BE3-68968CD35D3C}" srcOrd="3" destOrd="0" presId="urn:microsoft.com/office/officeart/2005/8/layout/default"/>
    <dgm:cxn modelId="{6BFD1BF1-015F-4829-AA3B-36EA9CC22601}" type="presParOf" srcId="{40D2F891-6415-4DE9-8C1D-867D0C0F2E41}" destId="{E9A2045D-670A-4252-8633-47920517A432}" srcOrd="4" destOrd="0" presId="urn:microsoft.com/office/officeart/2005/8/layout/default"/>
    <dgm:cxn modelId="{7D58E694-634D-4580-863D-A8797BBD5380}" type="presParOf" srcId="{40D2F891-6415-4DE9-8C1D-867D0C0F2E41}" destId="{7A6AF28F-EB0D-4DFF-BDBA-0D6387BFDB66}" srcOrd="5" destOrd="0" presId="urn:microsoft.com/office/officeart/2005/8/layout/default"/>
    <dgm:cxn modelId="{9EA56D5B-DC93-48C2-8A2C-C32758AD52EB}" type="presParOf" srcId="{40D2F891-6415-4DE9-8C1D-867D0C0F2E41}" destId="{55C873E8-A216-4C8F-AAEF-EA9720A2277F}" srcOrd="6" destOrd="0" presId="urn:microsoft.com/office/officeart/2005/8/layout/default"/>
    <dgm:cxn modelId="{0C9B3AD6-6A6F-48EF-B5E7-6AADC22F8252}" type="presParOf" srcId="{40D2F891-6415-4DE9-8C1D-867D0C0F2E41}" destId="{769F676C-9487-4184-8621-D7620B709ECC}" srcOrd="7" destOrd="0" presId="urn:microsoft.com/office/officeart/2005/8/layout/default"/>
    <dgm:cxn modelId="{6C32855D-789F-4DFA-845B-81C4CDD7ED50}" type="presParOf" srcId="{40D2F891-6415-4DE9-8C1D-867D0C0F2E41}" destId="{01358ED5-2B52-41F3-B201-2C371E9CE6C8}" srcOrd="8" destOrd="0" presId="urn:microsoft.com/office/officeart/2005/8/layout/default"/>
    <dgm:cxn modelId="{89C68807-10F7-43F0-BF84-B126D9835995}" type="presParOf" srcId="{40D2F891-6415-4DE9-8C1D-867D0C0F2E41}" destId="{F2F7B207-E725-472D-A09C-AE38F0348A52}" srcOrd="9" destOrd="0" presId="urn:microsoft.com/office/officeart/2005/8/layout/default"/>
    <dgm:cxn modelId="{375051CC-2030-4701-9A15-FC93FBD3F87F}" type="presParOf" srcId="{40D2F891-6415-4DE9-8C1D-867D0C0F2E41}" destId="{20B50C91-7B53-497F-B5DD-D9DB7979D2E9}" srcOrd="10" destOrd="0" presId="urn:microsoft.com/office/officeart/2005/8/layout/default"/>
    <dgm:cxn modelId="{8FB3EED3-330A-4219-8D0A-7E8CB0D9C860}" type="presParOf" srcId="{40D2F891-6415-4DE9-8C1D-867D0C0F2E41}" destId="{69ED3E1B-2DE4-4B11-87EB-E2841901289B}" srcOrd="11" destOrd="0" presId="urn:microsoft.com/office/officeart/2005/8/layout/default"/>
    <dgm:cxn modelId="{9872522C-3570-4F4E-9ABC-B9D98997AB19}" type="presParOf" srcId="{40D2F891-6415-4DE9-8C1D-867D0C0F2E41}" destId="{7AFB2711-5D1F-4799-9FEC-71B8D4E9EFCE}" srcOrd="12" destOrd="0" presId="urn:microsoft.com/office/officeart/2005/8/layout/default"/>
    <dgm:cxn modelId="{E295E4D2-6009-4D51-BA47-42D09C61E7DB}" type="presParOf" srcId="{40D2F891-6415-4DE9-8C1D-867D0C0F2E41}" destId="{7FB4B3FA-FF65-44D9-A41E-0E0FEA4F2229}" srcOrd="13" destOrd="0" presId="urn:microsoft.com/office/officeart/2005/8/layout/default"/>
    <dgm:cxn modelId="{70FB92CE-1475-4B29-AC5F-FC0133BECE65}" type="presParOf" srcId="{40D2F891-6415-4DE9-8C1D-867D0C0F2E41}" destId="{D7F2BF97-DA5A-42A4-A196-D9E09596D9F2}" srcOrd="14" destOrd="0" presId="urn:microsoft.com/office/officeart/2005/8/layout/default"/>
    <dgm:cxn modelId="{9F6BA1B3-7C34-47CE-8D9B-DD7BFC65682F}" type="presParOf" srcId="{40D2F891-6415-4DE9-8C1D-867D0C0F2E41}" destId="{E229D5E1-567E-4DFB-AD32-57DA606B04D5}" srcOrd="15" destOrd="0" presId="urn:microsoft.com/office/officeart/2005/8/layout/default"/>
    <dgm:cxn modelId="{2C28FDEB-2652-4B57-9E61-1BBA95D116F5}" type="presParOf" srcId="{40D2F891-6415-4DE9-8C1D-867D0C0F2E41}" destId="{526FD2AB-FFCC-4666-A01F-FF73EDB52A7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BDDCE-6547-4187-98AA-297AB908959C}">
      <dsp:nvSpPr>
        <dsp:cNvPr id="0" name=""/>
        <dsp:cNvSpPr/>
      </dsp:nvSpPr>
      <dsp:spPr>
        <a:xfrm>
          <a:off x="492329" y="3"/>
          <a:ext cx="1467474" cy="880484"/>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Title IV</a:t>
          </a:r>
        </a:p>
      </dsp:txBody>
      <dsp:txXfrm>
        <a:off x="492329" y="3"/>
        <a:ext cx="1467474" cy="880484"/>
      </dsp:txXfrm>
    </dsp:sp>
    <dsp:sp modelId="{86B864C6-F548-452D-A272-5B3391508A2A}">
      <dsp:nvSpPr>
        <dsp:cNvPr id="0" name=""/>
        <dsp:cNvSpPr/>
      </dsp:nvSpPr>
      <dsp:spPr>
        <a:xfrm>
          <a:off x="2106550" y="3"/>
          <a:ext cx="1467474" cy="88048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Accreditation</a:t>
          </a:r>
        </a:p>
      </dsp:txBody>
      <dsp:txXfrm>
        <a:off x="2106550" y="3"/>
        <a:ext cx="1467474" cy="880484"/>
      </dsp:txXfrm>
    </dsp:sp>
    <dsp:sp modelId="{E9A2045D-670A-4252-8633-47920517A432}">
      <dsp:nvSpPr>
        <dsp:cNvPr id="0" name=""/>
        <dsp:cNvSpPr/>
      </dsp:nvSpPr>
      <dsp:spPr>
        <a:xfrm>
          <a:off x="477228" y="965639"/>
          <a:ext cx="1467474" cy="880484"/>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Cybersecurity</a:t>
          </a:r>
        </a:p>
      </dsp:txBody>
      <dsp:txXfrm>
        <a:off x="477228" y="965639"/>
        <a:ext cx="1467474" cy="880484"/>
      </dsp:txXfrm>
    </dsp:sp>
    <dsp:sp modelId="{55C873E8-A216-4C8F-AAEF-EA9720A2277F}">
      <dsp:nvSpPr>
        <dsp:cNvPr id="0" name=""/>
        <dsp:cNvSpPr/>
      </dsp:nvSpPr>
      <dsp:spPr>
        <a:xfrm>
          <a:off x="2145570" y="957882"/>
          <a:ext cx="1467474" cy="8804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False Claims Act</a:t>
          </a:r>
        </a:p>
      </dsp:txBody>
      <dsp:txXfrm>
        <a:off x="2145570" y="957882"/>
        <a:ext cx="1467474" cy="880484"/>
      </dsp:txXfrm>
    </dsp:sp>
    <dsp:sp modelId="{01358ED5-2B52-41F3-B201-2C371E9CE6C8}">
      <dsp:nvSpPr>
        <dsp:cNvPr id="0" name=""/>
        <dsp:cNvSpPr/>
      </dsp:nvSpPr>
      <dsp:spPr>
        <a:xfrm>
          <a:off x="500957" y="1965065"/>
          <a:ext cx="1467474" cy="880484"/>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Transactions</a:t>
          </a:r>
        </a:p>
      </dsp:txBody>
      <dsp:txXfrm>
        <a:off x="500957" y="1965065"/>
        <a:ext cx="1467474" cy="880484"/>
      </dsp:txXfrm>
    </dsp:sp>
    <dsp:sp modelId="{20B50C91-7B53-497F-B5DD-D9DB7979D2E9}">
      <dsp:nvSpPr>
        <dsp:cNvPr id="0" name=""/>
        <dsp:cNvSpPr/>
      </dsp:nvSpPr>
      <dsp:spPr>
        <a:xfrm>
          <a:off x="2149694" y="1965065"/>
          <a:ext cx="1467474" cy="880484"/>
        </a:xfrm>
        <a:prstGeom prst="rect">
          <a:avLst/>
        </a:prstGeom>
        <a:solidFill>
          <a:srgbClr val="8B35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Government Relations</a:t>
          </a:r>
        </a:p>
      </dsp:txBody>
      <dsp:txXfrm>
        <a:off x="2149694" y="1965065"/>
        <a:ext cx="1467474" cy="880484"/>
      </dsp:txXfrm>
    </dsp:sp>
    <dsp:sp modelId="{7AFB2711-5D1F-4799-9FEC-71B8D4E9EFCE}">
      <dsp:nvSpPr>
        <dsp:cNvPr id="0" name=""/>
        <dsp:cNvSpPr/>
      </dsp:nvSpPr>
      <dsp:spPr>
        <a:xfrm>
          <a:off x="3759176" y="1965065"/>
          <a:ext cx="1467474" cy="880484"/>
        </a:xfrm>
        <a:prstGeom prst="rect">
          <a:avLst/>
        </a:prstGeom>
        <a:solidFill>
          <a:srgbClr val="3F81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Government Investigations</a:t>
          </a:r>
        </a:p>
      </dsp:txBody>
      <dsp:txXfrm>
        <a:off x="3759176" y="1965065"/>
        <a:ext cx="1467474" cy="880484"/>
      </dsp:txXfrm>
    </dsp:sp>
    <dsp:sp modelId="{D7F2BF97-DA5A-42A4-A196-D9E09596D9F2}">
      <dsp:nvSpPr>
        <dsp:cNvPr id="0" name=""/>
        <dsp:cNvSpPr/>
      </dsp:nvSpPr>
      <dsp:spPr>
        <a:xfrm>
          <a:off x="3773777" y="957879"/>
          <a:ext cx="1467474" cy="880484"/>
        </a:xfrm>
        <a:prstGeom prst="rect">
          <a:avLst/>
        </a:prstGeom>
        <a:solidFill>
          <a:srgbClr val="6025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Title IX</a:t>
          </a:r>
        </a:p>
      </dsp:txBody>
      <dsp:txXfrm>
        <a:off x="3773777" y="957879"/>
        <a:ext cx="1467474" cy="880484"/>
      </dsp:txXfrm>
    </dsp:sp>
    <dsp:sp modelId="{526FD2AB-FFCC-4666-A01F-FF73EDB52A7A}">
      <dsp:nvSpPr>
        <dsp:cNvPr id="0" name=""/>
        <dsp:cNvSpPr/>
      </dsp:nvSpPr>
      <dsp:spPr>
        <a:xfrm>
          <a:off x="3759220" y="0"/>
          <a:ext cx="1467474" cy="880484"/>
        </a:xfrm>
        <a:prstGeom prst="rect">
          <a:avLst/>
        </a:prstGeom>
        <a:solidFill>
          <a:srgbClr val="B335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State Licensure</a:t>
          </a:r>
        </a:p>
      </dsp:txBody>
      <dsp:txXfrm>
        <a:off x="3759220" y="0"/>
        <a:ext cx="1467474" cy="8804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7900AE-AFC6-4A3C-A84B-187E3FF16CC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86C7DA5-D160-4646-8FAE-37D878469A9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77BAD79-62A8-4E0D-81D0-8DD28CD65CF3}" type="datetimeFigureOut">
              <a:rPr lang="en-US" smtClean="0"/>
              <a:t>10/10/2022</a:t>
            </a:fld>
            <a:endParaRPr lang="en-US" dirty="0"/>
          </a:p>
        </p:txBody>
      </p:sp>
      <p:sp>
        <p:nvSpPr>
          <p:cNvPr id="4" name="Footer Placeholder 3">
            <a:extLst>
              <a:ext uri="{FF2B5EF4-FFF2-40B4-BE49-F238E27FC236}">
                <a16:creationId xmlns:a16="http://schemas.microsoft.com/office/drawing/2014/main" id="{85948993-7DF3-43CB-8904-BE7EFA7D9DE4}"/>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1516A29-73E3-41F3-9250-9F347F34BD4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48D6414-FC18-41C6-B08A-E0F1E3396DA5}" type="slidenum">
              <a:rPr lang="en-US" smtClean="0"/>
              <a:t>‹#›</a:t>
            </a:fld>
            <a:endParaRPr lang="en-US" dirty="0"/>
          </a:p>
        </p:txBody>
      </p:sp>
    </p:spTree>
    <p:extLst>
      <p:ext uri="{BB962C8B-B14F-4D97-AF65-F5344CB8AC3E}">
        <p14:creationId xmlns:p14="http://schemas.microsoft.com/office/powerpoint/2010/main" val="2278831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FF5601B0-7BA5-E043-BA14-19D839EC7F14}" type="datetimeFigureOut">
              <a:rPr lang="en-US" smtClean="0"/>
              <a:t>10/10/2022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0DDBC4CD-A79D-8647-BC5F-6D28807210DF}" type="slidenum">
              <a:rPr lang="en-US" smtClean="0"/>
              <a:t>‹#›</a:t>
            </a:fld>
            <a:endParaRPr lang="en-US" dirty="0"/>
          </a:p>
        </p:txBody>
      </p:sp>
    </p:spTree>
    <p:extLst>
      <p:ext uri="{BB962C8B-B14F-4D97-AF65-F5344CB8AC3E}">
        <p14:creationId xmlns:p14="http://schemas.microsoft.com/office/powerpoint/2010/main" val="3422156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2</a:t>
            </a:fld>
            <a:endParaRPr lang="en-US" dirty="0"/>
          </a:p>
        </p:txBody>
      </p:sp>
    </p:spTree>
    <p:extLst>
      <p:ext uri="{BB962C8B-B14F-4D97-AF65-F5344CB8AC3E}">
        <p14:creationId xmlns:p14="http://schemas.microsoft.com/office/powerpoint/2010/main" val="310929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11</a:t>
            </a:fld>
            <a:endParaRPr lang="en-US" dirty="0"/>
          </a:p>
        </p:txBody>
      </p:sp>
    </p:spTree>
    <p:extLst>
      <p:ext uri="{BB962C8B-B14F-4D97-AF65-F5344CB8AC3E}">
        <p14:creationId xmlns:p14="http://schemas.microsoft.com/office/powerpoint/2010/main" val="388808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12</a:t>
            </a:fld>
            <a:endParaRPr lang="en-US" dirty="0"/>
          </a:p>
        </p:txBody>
      </p:sp>
    </p:spTree>
    <p:extLst>
      <p:ext uri="{BB962C8B-B14F-4D97-AF65-F5344CB8AC3E}">
        <p14:creationId xmlns:p14="http://schemas.microsoft.com/office/powerpoint/2010/main" val="270410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a:t>
            </a:r>
          </a:p>
        </p:txBody>
      </p:sp>
      <p:sp>
        <p:nvSpPr>
          <p:cNvPr id="4" name="Slide Number Placeholder 3"/>
          <p:cNvSpPr>
            <a:spLocks noGrp="1"/>
          </p:cNvSpPr>
          <p:nvPr>
            <p:ph type="sldNum" sz="quarter" idx="5"/>
          </p:nvPr>
        </p:nvSpPr>
        <p:spPr/>
        <p:txBody>
          <a:bodyPr/>
          <a:lstStyle/>
          <a:p>
            <a:fld id="{0DDBC4CD-A79D-8647-BC5F-6D28807210DF}" type="slidenum">
              <a:rPr lang="en-US" smtClean="0"/>
              <a:t>13</a:t>
            </a:fld>
            <a:endParaRPr lang="en-US" dirty="0"/>
          </a:p>
        </p:txBody>
      </p:sp>
    </p:spTree>
    <p:extLst>
      <p:ext uri="{BB962C8B-B14F-4D97-AF65-F5344CB8AC3E}">
        <p14:creationId xmlns:p14="http://schemas.microsoft.com/office/powerpoint/2010/main" val="126695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sz="quarter" idx="5"/>
          </p:nvPr>
        </p:nvSpPr>
        <p:spPr/>
        <p:txBody>
          <a:bodyPr/>
          <a:lstStyle/>
          <a:p>
            <a:fld id="{0DDBC4CD-A79D-8647-BC5F-6D28807210DF}" type="slidenum">
              <a:rPr lang="en-US" smtClean="0"/>
              <a:t>14</a:t>
            </a:fld>
            <a:endParaRPr lang="en-US" dirty="0"/>
          </a:p>
        </p:txBody>
      </p:sp>
    </p:spTree>
    <p:extLst>
      <p:ext uri="{BB962C8B-B14F-4D97-AF65-F5344CB8AC3E}">
        <p14:creationId xmlns:p14="http://schemas.microsoft.com/office/powerpoint/2010/main" val="117690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sz="quarter" idx="5"/>
          </p:nvPr>
        </p:nvSpPr>
        <p:spPr/>
        <p:txBody>
          <a:bodyPr/>
          <a:lstStyle/>
          <a:p>
            <a:fld id="{0DDBC4CD-A79D-8647-BC5F-6D28807210DF}" type="slidenum">
              <a:rPr lang="en-US" smtClean="0"/>
              <a:t>15</a:t>
            </a:fld>
            <a:endParaRPr lang="en-US" dirty="0"/>
          </a:p>
        </p:txBody>
      </p:sp>
    </p:spTree>
    <p:extLst>
      <p:ext uri="{BB962C8B-B14F-4D97-AF65-F5344CB8AC3E}">
        <p14:creationId xmlns:p14="http://schemas.microsoft.com/office/powerpoint/2010/main" val="2156310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sz="quarter" idx="5"/>
          </p:nvPr>
        </p:nvSpPr>
        <p:spPr/>
        <p:txBody>
          <a:bodyPr/>
          <a:lstStyle/>
          <a:p>
            <a:fld id="{0DDBC4CD-A79D-8647-BC5F-6D28807210DF}" type="slidenum">
              <a:rPr lang="en-US" smtClean="0"/>
              <a:t>16</a:t>
            </a:fld>
            <a:endParaRPr lang="en-US" dirty="0"/>
          </a:p>
        </p:txBody>
      </p:sp>
    </p:spTree>
    <p:extLst>
      <p:ext uri="{BB962C8B-B14F-4D97-AF65-F5344CB8AC3E}">
        <p14:creationId xmlns:p14="http://schemas.microsoft.com/office/powerpoint/2010/main" val="1306754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sz="quarter" idx="5"/>
          </p:nvPr>
        </p:nvSpPr>
        <p:spPr/>
        <p:txBody>
          <a:bodyPr/>
          <a:lstStyle/>
          <a:p>
            <a:fld id="{0DDBC4CD-A79D-8647-BC5F-6D28807210DF}" type="slidenum">
              <a:rPr lang="en-US" smtClean="0"/>
              <a:t>17</a:t>
            </a:fld>
            <a:endParaRPr lang="en-US" dirty="0"/>
          </a:p>
        </p:txBody>
      </p:sp>
    </p:spTree>
    <p:extLst>
      <p:ext uri="{BB962C8B-B14F-4D97-AF65-F5344CB8AC3E}">
        <p14:creationId xmlns:p14="http://schemas.microsoft.com/office/powerpoint/2010/main" val="3217290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a:t>
            </a:r>
          </a:p>
        </p:txBody>
      </p:sp>
      <p:sp>
        <p:nvSpPr>
          <p:cNvPr id="4" name="Slide Number Placeholder 3"/>
          <p:cNvSpPr>
            <a:spLocks noGrp="1"/>
          </p:cNvSpPr>
          <p:nvPr>
            <p:ph type="sldNum" sz="quarter" idx="5"/>
          </p:nvPr>
        </p:nvSpPr>
        <p:spPr/>
        <p:txBody>
          <a:bodyPr/>
          <a:lstStyle/>
          <a:p>
            <a:fld id="{0DDBC4CD-A79D-8647-BC5F-6D28807210DF}" type="slidenum">
              <a:rPr lang="en-US" smtClean="0"/>
              <a:t>18</a:t>
            </a:fld>
            <a:endParaRPr lang="en-US" dirty="0"/>
          </a:p>
        </p:txBody>
      </p:sp>
    </p:spTree>
    <p:extLst>
      <p:ext uri="{BB962C8B-B14F-4D97-AF65-F5344CB8AC3E}">
        <p14:creationId xmlns:p14="http://schemas.microsoft.com/office/powerpoint/2010/main" val="1168620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0DDBC4CD-A79D-8647-BC5F-6D28807210DF}" type="slidenum">
              <a:rPr lang="en-US" smtClean="0"/>
              <a:t>19</a:t>
            </a:fld>
            <a:endParaRPr lang="en-US" dirty="0"/>
          </a:p>
        </p:txBody>
      </p:sp>
    </p:spTree>
    <p:extLst>
      <p:ext uri="{BB962C8B-B14F-4D97-AF65-F5344CB8AC3E}">
        <p14:creationId xmlns:p14="http://schemas.microsoft.com/office/powerpoint/2010/main" val="4114918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BC4CD-A79D-8647-BC5F-6D2880721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3</a:t>
            </a:fld>
            <a:endParaRPr lang="en-US" dirty="0"/>
          </a:p>
        </p:txBody>
      </p:sp>
    </p:spTree>
    <p:extLst>
      <p:ext uri="{BB962C8B-B14F-4D97-AF65-F5344CB8AC3E}">
        <p14:creationId xmlns:p14="http://schemas.microsoft.com/office/powerpoint/2010/main" val="2700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tres</a:t>
            </a:r>
            <a:endParaRPr lang="en-US" dirty="0"/>
          </a:p>
        </p:txBody>
      </p:sp>
      <p:sp>
        <p:nvSpPr>
          <p:cNvPr id="4" name="Slide Number Placeholder 3"/>
          <p:cNvSpPr>
            <a:spLocks noGrp="1"/>
          </p:cNvSpPr>
          <p:nvPr>
            <p:ph type="sldNum" sz="quarter" idx="5"/>
          </p:nvPr>
        </p:nvSpPr>
        <p:spPr/>
        <p:txBody>
          <a:bodyPr/>
          <a:lstStyle/>
          <a:p>
            <a:fld id="{0DDBC4CD-A79D-8647-BC5F-6D28807210DF}" type="slidenum">
              <a:rPr lang="en-US" smtClean="0"/>
              <a:t>21</a:t>
            </a:fld>
            <a:endParaRPr lang="en-US" dirty="0"/>
          </a:p>
        </p:txBody>
      </p:sp>
    </p:spTree>
    <p:extLst>
      <p:ext uri="{BB962C8B-B14F-4D97-AF65-F5344CB8AC3E}">
        <p14:creationId xmlns:p14="http://schemas.microsoft.com/office/powerpoint/2010/main" val="3964600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0DDBC4CD-A79D-8647-BC5F-6D28807210DF}" type="slidenum">
              <a:rPr lang="en-US" smtClean="0"/>
              <a:t>22</a:t>
            </a:fld>
            <a:endParaRPr lang="en-US" dirty="0"/>
          </a:p>
        </p:txBody>
      </p:sp>
    </p:spTree>
    <p:extLst>
      <p:ext uri="{BB962C8B-B14F-4D97-AF65-F5344CB8AC3E}">
        <p14:creationId xmlns:p14="http://schemas.microsoft.com/office/powerpoint/2010/main" val="1888935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0DDBC4CD-A79D-8647-BC5F-6D28807210DF}" type="slidenum">
              <a:rPr lang="en-US" smtClean="0"/>
              <a:t>23</a:t>
            </a:fld>
            <a:endParaRPr lang="en-US" dirty="0"/>
          </a:p>
        </p:txBody>
      </p:sp>
    </p:spTree>
    <p:extLst>
      <p:ext uri="{BB962C8B-B14F-4D97-AF65-F5344CB8AC3E}">
        <p14:creationId xmlns:p14="http://schemas.microsoft.com/office/powerpoint/2010/main" val="2290758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0DDBC4CD-A79D-8647-BC5F-6D28807210DF}" type="slidenum">
              <a:rPr lang="en-US" smtClean="0"/>
              <a:t>24</a:t>
            </a:fld>
            <a:endParaRPr lang="en-US" dirty="0"/>
          </a:p>
        </p:txBody>
      </p:sp>
    </p:spTree>
    <p:extLst>
      <p:ext uri="{BB962C8B-B14F-4D97-AF65-F5344CB8AC3E}">
        <p14:creationId xmlns:p14="http://schemas.microsoft.com/office/powerpoint/2010/main" val="947406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Tres</a:t>
            </a:r>
          </a:p>
        </p:txBody>
      </p:sp>
      <p:sp>
        <p:nvSpPr>
          <p:cNvPr id="4" name="Slide Number Placeholder 3"/>
          <p:cNvSpPr>
            <a:spLocks noGrp="1"/>
          </p:cNvSpPr>
          <p:nvPr>
            <p:ph type="sldNum" sz="quarter" idx="5"/>
          </p:nvPr>
        </p:nvSpPr>
        <p:spPr/>
        <p:txBody>
          <a:bodyPr/>
          <a:lstStyle/>
          <a:p>
            <a:fld id="{0DDBC4CD-A79D-8647-BC5F-6D28807210DF}" type="slidenum">
              <a:rPr lang="en-US" smtClean="0"/>
              <a:t>25</a:t>
            </a:fld>
            <a:endParaRPr lang="en-US" dirty="0"/>
          </a:p>
        </p:txBody>
      </p:sp>
    </p:spTree>
    <p:extLst>
      <p:ext uri="{BB962C8B-B14F-4D97-AF65-F5344CB8AC3E}">
        <p14:creationId xmlns:p14="http://schemas.microsoft.com/office/powerpoint/2010/main" val="451523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26</a:t>
            </a:fld>
            <a:endParaRPr lang="en-US" dirty="0"/>
          </a:p>
        </p:txBody>
      </p:sp>
    </p:spTree>
    <p:extLst>
      <p:ext uri="{BB962C8B-B14F-4D97-AF65-F5344CB8AC3E}">
        <p14:creationId xmlns:p14="http://schemas.microsoft.com/office/powerpoint/2010/main" val="88426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a:t>
            </a:r>
          </a:p>
        </p:txBody>
      </p:sp>
      <p:sp>
        <p:nvSpPr>
          <p:cNvPr id="4" name="Slide Number Placeholder 3"/>
          <p:cNvSpPr>
            <a:spLocks noGrp="1"/>
          </p:cNvSpPr>
          <p:nvPr>
            <p:ph type="sldNum" sz="quarter" idx="5"/>
          </p:nvPr>
        </p:nvSpPr>
        <p:spPr/>
        <p:txBody>
          <a:bodyPr/>
          <a:lstStyle/>
          <a:p>
            <a:fld id="{0DDBC4CD-A79D-8647-BC5F-6D28807210DF}" type="slidenum">
              <a:rPr lang="en-US" smtClean="0"/>
              <a:t>27</a:t>
            </a:fld>
            <a:endParaRPr lang="en-US" dirty="0"/>
          </a:p>
        </p:txBody>
      </p:sp>
    </p:spTree>
    <p:extLst>
      <p:ext uri="{BB962C8B-B14F-4D97-AF65-F5344CB8AC3E}">
        <p14:creationId xmlns:p14="http://schemas.microsoft.com/office/powerpoint/2010/main" val="1941864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a:t>
            </a:r>
          </a:p>
        </p:txBody>
      </p:sp>
      <p:sp>
        <p:nvSpPr>
          <p:cNvPr id="4" name="Slide Number Placeholder 3"/>
          <p:cNvSpPr>
            <a:spLocks noGrp="1"/>
          </p:cNvSpPr>
          <p:nvPr>
            <p:ph type="sldNum" sz="quarter" idx="5"/>
          </p:nvPr>
        </p:nvSpPr>
        <p:spPr/>
        <p:txBody>
          <a:bodyPr/>
          <a:lstStyle/>
          <a:p>
            <a:fld id="{0DDBC4CD-A79D-8647-BC5F-6D28807210DF}" type="slidenum">
              <a:rPr lang="en-US" smtClean="0"/>
              <a:t>28</a:t>
            </a:fld>
            <a:endParaRPr lang="en-US" dirty="0"/>
          </a:p>
        </p:txBody>
      </p:sp>
    </p:spTree>
    <p:extLst>
      <p:ext uri="{BB962C8B-B14F-4D97-AF65-F5344CB8AC3E}">
        <p14:creationId xmlns:p14="http://schemas.microsoft.com/office/powerpoint/2010/main" val="4201325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a:t>
            </a:r>
          </a:p>
        </p:txBody>
      </p:sp>
      <p:sp>
        <p:nvSpPr>
          <p:cNvPr id="4" name="Slide Number Placeholder 3"/>
          <p:cNvSpPr>
            <a:spLocks noGrp="1"/>
          </p:cNvSpPr>
          <p:nvPr>
            <p:ph type="sldNum" sz="quarter" idx="5"/>
          </p:nvPr>
        </p:nvSpPr>
        <p:spPr/>
        <p:txBody>
          <a:bodyPr/>
          <a:lstStyle/>
          <a:p>
            <a:fld id="{0DDBC4CD-A79D-8647-BC5F-6D28807210DF}" type="slidenum">
              <a:rPr lang="en-US" smtClean="0"/>
              <a:t>29</a:t>
            </a:fld>
            <a:endParaRPr lang="en-US" dirty="0"/>
          </a:p>
        </p:txBody>
      </p:sp>
    </p:spTree>
    <p:extLst>
      <p:ext uri="{BB962C8B-B14F-4D97-AF65-F5344CB8AC3E}">
        <p14:creationId xmlns:p14="http://schemas.microsoft.com/office/powerpoint/2010/main" val="3060627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a:t>
            </a:r>
          </a:p>
        </p:txBody>
      </p:sp>
      <p:sp>
        <p:nvSpPr>
          <p:cNvPr id="4" name="Slide Number Placeholder 3"/>
          <p:cNvSpPr>
            <a:spLocks noGrp="1"/>
          </p:cNvSpPr>
          <p:nvPr>
            <p:ph type="sldNum" sz="quarter" idx="5"/>
          </p:nvPr>
        </p:nvSpPr>
        <p:spPr/>
        <p:txBody>
          <a:bodyPr/>
          <a:lstStyle/>
          <a:p>
            <a:fld id="{0DDBC4CD-A79D-8647-BC5F-6D28807210DF}" type="slidenum">
              <a:rPr lang="en-US" smtClean="0"/>
              <a:t>30</a:t>
            </a:fld>
            <a:endParaRPr lang="en-US" dirty="0"/>
          </a:p>
        </p:txBody>
      </p:sp>
    </p:spTree>
    <p:extLst>
      <p:ext uri="{BB962C8B-B14F-4D97-AF65-F5344CB8AC3E}">
        <p14:creationId xmlns:p14="http://schemas.microsoft.com/office/powerpoint/2010/main" val="131396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4</a:t>
            </a:fld>
            <a:endParaRPr lang="en-US" dirty="0"/>
          </a:p>
        </p:txBody>
      </p:sp>
    </p:spTree>
    <p:extLst>
      <p:ext uri="{BB962C8B-B14F-4D97-AF65-F5344CB8AC3E}">
        <p14:creationId xmlns:p14="http://schemas.microsoft.com/office/powerpoint/2010/main" val="1993339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a:t>
            </a:r>
          </a:p>
        </p:txBody>
      </p:sp>
      <p:sp>
        <p:nvSpPr>
          <p:cNvPr id="4" name="Slide Number Placeholder 3"/>
          <p:cNvSpPr>
            <a:spLocks noGrp="1"/>
          </p:cNvSpPr>
          <p:nvPr>
            <p:ph type="sldNum" sz="quarter" idx="5"/>
          </p:nvPr>
        </p:nvSpPr>
        <p:spPr/>
        <p:txBody>
          <a:bodyPr/>
          <a:lstStyle/>
          <a:p>
            <a:fld id="{0DDBC4CD-A79D-8647-BC5F-6D28807210DF}" type="slidenum">
              <a:rPr lang="en-US" smtClean="0"/>
              <a:t>31</a:t>
            </a:fld>
            <a:endParaRPr lang="en-US" dirty="0"/>
          </a:p>
        </p:txBody>
      </p:sp>
    </p:spTree>
    <p:extLst>
      <p:ext uri="{BB962C8B-B14F-4D97-AF65-F5344CB8AC3E}">
        <p14:creationId xmlns:p14="http://schemas.microsoft.com/office/powerpoint/2010/main" val="1430814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a:t>
            </a:r>
          </a:p>
        </p:txBody>
      </p:sp>
      <p:sp>
        <p:nvSpPr>
          <p:cNvPr id="4" name="Slide Number Placeholder 3"/>
          <p:cNvSpPr>
            <a:spLocks noGrp="1"/>
          </p:cNvSpPr>
          <p:nvPr>
            <p:ph type="sldNum" sz="quarter" idx="5"/>
          </p:nvPr>
        </p:nvSpPr>
        <p:spPr/>
        <p:txBody>
          <a:bodyPr/>
          <a:lstStyle/>
          <a:p>
            <a:fld id="{0DDBC4CD-A79D-8647-BC5F-6D28807210DF}" type="slidenum">
              <a:rPr lang="en-US" smtClean="0"/>
              <a:t>32</a:t>
            </a:fld>
            <a:endParaRPr lang="en-US" dirty="0"/>
          </a:p>
        </p:txBody>
      </p:sp>
    </p:spTree>
    <p:extLst>
      <p:ext uri="{BB962C8B-B14F-4D97-AF65-F5344CB8AC3E}">
        <p14:creationId xmlns:p14="http://schemas.microsoft.com/office/powerpoint/2010/main" val="796000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a:t>
            </a:r>
          </a:p>
        </p:txBody>
      </p:sp>
      <p:sp>
        <p:nvSpPr>
          <p:cNvPr id="4" name="Slide Number Placeholder 3"/>
          <p:cNvSpPr>
            <a:spLocks noGrp="1"/>
          </p:cNvSpPr>
          <p:nvPr>
            <p:ph type="sldNum" sz="quarter" idx="5"/>
          </p:nvPr>
        </p:nvSpPr>
        <p:spPr/>
        <p:txBody>
          <a:bodyPr/>
          <a:lstStyle/>
          <a:p>
            <a:fld id="{0DDBC4CD-A79D-8647-BC5F-6D28807210DF}" type="slidenum">
              <a:rPr lang="en-US" smtClean="0"/>
              <a:t>33</a:t>
            </a:fld>
            <a:endParaRPr lang="en-US" dirty="0"/>
          </a:p>
        </p:txBody>
      </p:sp>
    </p:spTree>
    <p:extLst>
      <p:ext uri="{BB962C8B-B14F-4D97-AF65-F5344CB8AC3E}">
        <p14:creationId xmlns:p14="http://schemas.microsoft.com/office/powerpoint/2010/main" val="4119355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a:t>
            </a:r>
          </a:p>
        </p:txBody>
      </p:sp>
      <p:sp>
        <p:nvSpPr>
          <p:cNvPr id="4" name="Slide Number Placeholder 3"/>
          <p:cNvSpPr>
            <a:spLocks noGrp="1"/>
          </p:cNvSpPr>
          <p:nvPr>
            <p:ph type="sldNum" sz="quarter" idx="5"/>
          </p:nvPr>
        </p:nvSpPr>
        <p:spPr/>
        <p:txBody>
          <a:bodyPr/>
          <a:lstStyle/>
          <a:p>
            <a:fld id="{0DDBC4CD-A79D-8647-BC5F-6D28807210DF}" type="slidenum">
              <a:rPr lang="en-US" smtClean="0"/>
              <a:t>34</a:t>
            </a:fld>
            <a:endParaRPr lang="en-US" dirty="0"/>
          </a:p>
        </p:txBody>
      </p:sp>
    </p:spTree>
    <p:extLst>
      <p:ext uri="{BB962C8B-B14F-4D97-AF65-F5344CB8AC3E}">
        <p14:creationId xmlns:p14="http://schemas.microsoft.com/office/powerpoint/2010/main" val="3948483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35</a:t>
            </a:fld>
            <a:endParaRPr lang="en-US" dirty="0"/>
          </a:p>
        </p:txBody>
      </p:sp>
    </p:spTree>
    <p:extLst>
      <p:ext uri="{BB962C8B-B14F-4D97-AF65-F5344CB8AC3E}">
        <p14:creationId xmlns:p14="http://schemas.microsoft.com/office/powerpoint/2010/main" val="1077686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a:t>
            </a:r>
          </a:p>
        </p:txBody>
      </p:sp>
      <p:sp>
        <p:nvSpPr>
          <p:cNvPr id="4" name="Slide Number Placeholder 3"/>
          <p:cNvSpPr>
            <a:spLocks noGrp="1"/>
          </p:cNvSpPr>
          <p:nvPr>
            <p:ph type="sldNum" sz="quarter" idx="5"/>
          </p:nvPr>
        </p:nvSpPr>
        <p:spPr/>
        <p:txBody>
          <a:bodyPr/>
          <a:lstStyle/>
          <a:p>
            <a:fld id="{0DDBC4CD-A79D-8647-BC5F-6D28807210DF}" type="slidenum">
              <a:rPr lang="en-US" smtClean="0"/>
              <a:t>36</a:t>
            </a:fld>
            <a:endParaRPr lang="en-US" dirty="0"/>
          </a:p>
        </p:txBody>
      </p:sp>
    </p:spTree>
    <p:extLst>
      <p:ext uri="{BB962C8B-B14F-4D97-AF65-F5344CB8AC3E}">
        <p14:creationId xmlns:p14="http://schemas.microsoft.com/office/powerpoint/2010/main" val="3404970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a:t>
            </a:r>
          </a:p>
        </p:txBody>
      </p:sp>
      <p:sp>
        <p:nvSpPr>
          <p:cNvPr id="4" name="Slide Number Placeholder 3"/>
          <p:cNvSpPr>
            <a:spLocks noGrp="1"/>
          </p:cNvSpPr>
          <p:nvPr>
            <p:ph type="sldNum" sz="quarter" idx="5"/>
          </p:nvPr>
        </p:nvSpPr>
        <p:spPr/>
        <p:txBody>
          <a:bodyPr/>
          <a:lstStyle/>
          <a:p>
            <a:fld id="{0DDBC4CD-A79D-8647-BC5F-6D28807210DF}" type="slidenum">
              <a:rPr lang="en-US" smtClean="0"/>
              <a:t>37</a:t>
            </a:fld>
            <a:endParaRPr lang="en-US" dirty="0"/>
          </a:p>
        </p:txBody>
      </p:sp>
    </p:spTree>
    <p:extLst>
      <p:ext uri="{BB962C8B-B14F-4D97-AF65-F5344CB8AC3E}">
        <p14:creationId xmlns:p14="http://schemas.microsoft.com/office/powerpoint/2010/main" val="2741866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a:t>
            </a:r>
          </a:p>
        </p:txBody>
      </p:sp>
      <p:sp>
        <p:nvSpPr>
          <p:cNvPr id="4" name="Slide Number Placeholder 3"/>
          <p:cNvSpPr>
            <a:spLocks noGrp="1"/>
          </p:cNvSpPr>
          <p:nvPr>
            <p:ph type="sldNum" sz="quarter" idx="5"/>
          </p:nvPr>
        </p:nvSpPr>
        <p:spPr/>
        <p:txBody>
          <a:bodyPr/>
          <a:lstStyle/>
          <a:p>
            <a:fld id="{0DDBC4CD-A79D-8647-BC5F-6D28807210DF}" type="slidenum">
              <a:rPr lang="en-US" smtClean="0"/>
              <a:t>38</a:t>
            </a:fld>
            <a:endParaRPr lang="en-US" dirty="0"/>
          </a:p>
        </p:txBody>
      </p:sp>
    </p:spTree>
    <p:extLst>
      <p:ext uri="{BB962C8B-B14F-4D97-AF65-F5344CB8AC3E}">
        <p14:creationId xmlns:p14="http://schemas.microsoft.com/office/powerpoint/2010/main" val="832734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a:t>
            </a:r>
          </a:p>
        </p:txBody>
      </p:sp>
      <p:sp>
        <p:nvSpPr>
          <p:cNvPr id="4" name="Slide Number Placeholder 3"/>
          <p:cNvSpPr>
            <a:spLocks noGrp="1"/>
          </p:cNvSpPr>
          <p:nvPr>
            <p:ph type="sldNum" sz="quarter" idx="5"/>
          </p:nvPr>
        </p:nvSpPr>
        <p:spPr/>
        <p:txBody>
          <a:bodyPr/>
          <a:lstStyle/>
          <a:p>
            <a:fld id="{0DDBC4CD-A79D-8647-BC5F-6D28807210DF}" type="slidenum">
              <a:rPr lang="en-US" smtClean="0"/>
              <a:t>39</a:t>
            </a:fld>
            <a:endParaRPr lang="en-US" dirty="0"/>
          </a:p>
        </p:txBody>
      </p:sp>
    </p:spTree>
    <p:extLst>
      <p:ext uri="{BB962C8B-B14F-4D97-AF65-F5344CB8AC3E}">
        <p14:creationId xmlns:p14="http://schemas.microsoft.com/office/powerpoint/2010/main" val="1390316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a:t>
            </a:r>
          </a:p>
        </p:txBody>
      </p:sp>
      <p:sp>
        <p:nvSpPr>
          <p:cNvPr id="4" name="Slide Number Placeholder 3"/>
          <p:cNvSpPr>
            <a:spLocks noGrp="1"/>
          </p:cNvSpPr>
          <p:nvPr>
            <p:ph type="sldNum" sz="quarter" idx="5"/>
          </p:nvPr>
        </p:nvSpPr>
        <p:spPr/>
        <p:txBody>
          <a:bodyPr/>
          <a:lstStyle/>
          <a:p>
            <a:fld id="{0DDBC4CD-A79D-8647-BC5F-6D28807210DF}" type="slidenum">
              <a:rPr lang="en-US" smtClean="0"/>
              <a:t>40</a:t>
            </a:fld>
            <a:endParaRPr lang="en-US" dirty="0"/>
          </a:p>
        </p:txBody>
      </p:sp>
    </p:spTree>
    <p:extLst>
      <p:ext uri="{BB962C8B-B14F-4D97-AF65-F5344CB8AC3E}">
        <p14:creationId xmlns:p14="http://schemas.microsoft.com/office/powerpoint/2010/main" val="89281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5</a:t>
            </a:fld>
            <a:endParaRPr lang="en-US" dirty="0"/>
          </a:p>
        </p:txBody>
      </p:sp>
    </p:spTree>
    <p:extLst>
      <p:ext uri="{BB962C8B-B14F-4D97-AF65-F5344CB8AC3E}">
        <p14:creationId xmlns:p14="http://schemas.microsoft.com/office/powerpoint/2010/main" val="662487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BC4CD-A79D-8647-BC5F-6D28807210DF}" type="slidenum">
              <a:rPr lang="en-US" smtClean="0"/>
              <a:t>41</a:t>
            </a:fld>
            <a:endParaRPr lang="en-US" dirty="0"/>
          </a:p>
        </p:txBody>
      </p:sp>
    </p:spTree>
    <p:extLst>
      <p:ext uri="{BB962C8B-B14F-4D97-AF65-F5344CB8AC3E}">
        <p14:creationId xmlns:p14="http://schemas.microsoft.com/office/powerpoint/2010/main" val="2588478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BC4CD-A79D-8647-BC5F-6D28807210DF}" type="slidenum">
              <a:rPr lang="en-US" smtClean="0"/>
              <a:t>42</a:t>
            </a:fld>
            <a:endParaRPr lang="en-US" dirty="0"/>
          </a:p>
        </p:txBody>
      </p:sp>
    </p:spTree>
    <p:extLst>
      <p:ext uri="{BB962C8B-B14F-4D97-AF65-F5344CB8AC3E}">
        <p14:creationId xmlns:p14="http://schemas.microsoft.com/office/powerpoint/2010/main" val="192031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6</a:t>
            </a:fld>
            <a:endParaRPr lang="en-US" dirty="0"/>
          </a:p>
        </p:txBody>
      </p:sp>
    </p:spTree>
    <p:extLst>
      <p:ext uri="{BB962C8B-B14F-4D97-AF65-F5344CB8AC3E}">
        <p14:creationId xmlns:p14="http://schemas.microsoft.com/office/powerpoint/2010/main" val="3281110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7</a:t>
            </a:fld>
            <a:endParaRPr lang="en-US" dirty="0"/>
          </a:p>
        </p:txBody>
      </p:sp>
    </p:spTree>
    <p:extLst>
      <p:ext uri="{BB962C8B-B14F-4D97-AF65-F5344CB8AC3E}">
        <p14:creationId xmlns:p14="http://schemas.microsoft.com/office/powerpoint/2010/main" val="229976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8</a:t>
            </a:fld>
            <a:endParaRPr lang="en-US" dirty="0"/>
          </a:p>
        </p:txBody>
      </p:sp>
    </p:spTree>
    <p:extLst>
      <p:ext uri="{BB962C8B-B14F-4D97-AF65-F5344CB8AC3E}">
        <p14:creationId xmlns:p14="http://schemas.microsoft.com/office/powerpoint/2010/main" val="37274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9</a:t>
            </a:fld>
            <a:endParaRPr lang="en-US" dirty="0"/>
          </a:p>
        </p:txBody>
      </p:sp>
    </p:spTree>
    <p:extLst>
      <p:ext uri="{BB962C8B-B14F-4D97-AF65-F5344CB8AC3E}">
        <p14:creationId xmlns:p14="http://schemas.microsoft.com/office/powerpoint/2010/main" val="375382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p:txBody>
      </p:sp>
      <p:sp>
        <p:nvSpPr>
          <p:cNvPr id="4" name="Slide Number Placeholder 3"/>
          <p:cNvSpPr>
            <a:spLocks noGrp="1"/>
          </p:cNvSpPr>
          <p:nvPr>
            <p:ph type="sldNum" sz="quarter" idx="5"/>
          </p:nvPr>
        </p:nvSpPr>
        <p:spPr/>
        <p:txBody>
          <a:bodyPr/>
          <a:lstStyle/>
          <a:p>
            <a:fld id="{0DDBC4CD-A79D-8647-BC5F-6D28807210DF}" type="slidenum">
              <a:rPr lang="en-US" smtClean="0"/>
              <a:t>10</a:t>
            </a:fld>
            <a:endParaRPr lang="en-US" dirty="0"/>
          </a:p>
        </p:txBody>
      </p:sp>
    </p:spTree>
    <p:extLst>
      <p:ext uri="{BB962C8B-B14F-4D97-AF65-F5344CB8AC3E}">
        <p14:creationId xmlns:p14="http://schemas.microsoft.com/office/powerpoint/2010/main" val="652512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1BE5322-6380-48A0-9AD7-B9D4C27CCCE9}"/>
              </a:ext>
            </a:extLst>
          </p:cNvPr>
          <p:cNvSpPr>
            <a:spLocks noGrp="1"/>
          </p:cNvSpPr>
          <p:nvPr>
            <p:ph type="dt" sz="half" idx="10"/>
          </p:nvPr>
        </p:nvSpPr>
        <p:spPr>
          <a:xfrm>
            <a:off x="628650" y="6356351"/>
            <a:ext cx="2057400" cy="365125"/>
          </a:xfrm>
          <a:prstGeom prst="rect">
            <a:avLst/>
          </a:prstGeom>
        </p:spPr>
        <p:txBody>
          <a:bodyPr/>
          <a:lstStyle/>
          <a:p>
            <a:fld id="{F83BB9FD-84F1-564E-A1B8-1D7609DE2D9F}" type="datetimeFigureOut">
              <a:rPr lang="en-US" smtClean="0"/>
              <a:t>10/10/2022</a:t>
            </a:fld>
            <a:endParaRPr lang="en-US" dirty="0"/>
          </a:p>
        </p:txBody>
      </p:sp>
      <p:sp>
        <p:nvSpPr>
          <p:cNvPr id="4" name="Footer Placeholder 3">
            <a:extLst>
              <a:ext uri="{FF2B5EF4-FFF2-40B4-BE49-F238E27FC236}">
                <a16:creationId xmlns:a16="http://schemas.microsoft.com/office/drawing/2014/main" id="{32266B4F-A436-4D1E-880C-A4A77C7A8DE5}"/>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CFFC31E-C8D7-4756-AE27-4147B0CAACBA}"/>
              </a:ext>
            </a:extLst>
          </p:cNvPr>
          <p:cNvSpPr>
            <a:spLocks noGrp="1"/>
          </p:cNvSpPr>
          <p:nvPr>
            <p:ph type="sldNum" sz="quarter" idx="12"/>
          </p:nvPr>
        </p:nvSpPr>
        <p:spPr>
          <a:xfrm>
            <a:off x="6457950" y="6356351"/>
            <a:ext cx="2057400" cy="365125"/>
          </a:xfrm>
          <a:prstGeom prst="rect">
            <a:avLst/>
          </a:prstGeom>
        </p:spPr>
        <p:txBody>
          <a:bodyPr/>
          <a:lstStyle/>
          <a:p>
            <a:fld id="{62171B3C-EC69-9A4D-B909-349806CBA224}" type="slidenum">
              <a:rPr lang="en-US" smtClean="0"/>
              <a:t>‹#›</a:t>
            </a:fld>
            <a:endParaRPr lang="en-US" dirty="0"/>
          </a:p>
        </p:txBody>
      </p:sp>
      <p:sp>
        <p:nvSpPr>
          <p:cNvPr id="6" name="Rectangle 5">
            <a:extLst>
              <a:ext uri="{FF2B5EF4-FFF2-40B4-BE49-F238E27FC236}">
                <a16:creationId xmlns:a16="http://schemas.microsoft.com/office/drawing/2014/main" id="{5532E34E-C3E3-4E98-B3C8-FDEF1A093BB9}"/>
              </a:ext>
            </a:extLst>
          </p:cNvPr>
          <p:cNvSpPr/>
          <p:nvPr userDrawn="1"/>
        </p:nvSpPr>
        <p:spPr>
          <a:xfrm>
            <a:off x="0" y="456914"/>
            <a:ext cx="9143999" cy="64010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7">
            <a:extLst>
              <a:ext uri="{FF2B5EF4-FFF2-40B4-BE49-F238E27FC236}">
                <a16:creationId xmlns:a16="http://schemas.microsoft.com/office/drawing/2014/main" id="{2DC75257-B9BD-4652-877E-D884B2689EFB}"/>
              </a:ext>
            </a:extLst>
          </p:cNvPr>
          <p:cNvSpPr/>
          <p:nvPr userDrawn="1"/>
        </p:nvSpPr>
        <p:spPr>
          <a:xfrm rot="10800000">
            <a:off x="897672" y="-8474"/>
            <a:ext cx="1109547" cy="91794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5150257-0B54-4A98-9337-E0DEAD4DFD6A}"/>
              </a:ext>
            </a:extLst>
          </p:cNvPr>
          <p:cNvCxnSpPr>
            <a:cxnSpLocks/>
          </p:cNvCxnSpPr>
          <p:nvPr userDrawn="1"/>
        </p:nvCxnSpPr>
        <p:spPr>
          <a:xfrm>
            <a:off x="1460306" y="3966012"/>
            <a:ext cx="914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0EACD592-EA7C-4548-95C7-4355A28D13CF}"/>
              </a:ext>
            </a:extLst>
          </p:cNvPr>
          <p:cNvCxnSpPr>
            <a:cxnSpLocks/>
          </p:cNvCxnSpPr>
          <p:nvPr userDrawn="1"/>
        </p:nvCxnSpPr>
        <p:spPr>
          <a:xfrm>
            <a:off x="1295400" y="523519"/>
            <a:ext cx="285750" cy="0"/>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34BCCB3A-B5B9-4D17-999B-03C2529E2A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9139" y="6311412"/>
            <a:ext cx="1652718" cy="267972"/>
          </a:xfrm>
          <a:prstGeom prst="rect">
            <a:avLst/>
          </a:prstGeom>
        </p:spPr>
      </p:pic>
      <p:sp>
        <p:nvSpPr>
          <p:cNvPr id="7" name="Text Placeholder 6">
            <a:extLst>
              <a:ext uri="{FF2B5EF4-FFF2-40B4-BE49-F238E27FC236}">
                <a16:creationId xmlns:a16="http://schemas.microsoft.com/office/drawing/2014/main" id="{BA6DB3DE-6C1A-4878-9B7C-C45A789030D5}"/>
              </a:ext>
            </a:extLst>
          </p:cNvPr>
          <p:cNvSpPr>
            <a:spLocks noGrp="1"/>
          </p:cNvSpPr>
          <p:nvPr>
            <p:ph type="body" sz="quarter" idx="13" hasCustomPrompt="1"/>
          </p:nvPr>
        </p:nvSpPr>
        <p:spPr>
          <a:xfrm>
            <a:off x="1295400" y="2122488"/>
            <a:ext cx="7466013" cy="1457325"/>
          </a:xfrm>
        </p:spPr>
        <p:txBody>
          <a:bodyPr anchor="b"/>
          <a:lstStyle>
            <a:lvl1pPr marL="0" indent="0">
              <a:buNone/>
              <a:defRPr>
                <a:solidFill>
                  <a:schemeClr val="bg1"/>
                </a:solidFill>
                <a:latin typeface="Lato Semibold" panose="020F0702020204030203" pitchFamily="34" charset="0"/>
                <a:cs typeface="Lato Semibold" panose="020F0702020204030203" pitchFamily="34" charset="0"/>
              </a:defRPr>
            </a:lvl1pPr>
            <a:lvl2pPr>
              <a:defRPr>
                <a:solidFill>
                  <a:schemeClr val="bg1"/>
                </a:solidFill>
                <a:latin typeface="Lato Semibold" panose="020F0702020204030203" pitchFamily="34" charset="0"/>
                <a:cs typeface="Lato Semibold" panose="020F0702020204030203" pitchFamily="34" charset="0"/>
              </a:defRPr>
            </a:lvl2pPr>
            <a:lvl3pPr>
              <a:defRPr>
                <a:solidFill>
                  <a:schemeClr val="bg1"/>
                </a:solidFill>
                <a:latin typeface="Lato Semibold" panose="020F0702020204030203" pitchFamily="34" charset="0"/>
                <a:cs typeface="Lato Semibold" panose="020F0702020204030203" pitchFamily="34" charset="0"/>
              </a:defRPr>
            </a:lvl3pPr>
            <a:lvl4pPr>
              <a:defRPr>
                <a:solidFill>
                  <a:schemeClr val="bg1"/>
                </a:solidFill>
                <a:latin typeface="Lato Semibold" panose="020F0702020204030203" pitchFamily="34" charset="0"/>
                <a:cs typeface="Lato Semibold" panose="020F0702020204030203" pitchFamily="34" charset="0"/>
              </a:defRPr>
            </a:lvl4pPr>
            <a:lvl5pPr>
              <a:defRPr>
                <a:solidFill>
                  <a:schemeClr val="bg1"/>
                </a:solidFill>
                <a:latin typeface="Lato Semibold" panose="020F0702020204030203" pitchFamily="34" charset="0"/>
                <a:cs typeface="Lato Semibold" panose="020F0702020204030203"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1CAC5412-BE0E-AFE2-2C9C-6528BA6137E3}"/>
              </a:ext>
            </a:extLst>
          </p:cNvPr>
          <p:cNvPicPr>
            <a:picLocks noChangeAspect="1"/>
          </p:cNvPicPr>
          <p:nvPr userDrawn="1"/>
        </p:nvPicPr>
        <p:blipFill>
          <a:blip r:embed="rId3"/>
          <a:stretch>
            <a:fillRect/>
          </a:stretch>
        </p:blipFill>
        <p:spPr>
          <a:xfrm>
            <a:off x="5265153" y="6333184"/>
            <a:ext cx="1586593" cy="180295"/>
          </a:xfrm>
          <a:prstGeom prst="rect">
            <a:avLst/>
          </a:prstGeom>
        </p:spPr>
      </p:pic>
    </p:spTree>
    <p:extLst>
      <p:ext uri="{BB962C8B-B14F-4D97-AF65-F5344CB8AC3E}">
        <p14:creationId xmlns:p14="http://schemas.microsoft.com/office/powerpoint/2010/main" val="109953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683932-DB42-4783-A6ED-7D49A58107AB}"/>
              </a:ext>
            </a:extLst>
          </p:cNvPr>
          <p:cNvSpPr>
            <a:spLocks noGrp="1"/>
          </p:cNvSpPr>
          <p:nvPr>
            <p:ph sz="quarter" idx="10"/>
          </p:nvPr>
        </p:nvSpPr>
        <p:spPr>
          <a:xfrm>
            <a:off x="1438275" y="2411413"/>
            <a:ext cx="7345363" cy="3811587"/>
          </a:xfrm>
          <a:prstGeom prst="rect">
            <a:avLst/>
          </a:prstGeom>
        </p:spPr>
        <p:txBody>
          <a:bodyPr/>
          <a:lstStyle>
            <a:lvl1pPr>
              <a:defRPr>
                <a:solidFill>
                  <a:srgbClr val="7F7F7F"/>
                </a:solidFill>
                <a:latin typeface="Lato" panose="020F0502020204030203" pitchFamily="34" charset="0"/>
                <a:cs typeface="Lato" panose="020F0502020204030203" pitchFamily="34" charset="0"/>
              </a:defRPr>
            </a:lvl1pPr>
            <a:lvl2pPr>
              <a:defRPr>
                <a:solidFill>
                  <a:srgbClr val="7F7F7F"/>
                </a:solidFill>
                <a:latin typeface="Lato" panose="020F0502020204030203" pitchFamily="34" charset="0"/>
                <a:cs typeface="Lato" panose="020F0502020204030203" pitchFamily="34" charset="0"/>
              </a:defRPr>
            </a:lvl2pPr>
            <a:lvl3pPr>
              <a:defRPr>
                <a:solidFill>
                  <a:srgbClr val="7F7F7F"/>
                </a:solidFill>
                <a:latin typeface="Lato" panose="020F0502020204030203" pitchFamily="34" charset="0"/>
                <a:cs typeface="Lato" panose="020F0502020204030203" pitchFamily="34" charset="0"/>
              </a:defRPr>
            </a:lvl3pPr>
            <a:lvl4pPr>
              <a:defRPr>
                <a:solidFill>
                  <a:srgbClr val="7F7F7F"/>
                </a:solidFill>
                <a:latin typeface="Lato" panose="020F0502020204030203" pitchFamily="34" charset="0"/>
                <a:cs typeface="Lato" panose="020F0502020204030203" pitchFamily="34" charset="0"/>
              </a:defRPr>
            </a:lvl4pPr>
            <a:lvl5pPr>
              <a:defRPr>
                <a:solidFill>
                  <a:srgbClr val="7F7F7F"/>
                </a:solidFill>
                <a:latin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DBB7C007-2E2C-45F6-B2D7-0614F52C9006}"/>
              </a:ext>
            </a:extLst>
          </p:cNvPr>
          <p:cNvSpPr>
            <a:spLocks noGrp="1"/>
          </p:cNvSpPr>
          <p:nvPr>
            <p:ph type="title"/>
          </p:nvPr>
        </p:nvSpPr>
        <p:spPr>
          <a:xfrm>
            <a:off x="1438275" y="1203128"/>
            <a:ext cx="7312378" cy="465674"/>
          </a:xfrm>
          <a:prstGeom prst="rect">
            <a:avLst/>
          </a:prstGeom>
          <a:noFill/>
          <a:ln>
            <a:noFill/>
          </a:ln>
        </p:spPr>
        <p:txBody>
          <a:bodyPr wrap="square" lIns="0" tIns="0" rIns="0" bIns="0" rtlCol="0">
            <a:spAutoFit/>
          </a:bodyPr>
          <a:lstStyle>
            <a:lvl1pPr>
              <a:defRPr lang="en-US" sz="3300" b="1">
                <a:solidFill>
                  <a:srgbClr val="7F7F7F"/>
                </a:solidFill>
                <a:latin typeface="Lato" panose="020F0502020204030203" pitchFamily="34" charset="0"/>
                <a:ea typeface="+mn-ea"/>
                <a:cs typeface="Lato" panose="020F0502020204030203" pitchFamily="34" charset="0"/>
              </a:defRPr>
            </a:lvl1pPr>
          </a:lstStyle>
          <a:p>
            <a:pPr marL="0" lvl="0"/>
            <a:r>
              <a:rPr lang="en-US" dirty="0"/>
              <a:t>Click to edit Master title style</a:t>
            </a:r>
          </a:p>
        </p:txBody>
      </p:sp>
      <p:sp>
        <p:nvSpPr>
          <p:cNvPr id="14" name="Rectangle 13">
            <a:extLst>
              <a:ext uri="{FF2B5EF4-FFF2-40B4-BE49-F238E27FC236}">
                <a16:creationId xmlns:a16="http://schemas.microsoft.com/office/drawing/2014/main" id="{5F0BBF93-E2B1-4DC6-BD28-6FE4D8CEB9EF}"/>
              </a:ext>
            </a:extLst>
          </p:cNvPr>
          <p:cNvSpPr/>
          <p:nvPr userDrawn="1"/>
        </p:nvSpPr>
        <p:spPr>
          <a:xfrm>
            <a:off x="0" y="-8474"/>
            <a:ext cx="9143999" cy="4656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E1F2563-BD6F-4727-94FF-D9073CCC9601}"/>
              </a:ext>
            </a:extLst>
          </p:cNvPr>
          <p:cNvSpPr txBox="1"/>
          <p:nvPr userDrawn="1"/>
        </p:nvSpPr>
        <p:spPr>
          <a:xfrm>
            <a:off x="7416197" y="151874"/>
            <a:ext cx="1367884" cy="184666"/>
          </a:xfrm>
          <a:prstGeom prst="rect">
            <a:avLst/>
          </a:prstGeom>
          <a:noFill/>
        </p:spPr>
        <p:txBody>
          <a:bodyPr wrap="square" lIns="0" tIns="0" rIns="0" bIns="0" rtlCol="0">
            <a:spAutoFit/>
          </a:bodyPr>
          <a:lstStyle/>
          <a:p>
            <a:pPr algn="r"/>
            <a:r>
              <a:rPr lang="en-US" sz="1200" spc="100" dirty="0">
                <a:solidFill>
                  <a:schemeClr val="bg1"/>
                </a:solidFill>
                <a:latin typeface="Lato" panose="020F0502020204030203" pitchFamily="34" charset="0"/>
                <a:cs typeface="Lato" panose="020F0502020204030203" pitchFamily="34" charset="0"/>
              </a:rPr>
              <a:t>PAGE</a:t>
            </a:r>
            <a:r>
              <a:rPr lang="en-US" sz="1200" b="1" spc="100" dirty="0">
                <a:solidFill>
                  <a:schemeClr val="bg1"/>
                </a:solidFill>
                <a:latin typeface="Lato Black" panose="020F0502020204030203" pitchFamily="34" charset="0"/>
                <a:cs typeface="Lato Black" panose="020F0502020204030203" pitchFamily="34" charset="0"/>
              </a:rPr>
              <a:t> </a:t>
            </a:r>
            <a:fld id="{2FB35B27-6729-4263-B922-F3949A47BCCB}" type="slidenum">
              <a:rPr lang="en-US" sz="1200" b="1" spc="100" smtClean="0">
                <a:solidFill>
                  <a:schemeClr val="bg1"/>
                </a:solidFill>
                <a:latin typeface="Lato Black" panose="020F0502020204030203" pitchFamily="34" charset="0"/>
                <a:cs typeface="Lato Black" panose="020F0502020204030203" pitchFamily="34" charset="0"/>
              </a:rPr>
              <a:t>‹#›</a:t>
            </a:fld>
            <a:endParaRPr lang="en-US" sz="1200" b="1" spc="100" dirty="0">
              <a:solidFill>
                <a:schemeClr val="bg1"/>
              </a:solidFill>
              <a:latin typeface="Lato Black" panose="020F0502020204030203" pitchFamily="34" charset="0"/>
              <a:cs typeface="Lato Black" panose="020F0502020204030203" pitchFamily="34" charset="0"/>
            </a:endParaRPr>
          </a:p>
        </p:txBody>
      </p:sp>
      <p:sp>
        <p:nvSpPr>
          <p:cNvPr id="17" name="Triangle 8">
            <a:extLst>
              <a:ext uri="{FF2B5EF4-FFF2-40B4-BE49-F238E27FC236}">
                <a16:creationId xmlns:a16="http://schemas.microsoft.com/office/drawing/2014/main" id="{5E40DB9A-78EA-4BAA-A8FC-32F49D433921}"/>
              </a:ext>
            </a:extLst>
          </p:cNvPr>
          <p:cNvSpPr/>
          <p:nvPr userDrawn="1"/>
        </p:nvSpPr>
        <p:spPr>
          <a:xfrm rot="10800000">
            <a:off x="897672" y="-8474"/>
            <a:ext cx="1109547" cy="91794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288058FE-42AF-4902-98EC-5157AE23B0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0311" y="6467068"/>
            <a:ext cx="1564025" cy="259805"/>
          </a:xfrm>
          <a:prstGeom prst="rect">
            <a:avLst/>
          </a:prstGeom>
        </p:spPr>
      </p:pic>
      <p:pic>
        <p:nvPicPr>
          <p:cNvPr id="5" name="Picture 4">
            <a:extLst>
              <a:ext uri="{FF2B5EF4-FFF2-40B4-BE49-F238E27FC236}">
                <a16:creationId xmlns:a16="http://schemas.microsoft.com/office/drawing/2014/main" id="{A99F368C-48FF-78DC-A1CB-E874AAEE1719}"/>
              </a:ext>
            </a:extLst>
          </p:cNvPr>
          <p:cNvPicPr>
            <a:picLocks noChangeAspect="1"/>
          </p:cNvPicPr>
          <p:nvPr userDrawn="1"/>
        </p:nvPicPr>
        <p:blipFill>
          <a:blip r:embed="rId3"/>
          <a:stretch>
            <a:fillRect/>
          </a:stretch>
        </p:blipFill>
        <p:spPr>
          <a:xfrm>
            <a:off x="2427193" y="6467068"/>
            <a:ext cx="1602921" cy="182150"/>
          </a:xfrm>
          <a:prstGeom prst="rect">
            <a:avLst/>
          </a:prstGeom>
        </p:spPr>
      </p:pic>
      <p:pic>
        <p:nvPicPr>
          <p:cNvPr id="1026" name="Picture 7" descr="image00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2178" y="6318322"/>
            <a:ext cx="479641" cy="47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34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0BBF93-E2B1-4DC6-BD28-6FE4D8CEB9EF}"/>
              </a:ext>
            </a:extLst>
          </p:cNvPr>
          <p:cNvSpPr/>
          <p:nvPr userDrawn="1"/>
        </p:nvSpPr>
        <p:spPr>
          <a:xfrm>
            <a:off x="0" y="-8474"/>
            <a:ext cx="9143999" cy="4656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E1F2563-BD6F-4727-94FF-D9073CCC9601}"/>
              </a:ext>
            </a:extLst>
          </p:cNvPr>
          <p:cNvSpPr txBox="1"/>
          <p:nvPr userDrawn="1"/>
        </p:nvSpPr>
        <p:spPr>
          <a:xfrm>
            <a:off x="7416197" y="151874"/>
            <a:ext cx="1367884" cy="184666"/>
          </a:xfrm>
          <a:prstGeom prst="rect">
            <a:avLst/>
          </a:prstGeom>
          <a:noFill/>
        </p:spPr>
        <p:txBody>
          <a:bodyPr wrap="square" lIns="0" tIns="0" rIns="0" bIns="0" rtlCol="0">
            <a:spAutoFit/>
          </a:bodyPr>
          <a:lstStyle/>
          <a:p>
            <a:pPr algn="r"/>
            <a:r>
              <a:rPr lang="en-US" sz="1200" spc="100" dirty="0">
                <a:solidFill>
                  <a:schemeClr val="bg1"/>
                </a:solidFill>
                <a:latin typeface="Lato" panose="020F0502020204030203" pitchFamily="34" charset="0"/>
                <a:cs typeface="Lato" panose="020F0502020204030203" pitchFamily="34" charset="0"/>
              </a:rPr>
              <a:t>PAGE</a:t>
            </a:r>
            <a:r>
              <a:rPr lang="en-US" sz="1200" b="1" spc="100" dirty="0">
                <a:solidFill>
                  <a:schemeClr val="bg1"/>
                </a:solidFill>
                <a:latin typeface="Lato Black" panose="020F0502020204030203" pitchFamily="34" charset="0"/>
                <a:cs typeface="Lato Black" panose="020F0502020204030203" pitchFamily="34" charset="0"/>
              </a:rPr>
              <a:t> </a:t>
            </a:r>
            <a:fld id="{2FB35B27-6729-4263-B922-F3949A47BCCB}" type="slidenum">
              <a:rPr lang="en-US" sz="1200" b="1" spc="100" smtClean="0">
                <a:solidFill>
                  <a:schemeClr val="bg1"/>
                </a:solidFill>
                <a:latin typeface="Lato Black" panose="020F0502020204030203" pitchFamily="34" charset="0"/>
                <a:cs typeface="Lato Black" panose="020F0502020204030203" pitchFamily="34" charset="0"/>
              </a:rPr>
              <a:t>‹#›</a:t>
            </a:fld>
            <a:endParaRPr lang="en-US" sz="1200" b="1" spc="100" dirty="0">
              <a:solidFill>
                <a:schemeClr val="bg1"/>
              </a:solidFill>
              <a:latin typeface="Lato Black" panose="020F0502020204030203" pitchFamily="34" charset="0"/>
              <a:cs typeface="Lato Black" panose="020F0502020204030203" pitchFamily="34" charset="0"/>
            </a:endParaRPr>
          </a:p>
        </p:txBody>
      </p:sp>
      <p:sp>
        <p:nvSpPr>
          <p:cNvPr id="17" name="Triangle 8">
            <a:extLst>
              <a:ext uri="{FF2B5EF4-FFF2-40B4-BE49-F238E27FC236}">
                <a16:creationId xmlns:a16="http://schemas.microsoft.com/office/drawing/2014/main" id="{5E40DB9A-78EA-4BAA-A8FC-32F49D433921}"/>
              </a:ext>
            </a:extLst>
          </p:cNvPr>
          <p:cNvSpPr/>
          <p:nvPr userDrawn="1"/>
        </p:nvSpPr>
        <p:spPr>
          <a:xfrm rot="10800000">
            <a:off x="897672" y="-8474"/>
            <a:ext cx="1109547" cy="91794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88058FE-42AF-4902-98EC-5157AE23B0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9814" y="6318325"/>
            <a:ext cx="1564025" cy="259805"/>
          </a:xfrm>
          <a:prstGeom prst="rect">
            <a:avLst/>
          </a:prstGeom>
        </p:spPr>
      </p:pic>
      <p:pic>
        <p:nvPicPr>
          <p:cNvPr id="6" name="Picture 5">
            <a:extLst>
              <a:ext uri="{FF2B5EF4-FFF2-40B4-BE49-F238E27FC236}">
                <a16:creationId xmlns:a16="http://schemas.microsoft.com/office/drawing/2014/main" id="{7334E4D3-8C36-ECE3-A3EA-7102FDEFA209}"/>
              </a:ext>
            </a:extLst>
          </p:cNvPr>
          <p:cNvPicPr>
            <a:picLocks noChangeAspect="1"/>
          </p:cNvPicPr>
          <p:nvPr userDrawn="1"/>
        </p:nvPicPr>
        <p:blipFill>
          <a:blip r:embed="rId3"/>
          <a:stretch>
            <a:fillRect/>
          </a:stretch>
        </p:blipFill>
        <p:spPr>
          <a:xfrm>
            <a:off x="5323116" y="6346266"/>
            <a:ext cx="1602921" cy="182150"/>
          </a:xfrm>
          <a:prstGeom prst="rect">
            <a:avLst/>
          </a:prstGeom>
        </p:spPr>
      </p:pic>
    </p:spTree>
    <p:extLst>
      <p:ext uri="{BB962C8B-B14F-4D97-AF65-F5344CB8AC3E}">
        <p14:creationId xmlns:p14="http://schemas.microsoft.com/office/powerpoint/2010/main" val="304576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0D9884-6A38-42E1-A84B-E6592C4C4AFE}"/>
              </a:ext>
            </a:extLst>
          </p:cNvPr>
          <p:cNvSpPr/>
          <p:nvPr userDrawn="1"/>
        </p:nvSpPr>
        <p:spPr>
          <a:xfrm>
            <a:off x="0" y="457200"/>
            <a:ext cx="9143999" cy="640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3E8AF29-FEA2-4079-A762-5A4F9977116A}"/>
              </a:ext>
            </a:extLst>
          </p:cNvPr>
          <p:cNvSpPr/>
          <p:nvPr userDrawn="1"/>
        </p:nvSpPr>
        <p:spPr>
          <a:xfrm>
            <a:off x="0" y="-8474"/>
            <a:ext cx="9143999" cy="4656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7">
            <a:extLst>
              <a:ext uri="{FF2B5EF4-FFF2-40B4-BE49-F238E27FC236}">
                <a16:creationId xmlns:a16="http://schemas.microsoft.com/office/drawing/2014/main" id="{9CE31246-EFD0-4F66-9765-7F82D38F3AD4}"/>
              </a:ext>
            </a:extLst>
          </p:cNvPr>
          <p:cNvSpPr/>
          <p:nvPr userDrawn="1"/>
        </p:nvSpPr>
        <p:spPr>
          <a:xfrm rot="10800000">
            <a:off x="897672" y="-8474"/>
            <a:ext cx="1109547" cy="91794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0AFABBF-0EE4-4889-B81B-91A0DE1F8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0334" y="5983350"/>
            <a:ext cx="2518481" cy="408347"/>
          </a:xfrm>
          <a:prstGeom prst="rect">
            <a:avLst/>
          </a:prstGeom>
        </p:spPr>
      </p:pic>
      <p:cxnSp>
        <p:nvCxnSpPr>
          <p:cNvPr id="6" name="Straight Connector 5">
            <a:extLst>
              <a:ext uri="{FF2B5EF4-FFF2-40B4-BE49-F238E27FC236}">
                <a16:creationId xmlns:a16="http://schemas.microsoft.com/office/drawing/2014/main" id="{9BF9E909-527D-4D07-8634-5936C22D2453}"/>
              </a:ext>
            </a:extLst>
          </p:cNvPr>
          <p:cNvCxnSpPr>
            <a:cxnSpLocks/>
          </p:cNvCxnSpPr>
          <p:nvPr userDrawn="1"/>
        </p:nvCxnSpPr>
        <p:spPr>
          <a:xfrm>
            <a:off x="1460500" y="3689967"/>
            <a:ext cx="914400"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48B22C3A-B020-C7A0-9DA1-6FC8C32ACB2B}"/>
              </a:ext>
            </a:extLst>
          </p:cNvPr>
          <p:cNvPicPr>
            <a:picLocks noChangeAspect="1"/>
          </p:cNvPicPr>
          <p:nvPr userDrawn="1"/>
        </p:nvPicPr>
        <p:blipFill>
          <a:blip r:embed="rId3"/>
          <a:stretch>
            <a:fillRect/>
          </a:stretch>
        </p:blipFill>
        <p:spPr>
          <a:xfrm>
            <a:off x="5301734" y="5992643"/>
            <a:ext cx="2622272" cy="297986"/>
          </a:xfrm>
          <a:prstGeom prst="rect">
            <a:avLst/>
          </a:prstGeom>
        </p:spPr>
      </p:pic>
      <p:pic>
        <p:nvPicPr>
          <p:cNvPr id="11" name="Picture 7" descr="image00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1741" y="5740597"/>
            <a:ext cx="802078" cy="80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08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F3FC9-CEF6-490C-B1AC-74B2569FE1B8}" type="datetimeFigureOut">
              <a:rPr lang="en-US" smtClean="0"/>
              <a:t>10/10/2022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81C669-D206-467C-8F83-BF5A2A5A51A4}" type="slidenum">
              <a:rPr lang="en-US" smtClean="0"/>
              <a:t>‹#›</a:t>
            </a:fld>
            <a:endParaRPr lang="en-US" dirty="0"/>
          </a:p>
        </p:txBody>
      </p:sp>
    </p:spTree>
    <p:extLst>
      <p:ext uri="{BB962C8B-B14F-4D97-AF65-F5344CB8AC3E}">
        <p14:creationId xmlns:p14="http://schemas.microsoft.com/office/powerpoint/2010/main" val="339573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1BE5322-6380-48A0-9AD7-B9D4C27CCCE9}"/>
              </a:ext>
            </a:extLst>
          </p:cNvPr>
          <p:cNvSpPr>
            <a:spLocks noGrp="1"/>
          </p:cNvSpPr>
          <p:nvPr>
            <p:ph type="dt" sz="half" idx="10"/>
          </p:nvPr>
        </p:nvSpPr>
        <p:spPr>
          <a:xfrm>
            <a:off x="628650" y="6356351"/>
            <a:ext cx="2057400" cy="365125"/>
          </a:xfrm>
          <a:prstGeom prst="rect">
            <a:avLst/>
          </a:prstGeom>
        </p:spPr>
        <p:txBody>
          <a:bodyPr/>
          <a:lstStyle/>
          <a:p>
            <a:fld id="{F83BB9FD-84F1-564E-A1B8-1D7609DE2D9F}" type="datetimeFigureOut">
              <a:rPr lang="en-US" smtClean="0"/>
              <a:t>10/10/2022</a:t>
            </a:fld>
            <a:endParaRPr lang="en-US" dirty="0"/>
          </a:p>
        </p:txBody>
      </p:sp>
      <p:sp>
        <p:nvSpPr>
          <p:cNvPr id="4" name="Footer Placeholder 3">
            <a:extLst>
              <a:ext uri="{FF2B5EF4-FFF2-40B4-BE49-F238E27FC236}">
                <a16:creationId xmlns:a16="http://schemas.microsoft.com/office/drawing/2014/main" id="{32266B4F-A436-4D1E-880C-A4A77C7A8DE5}"/>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CFFC31E-C8D7-4756-AE27-4147B0CAACBA}"/>
              </a:ext>
            </a:extLst>
          </p:cNvPr>
          <p:cNvSpPr>
            <a:spLocks noGrp="1"/>
          </p:cNvSpPr>
          <p:nvPr>
            <p:ph type="sldNum" sz="quarter" idx="12"/>
          </p:nvPr>
        </p:nvSpPr>
        <p:spPr>
          <a:xfrm>
            <a:off x="6457950" y="6356351"/>
            <a:ext cx="2057400" cy="365125"/>
          </a:xfrm>
          <a:prstGeom prst="rect">
            <a:avLst/>
          </a:prstGeom>
        </p:spPr>
        <p:txBody>
          <a:bodyPr/>
          <a:lstStyle/>
          <a:p>
            <a:fld id="{62171B3C-EC69-9A4D-B909-349806CBA224}" type="slidenum">
              <a:rPr lang="en-US" smtClean="0"/>
              <a:t>‹#›</a:t>
            </a:fld>
            <a:endParaRPr lang="en-US" dirty="0"/>
          </a:p>
        </p:txBody>
      </p:sp>
      <p:sp>
        <p:nvSpPr>
          <p:cNvPr id="6" name="Rectangle 5">
            <a:extLst>
              <a:ext uri="{FF2B5EF4-FFF2-40B4-BE49-F238E27FC236}">
                <a16:creationId xmlns:a16="http://schemas.microsoft.com/office/drawing/2014/main" id="{5532E34E-C3E3-4E98-B3C8-FDEF1A093BB9}"/>
              </a:ext>
            </a:extLst>
          </p:cNvPr>
          <p:cNvSpPr/>
          <p:nvPr userDrawn="1"/>
        </p:nvSpPr>
        <p:spPr>
          <a:xfrm>
            <a:off x="0" y="456914"/>
            <a:ext cx="9143999" cy="64010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7">
            <a:extLst>
              <a:ext uri="{FF2B5EF4-FFF2-40B4-BE49-F238E27FC236}">
                <a16:creationId xmlns:a16="http://schemas.microsoft.com/office/drawing/2014/main" id="{2DC75257-B9BD-4652-877E-D884B2689EFB}"/>
              </a:ext>
            </a:extLst>
          </p:cNvPr>
          <p:cNvSpPr/>
          <p:nvPr userDrawn="1"/>
        </p:nvSpPr>
        <p:spPr>
          <a:xfrm rot="10800000">
            <a:off x="897672" y="-8474"/>
            <a:ext cx="1109547" cy="91794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5150257-0B54-4A98-9337-E0DEAD4DFD6A}"/>
              </a:ext>
            </a:extLst>
          </p:cNvPr>
          <p:cNvCxnSpPr>
            <a:cxnSpLocks/>
          </p:cNvCxnSpPr>
          <p:nvPr userDrawn="1"/>
        </p:nvCxnSpPr>
        <p:spPr>
          <a:xfrm>
            <a:off x="1460306" y="3966012"/>
            <a:ext cx="914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0EACD592-EA7C-4548-95C7-4355A28D13CF}"/>
              </a:ext>
            </a:extLst>
          </p:cNvPr>
          <p:cNvCxnSpPr>
            <a:cxnSpLocks/>
          </p:cNvCxnSpPr>
          <p:nvPr userDrawn="1"/>
        </p:nvCxnSpPr>
        <p:spPr>
          <a:xfrm>
            <a:off x="1295400" y="523519"/>
            <a:ext cx="285750" cy="0"/>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34BCCB3A-B5B9-4D17-999B-03C2529E2A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9139" y="6311412"/>
            <a:ext cx="1652718" cy="267972"/>
          </a:xfrm>
          <a:prstGeom prst="rect">
            <a:avLst/>
          </a:prstGeom>
        </p:spPr>
      </p:pic>
      <p:sp>
        <p:nvSpPr>
          <p:cNvPr id="7" name="Text Placeholder 6">
            <a:extLst>
              <a:ext uri="{FF2B5EF4-FFF2-40B4-BE49-F238E27FC236}">
                <a16:creationId xmlns:a16="http://schemas.microsoft.com/office/drawing/2014/main" id="{BA6DB3DE-6C1A-4878-9B7C-C45A789030D5}"/>
              </a:ext>
            </a:extLst>
          </p:cNvPr>
          <p:cNvSpPr>
            <a:spLocks noGrp="1"/>
          </p:cNvSpPr>
          <p:nvPr>
            <p:ph type="body" sz="quarter" idx="13" hasCustomPrompt="1"/>
          </p:nvPr>
        </p:nvSpPr>
        <p:spPr>
          <a:xfrm>
            <a:off x="1295400" y="2122488"/>
            <a:ext cx="7466013" cy="1457325"/>
          </a:xfrm>
        </p:spPr>
        <p:txBody>
          <a:bodyPr anchor="b"/>
          <a:lstStyle>
            <a:lvl1pPr marL="0" indent="0">
              <a:buNone/>
              <a:defRPr>
                <a:solidFill>
                  <a:schemeClr val="bg1"/>
                </a:solidFill>
                <a:latin typeface="Lato Semibold" panose="020F0702020204030203" pitchFamily="34" charset="0"/>
                <a:cs typeface="Lato Semibold" panose="020F0702020204030203" pitchFamily="34" charset="0"/>
              </a:defRPr>
            </a:lvl1pPr>
            <a:lvl2pPr>
              <a:defRPr>
                <a:solidFill>
                  <a:schemeClr val="bg1"/>
                </a:solidFill>
                <a:latin typeface="Lato Semibold" panose="020F0702020204030203" pitchFamily="34" charset="0"/>
                <a:cs typeface="Lato Semibold" panose="020F0702020204030203" pitchFamily="34" charset="0"/>
              </a:defRPr>
            </a:lvl2pPr>
            <a:lvl3pPr>
              <a:defRPr>
                <a:solidFill>
                  <a:schemeClr val="bg1"/>
                </a:solidFill>
                <a:latin typeface="Lato Semibold" panose="020F0702020204030203" pitchFamily="34" charset="0"/>
                <a:cs typeface="Lato Semibold" panose="020F0702020204030203" pitchFamily="34" charset="0"/>
              </a:defRPr>
            </a:lvl3pPr>
            <a:lvl4pPr>
              <a:defRPr>
                <a:solidFill>
                  <a:schemeClr val="bg1"/>
                </a:solidFill>
                <a:latin typeface="Lato Semibold" panose="020F0702020204030203" pitchFamily="34" charset="0"/>
                <a:cs typeface="Lato Semibold" panose="020F0702020204030203" pitchFamily="34" charset="0"/>
              </a:defRPr>
            </a:lvl4pPr>
            <a:lvl5pPr>
              <a:defRPr>
                <a:solidFill>
                  <a:schemeClr val="bg1"/>
                </a:solidFill>
                <a:latin typeface="Lato Semibold" panose="020F0702020204030203" pitchFamily="34" charset="0"/>
                <a:cs typeface="Lato Semibold" panose="020F0702020204030203" pitchFamily="34" charset="0"/>
              </a:defRPr>
            </a:lvl5pPr>
          </a:lstStyle>
          <a:p>
            <a:pPr lvl="0"/>
            <a:r>
              <a:rPr lang="en-US" dirty="0"/>
              <a:t>Click to edit master text styles</a:t>
            </a:r>
          </a:p>
        </p:txBody>
      </p:sp>
    </p:spTree>
    <p:extLst>
      <p:ext uri="{BB962C8B-B14F-4D97-AF65-F5344CB8AC3E}">
        <p14:creationId xmlns:p14="http://schemas.microsoft.com/office/powerpoint/2010/main" val="19938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683932-DB42-4783-A6ED-7D49A58107AB}"/>
              </a:ext>
            </a:extLst>
          </p:cNvPr>
          <p:cNvSpPr>
            <a:spLocks noGrp="1"/>
          </p:cNvSpPr>
          <p:nvPr>
            <p:ph sz="quarter" idx="10"/>
          </p:nvPr>
        </p:nvSpPr>
        <p:spPr>
          <a:xfrm>
            <a:off x="1438275" y="2411413"/>
            <a:ext cx="7345363" cy="3811587"/>
          </a:xfrm>
          <a:prstGeom prst="rect">
            <a:avLst/>
          </a:prstGeom>
        </p:spPr>
        <p:txBody>
          <a:bodyPr/>
          <a:lstStyle>
            <a:lvl1pPr>
              <a:defRPr>
                <a:solidFill>
                  <a:srgbClr val="7F7F7F"/>
                </a:solidFill>
                <a:latin typeface="Lato" panose="020F0502020204030203" pitchFamily="34" charset="0"/>
                <a:cs typeface="Lato" panose="020F0502020204030203" pitchFamily="34" charset="0"/>
              </a:defRPr>
            </a:lvl1pPr>
            <a:lvl2pPr>
              <a:defRPr>
                <a:solidFill>
                  <a:srgbClr val="7F7F7F"/>
                </a:solidFill>
                <a:latin typeface="Lato" panose="020F0502020204030203" pitchFamily="34" charset="0"/>
                <a:cs typeface="Lato" panose="020F0502020204030203" pitchFamily="34" charset="0"/>
              </a:defRPr>
            </a:lvl2pPr>
            <a:lvl3pPr>
              <a:defRPr>
                <a:solidFill>
                  <a:srgbClr val="7F7F7F"/>
                </a:solidFill>
                <a:latin typeface="Lato" panose="020F0502020204030203" pitchFamily="34" charset="0"/>
                <a:cs typeface="Lato" panose="020F0502020204030203" pitchFamily="34" charset="0"/>
              </a:defRPr>
            </a:lvl3pPr>
            <a:lvl4pPr>
              <a:defRPr>
                <a:solidFill>
                  <a:srgbClr val="7F7F7F"/>
                </a:solidFill>
                <a:latin typeface="Lato" panose="020F0502020204030203" pitchFamily="34" charset="0"/>
                <a:cs typeface="Lato" panose="020F0502020204030203" pitchFamily="34" charset="0"/>
              </a:defRPr>
            </a:lvl4pPr>
            <a:lvl5pPr>
              <a:defRPr>
                <a:solidFill>
                  <a:srgbClr val="7F7F7F"/>
                </a:solidFill>
                <a:latin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DBB7C007-2E2C-45F6-B2D7-0614F52C9006}"/>
              </a:ext>
            </a:extLst>
          </p:cNvPr>
          <p:cNvSpPr>
            <a:spLocks noGrp="1"/>
          </p:cNvSpPr>
          <p:nvPr>
            <p:ph type="title"/>
          </p:nvPr>
        </p:nvSpPr>
        <p:spPr>
          <a:xfrm>
            <a:off x="1438275" y="1203128"/>
            <a:ext cx="7312378" cy="465674"/>
          </a:xfrm>
          <a:prstGeom prst="rect">
            <a:avLst/>
          </a:prstGeom>
          <a:noFill/>
          <a:ln>
            <a:noFill/>
          </a:ln>
        </p:spPr>
        <p:txBody>
          <a:bodyPr wrap="square" lIns="0" tIns="0" rIns="0" bIns="0" rtlCol="0">
            <a:spAutoFit/>
          </a:bodyPr>
          <a:lstStyle>
            <a:lvl1pPr>
              <a:defRPr lang="en-US" sz="3300" b="1">
                <a:solidFill>
                  <a:srgbClr val="7F7F7F"/>
                </a:solidFill>
                <a:latin typeface="Lato" panose="020F0502020204030203" pitchFamily="34" charset="0"/>
                <a:ea typeface="+mn-ea"/>
                <a:cs typeface="Lato" panose="020F0502020204030203" pitchFamily="34" charset="0"/>
              </a:defRPr>
            </a:lvl1pPr>
          </a:lstStyle>
          <a:p>
            <a:pPr marL="0" lvl="0"/>
            <a:r>
              <a:rPr lang="en-US" dirty="0"/>
              <a:t>Click to edit Master title style</a:t>
            </a:r>
          </a:p>
        </p:txBody>
      </p:sp>
      <p:sp>
        <p:nvSpPr>
          <p:cNvPr id="14" name="Rectangle 13">
            <a:extLst>
              <a:ext uri="{FF2B5EF4-FFF2-40B4-BE49-F238E27FC236}">
                <a16:creationId xmlns:a16="http://schemas.microsoft.com/office/drawing/2014/main" id="{5F0BBF93-E2B1-4DC6-BD28-6FE4D8CEB9EF}"/>
              </a:ext>
            </a:extLst>
          </p:cNvPr>
          <p:cNvSpPr/>
          <p:nvPr userDrawn="1"/>
        </p:nvSpPr>
        <p:spPr>
          <a:xfrm>
            <a:off x="0" y="-8474"/>
            <a:ext cx="9143999" cy="4656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E1F2563-BD6F-4727-94FF-D9073CCC9601}"/>
              </a:ext>
            </a:extLst>
          </p:cNvPr>
          <p:cNvSpPr txBox="1"/>
          <p:nvPr userDrawn="1"/>
        </p:nvSpPr>
        <p:spPr>
          <a:xfrm>
            <a:off x="7416197" y="151874"/>
            <a:ext cx="1367884" cy="184666"/>
          </a:xfrm>
          <a:prstGeom prst="rect">
            <a:avLst/>
          </a:prstGeom>
          <a:noFill/>
        </p:spPr>
        <p:txBody>
          <a:bodyPr wrap="square" lIns="0" tIns="0" rIns="0" bIns="0" rtlCol="0">
            <a:spAutoFit/>
          </a:bodyPr>
          <a:lstStyle/>
          <a:p>
            <a:pPr algn="r"/>
            <a:r>
              <a:rPr lang="en-US" sz="1200" spc="100" dirty="0">
                <a:solidFill>
                  <a:schemeClr val="bg1"/>
                </a:solidFill>
                <a:latin typeface="Lato" panose="020F0502020204030203" pitchFamily="34" charset="0"/>
                <a:cs typeface="Lato" panose="020F0502020204030203" pitchFamily="34" charset="0"/>
              </a:rPr>
              <a:t>PAGE</a:t>
            </a:r>
            <a:r>
              <a:rPr lang="en-US" sz="1200" b="1" spc="100" dirty="0">
                <a:solidFill>
                  <a:schemeClr val="bg1"/>
                </a:solidFill>
                <a:latin typeface="Lato Black" panose="020F0502020204030203" pitchFamily="34" charset="0"/>
                <a:cs typeface="Lato Black" panose="020F0502020204030203" pitchFamily="34" charset="0"/>
              </a:rPr>
              <a:t> </a:t>
            </a:r>
            <a:fld id="{2FB35B27-6729-4263-B922-F3949A47BCCB}" type="slidenum">
              <a:rPr lang="en-US" sz="1200" b="1" spc="100" smtClean="0">
                <a:solidFill>
                  <a:schemeClr val="bg1"/>
                </a:solidFill>
                <a:latin typeface="Lato Black" panose="020F0502020204030203" pitchFamily="34" charset="0"/>
                <a:cs typeface="Lato Black" panose="020F0502020204030203" pitchFamily="34" charset="0"/>
              </a:rPr>
              <a:t>‹#›</a:t>
            </a:fld>
            <a:endParaRPr lang="en-US" sz="1200" b="1" spc="100" dirty="0">
              <a:solidFill>
                <a:schemeClr val="bg1"/>
              </a:solidFill>
              <a:latin typeface="Lato Black" panose="020F0502020204030203" pitchFamily="34" charset="0"/>
              <a:cs typeface="Lato Black" panose="020F0502020204030203" pitchFamily="34" charset="0"/>
            </a:endParaRPr>
          </a:p>
        </p:txBody>
      </p:sp>
      <p:sp>
        <p:nvSpPr>
          <p:cNvPr id="17" name="Triangle 8">
            <a:extLst>
              <a:ext uri="{FF2B5EF4-FFF2-40B4-BE49-F238E27FC236}">
                <a16:creationId xmlns:a16="http://schemas.microsoft.com/office/drawing/2014/main" id="{5E40DB9A-78EA-4BAA-A8FC-32F49D433921}"/>
              </a:ext>
            </a:extLst>
          </p:cNvPr>
          <p:cNvSpPr/>
          <p:nvPr userDrawn="1"/>
        </p:nvSpPr>
        <p:spPr>
          <a:xfrm rot="10800000">
            <a:off x="897672" y="-8474"/>
            <a:ext cx="1109547" cy="91794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88058FE-42AF-4902-98EC-5157AE23B0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0311" y="6467068"/>
            <a:ext cx="1564025" cy="259805"/>
          </a:xfrm>
          <a:prstGeom prst="rect">
            <a:avLst/>
          </a:prstGeom>
        </p:spPr>
      </p:pic>
      <p:pic>
        <p:nvPicPr>
          <p:cNvPr id="10" name="Picture 9">
            <a:extLst>
              <a:ext uri="{FF2B5EF4-FFF2-40B4-BE49-F238E27FC236}">
                <a16:creationId xmlns:a16="http://schemas.microsoft.com/office/drawing/2014/main" id="{A99F368C-48FF-78DC-A1CB-E874AAEE1719}"/>
              </a:ext>
            </a:extLst>
          </p:cNvPr>
          <p:cNvPicPr>
            <a:picLocks noChangeAspect="1"/>
          </p:cNvPicPr>
          <p:nvPr userDrawn="1"/>
        </p:nvPicPr>
        <p:blipFill>
          <a:blip r:embed="rId3"/>
          <a:stretch>
            <a:fillRect/>
          </a:stretch>
        </p:blipFill>
        <p:spPr>
          <a:xfrm>
            <a:off x="2427193" y="6467068"/>
            <a:ext cx="1602921" cy="182150"/>
          </a:xfrm>
          <a:prstGeom prst="rect">
            <a:avLst/>
          </a:prstGeom>
        </p:spPr>
      </p:pic>
      <p:pic>
        <p:nvPicPr>
          <p:cNvPr id="11" name="Picture 7" descr="image00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2178" y="6318322"/>
            <a:ext cx="479641" cy="47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095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0BBF93-E2B1-4DC6-BD28-6FE4D8CEB9EF}"/>
              </a:ext>
            </a:extLst>
          </p:cNvPr>
          <p:cNvSpPr/>
          <p:nvPr userDrawn="1"/>
        </p:nvSpPr>
        <p:spPr>
          <a:xfrm>
            <a:off x="0" y="-8474"/>
            <a:ext cx="9143999" cy="4656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E1F2563-BD6F-4727-94FF-D9073CCC9601}"/>
              </a:ext>
            </a:extLst>
          </p:cNvPr>
          <p:cNvSpPr txBox="1"/>
          <p:nvPr userDrawn="1"/>
        </p:nvSpPr>
        <p:spPr>
          <a:xfrm>
            <a:off x="7416197" y="151874"/>
            <a:ext cx="1367884" cy="184666"/>
          </a:xfrm>
          <a:prstGeom prst="rect">
            <a:avLst/>
          </a:prstGeom>
          <a:noFill/>
        </p:spPr>
        <p:txBody>
          <a:bodyPr wrap="square" lIns="0" tIns="0" rIns="0" bIns="0" rtlCol="0">
            <a:spAutoFit/>
          </a:bodyPr>
          <a:lstStyle/>
          <a:p>
            <a:pPr algn="r"/>
            <a:r>
              <a:rPr lang="en-US" sz="1200" spc="100" dirty="0">
                <a:solidFill>
                  <a:schemeClr val="bg1"/>
                </a:solidFill>
                <a:latin typeface="Lato" panose="020F0502020204030203" pitchFamily="34" charset="0"/>
                <a:cs typeface="Lato" panose="020F0502020204030203" pitchFamily="34" charset="0"/>
              </a:rPr>
              <a:t>PAGE</a:t>
            </a:r>
            <a:r>
              <a:rPr lang="en-US" sz="1200" b="1" spc="100" dirty="0">
                <a:solidFill>
                  <a:schemeClr val="bg1"/>
                </a:solidFill>
                <a:latin typeface="Lato Black" panose="020F0502020204030203" pitchFamily="34" charset="0"/>
                <a:cs typeface="Lato Black" panose="020F0502020204030203" pitchFamily="34" charset="0"/>
              </a:rPr>
              <a:t> </a:t>
            </a:r>
            <a:fld id="{2FB35B27-6729-4263-B922-F3949A47BCCB}" type="slidenum">
              <a:rPr lang="en-US" sz="1200" b="1" spc="100" smtClean="0">
                <a:solidFill>
                  <a:schemeClr val="bg1"/>
                </a:solidFill>
                <a:latin typeface="Lato Black" panose="020F0502020204030203" pitchFamily="34" charset="0"/>
                <a:cs typeface="Lato Black" panose="020F0502020204030203" pitchFamily="34" charset="0"/>
              </a:rPr>
              <a:t>‹#›</a:t>
            </a:fld>
            <a:endParaRPr lang="en-US" sz="1200" b="1" spc="100" dirty="0">
              <a:solidFill>
                <a:schemeClr val="bg1"/>
              </a:solidFill>
              <a:latin typeface="Lato Black" panose="020F0502020204030203" pitchFamily="34" charset="0"/>
              <a:cs typeface="Lato Black" panose="020F0502020204030203" pitchFamily="34" charset="0"/>
            </a:endParaRPr>
          </a:p>
        </p:txBody>
      </p:sp>
      <p:sp>
        <p:nvSpPr>
          <p:cNvPr id="17" name="Triangle 8">
            <a:extLst>
              <a:ext uri="{FF2B5EF4-FFF2-40B4-BE49-F238E27FC236}">
                <a16:creationId xmlns:a16="http://schemas.microsoft.com/office/drawing/2014/main" id="{5E40DB9A-78EA-4BAA-A8FC-32F49D433921}"/>
              </a:ext>
            </a:extLst>
          </p:cNvPr>
          <p:cNvSpPr/>
          <p:nvPr userDrawn="1"/>
        </p:nvSpPr>
        <p:spPr>
          <a:xfrm rot="10800000">
            <a:off x="897672" y="-8474"/>
            <a:ext cx="1109547" cy="91794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88058FE-42AF-4902-98EC-5157AE23B0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9814" y="6318325"/>
            <a:ext cx="1564025" cy="259805"/>
          </a:xfrm>
          <a:prstGeom prst="rect">
            <a:avLst/>
          </a:prstGeom>
        </p:spPr>
      </p:pic>
    </p:spTree>
    <p:extLst>
      <p:ext uri="{BB962C8B-B14F-4D97-AF65-F5344CB8AC3E}">
        <p14:creationId xmlns:p14="http://schemas.microsoft.com/office/powerpoint/2010/main" val="174282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0D9884-6A38-42E1-A84B-E6592C4C4AFE}"/>
              </a:ext>
            </a:extLst>
          </p:cNvPr>
          <p:cNvSpPr/>
          <p:nvPr userDrawn="1"/>
        </p:nvSpPr>
        <p:spPr>
          <a:xfrm>
            <a:off x="0" y="457200"/>
            <a:ext cx="9143999" cy="640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3E8AF29-FEA2-4079-A762-5A4F9977116A}"/>
              </a:ext>
            </a:extLst>
          </p:cNvPr>
          <p:cNvSpPr/>
          <p:nvPr userDrawn="1"/>
        </p:nvSpPr>
        <p:spPr>
          <a:xfrm>
            <a:off x="0" y="-8474"/>
            <a:ext cx="9143999" cy="4656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17">
            <a:extLst>
              <a:ext uri="{FF2B5EF4-FFF2-40B4-BE49-F238E27FC236}">
                <a16:creationId xmlns:a16="http://schemas.microsoft.com/office/drawing/2014/main" id="{9CE31246-EFD0-4F66-9765-7F82D38F3AD4}"/>
              </a:ext>
            </a:extLst>
          </p:cNvPr>
          <p:cNvSpPr/>
          <p:nvPr userDrawn="1"/>
        </p:nvSpPr>
        <p:spPr>
          <a:xfrm rot="10800000">
            <a:off x="897672" y="-8474"/>
            <a:ext cx="1109547" cy="91794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0AFABBF-0EE4-4889-B81B-91A0DE1F8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1293" y="5539359"/>
            <a:ext cx="2518481" cy="408347"/>
          </a:xfrm>
          <a:prstGeom prst="rect">
            <a:avLst/>
          </a:prstGeom>
        </p:spPr>
      </p:pic>
      <p:cxnSp>
        <p:nvCxnSpPr>
          <p:cNvPr id="6" name="Straight Connector 5">
            <a:extLst>
              <a:ext uri="{FF2B5EF4-FFF2-40B4-BE49-F238E27FC236}">
                <a16:creationId xmlns:a16="http://schemas.microsoft.com/office/drawing/2014/main" id="{9BF9E909-527D-4D07-8634-5936C22D2453}"/>
              </a:ext>
            </a:extLst>
          </p:cNvPr>
          <p:cNvCxnSpPr>
            <a:cxnSpLocks/>
          </p:cNvCxnSpPr>
          <p:nvPr userDrawn="1"/>
        </p:nvCxnSpPr>
        <p:spPr>
          <a:xfrm>
            <a:off x="1460500" y="3970053"/>
            <a:ext cx="914400"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792880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BB9FD-84F1-564E-A1B8-1D7609DE2D9F}" type="datetimeFigureOut">
              <a:rPr lang="en-US" smtClean="0"/>
              <a:t>10/10/2022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71B3C-EC69-9A4D-B909-349806CBA224}" type="slidenum">
              <a:rPr lang="en-US" smtClean="0"/>
              <a:t>‹#›</a:t>
            </a:fld>
            <a:endParaRPr lang="en-US" dirty="0"/>
          </a:p>
        </p:txBody>
      </p:sp>
    </p:spTree>
    <p:extLst>
      <p:ext uri="{BB962C8B-B14F-4D97-AF65-F5344CB8AC3E}">
        <p14:creationId xmlns:p14="http://schemas.microsoft.com/office/powerpoint/2010/main" val="31818118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8" r:id="rId3"/>
    <p:sldLayoutId id="2147483661" r:id="rId4"/>
    <p:sldLayoutId id="2147483705" r:id="rId5"/>
  </p:sldLayoutIdLst>
  <p:txStyles>
    <p:titleStyle>
      <a:lvl1pPr algn="l" defTabSz="914400" rtl="0" eaLnBrk="1" latinLnBrk="0" hangingPunct="1">
        <a:lnSpc>
          <a:spcPct val="90000"/>
        </a:lnSpc>
        <a:spcBef>
          <a:spcPct val="0"/>
        </a:spcBef>
        <a:buNone/>
        <a:defRPr sz="4400" kern="1200">
          <a:solidFill>
            <a:srgbClr val="7F7F7F"/>
          </a:solidFill>
          <a:latin typeface="Lato" panose="020F0502020204030203" pitchFamily="34" charset="0"/>
          <a:ea typeface="+mj-ea"/>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F7F7F"/>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Lato" panose="020F0502020204030203" pitchFamily="34" charset="0"/>
          <a:ea typeface="+mn-ea"/>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Lato" panose="020F0502020204030203" pitchFamily="34" charset="0"/>
          <a:ea typeface="+mn-ea"/>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BB9FD-84F1-564E-A1B8-1D7609DE2D9F}" type="datetimeFigureOut">
              <a:rPr lang="en-US" smtClean="0"/>
              <a:t>10/10/2022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71B3C-EC69-9A4D-B909-349806CBA224}" type="slidenum">
              <a:rPr lang="en-US" smtClean="0"/>
              <a:t>‹#›</a:t>
            </a:fld>
            <a:endParaRPr lang="en-US" dirty="0"/>
          </a:p>
        </p:txBody>
      </p:sp>
    </p:spTree>
    <p:extLst>
      <p:ext uri="{BB962C8B-B14F-4D97-AF65-F5344CB8AC3E}">
        <p14:creationId xmlns:p14="http://schemas.microsoft.com/office/powerpoint/2010/main" val="195692571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l" defTabSz="914400" rtl="0" eaLnBrk="1" latinLnBrk="0" hangingPunct="1">
        <a:lnSpc>
          <a:spcPct val="90000"/>
        </a:lnSpc>
        <a:spcBef>
          <a:spcPct val="0"/>
        </a:spcBef>
        <a:buNone/>
        <a:defRPr sz="4400" kern="1200">
          <a:solidFill>
            <a:srgbClr val="7F7F7F"/>
          </a:solidFill>
          <a:latin typeface="Lato" panose="020F0502020204030203" pitchFamily="34" charset="0"/>
          <a:ea typeface="+mj-ea"/>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F7F7F"/>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Lato" panose="020F0502020204030203" pitchFamily="34" charset="0"/>
          <a:ea typeface="+mn-ea"/>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Lato" panose="020F0502020204030203" pitchFamily="34" charset="0"/>
          <a:ea typeface="+mn-ea"/>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ftc.gov/news-events/news/press-releases/2021/10/ftc-targets-false-claims-profit-colleg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tc.gov/legal-library/browse/federal-register-notices/16-cfr-part-462-trade-regulation-rule-use-earnings-claim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25.xml"/><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tc.gov/sites/default/files/documents/federal_register_notices/2013/11/131118vocationalschools.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www.consumerfinance.gov/compliance/circulars/circular-2022-04-insufficient-data-protection-or-security-for-sensitive-consumer-information/" TargetMode="External"/><Relationship Id="rId4" Type="http://schemas.openxmlformats.org/officeDocument/2006/relationships/hyperlink" Target="https://www.ftc.gov/sites/default/files/attachments/press-releases/ftc-staff-revises-online-advertising-disclosure-guidelines/130312dotcomdisclosures.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014" y="1578149"/>
            <a:ext cx="5952393" cy="1815882"/>
          </a:xfrm>
          <a:prstGeom prst="rect">
            <a:avLst/>
          </a:prstGeom>
        </p:spPr>
        <p:txBody>
          <a:bodyPr wrap="square">
            <a:spAutoFit/>
          </a:bodyPr>
          <a:lstStyle/>
          <a:p>
            <a:r>
              <a:rPr lang="en-US" sz="2800" dirty="0">
                <a:solidFill>
                  <a:schemeClr val="bg1"/>
                </a:solidFill>
                <a:latin typeface="Georgia" panose="02040502050405020303" pitchFamily="18" charset="0"/>
                <a:ea typeface="Lato Medium" panose="020F0502020204030203" pitchFamily="34" charset="0"/>
                <a:cs typeface="Lato Medium" panose="020F0502020204030203" pitchFamily="34" charset="0"/>
              </a:rPr>
              <a:t>FTC’S INITIATIVE ON INSTITUTIONAL MARKETING PRACTICES —</a:t>
            </a:r>
          </a:p>
          <a:p>
            <a:r>
              <a:rPr lang="en-US" sz="2800" dirty="0">
                <a:solidFill>
                  <a:schemeClr val="bg1"/>
                </a:solidFill>
                <a:latin typeface="Georgia" panose="02040502050405020303" pitchFamily="18" charset="0"/>
                <a:ea typeface="Lato Medium" panose="020F0502020204030203" pitchFamily="34" charset="0"/>
                <a:cs typeface="Lato Medium" panose="020F0502020204030203" pitchFamily="34" charset="0"/>
              </a:rPr>
              <a:t>What You Need to Know</a:t>
            </a:r>
          </a:p>
        </p:txBody>
      </p:sp>
      <p:sp>
        <p:nvSpPr>
          <p:cNvPr id="3" name="Rectangle 2"/>
          <p:cNvSpPr/>
          <p:nvPr/>
        </p:nvSpPr>
        <p:spPr>
          <a:xfrm>
            <a:off x="1354014" y="3859732"/>
            <a:ext cx="4572000" cy="1138773"/>
          </a:xfrm>
          <a:prstGeom prst="rect">
            <a:avLst/>
          </a:prstGeom>
        </p:spPr>
        <p:txBody>
          <a:bodyPr>
            <a:spAutoFit/>
          </a:bodyPr>
          <a:lstStyle/>
          <a:p>
            <a:pPr>
              <a:lnSpc>
                <a:spcPct val="100000"/>
              </a:lnSpc>
              <a:spcBef>
                <a:spcPts val="0"/>
              </a:spcBef>
              <a:spcAft>
                <a:spcPts val="1200"/>
              </a:spcAft>
            </a:pPr>
            <a:r>
              <a:rPr lang="en-US" sz="1600" dirty="0">
                <a:solidFill>
                  <a:schemeClr val="bg1"/>
                </a:solidFill>
                <a:latin typeface="Georgia" panose="02040502050405020303" pitchFamily="18" charset="0"/>
                <a:ea typeface="Lato Medium" panose="020F0502020204030203" pitchFamily="34" charset="0"/>
                <a:cs typeface="Lato Medium" panose="020F0502020204030203" pitchFamily="34" charset="0"/>
              </a:rPr>
              <a:t>CAPPS 38</a:t>
            </a:r>
            <a:r>
              <a:rPr lang="en-US" sz="1600" baseline="30000" dirty="0">
                <a:solidFill>
                  <a:schemeClr val="bg1"/>
                </a:solidFill>
                <a:latin typeface="Georgia" panose="02040502050405020303" pitchFamily="18" charset="0"/>
                <a:ea typeface="Lato Medium" panose="020F0502020204030203" pitchFamily="34" charset="0"/>
                <a:cs typeface="Lato Medium" panose="020F0502020204030203" pitchFamily="34" charset="0"/>
              </a:rPr>
              <a:t>th</a:t>
            </a:r>
            <a:r>
              <a:rPr lang="en-US" sz="1600" dirty="0">
                <a:solidFill>
                  <a:schemeClr val="bg1"/>
                </a:solidFill>
                <a:latin typeface="Georgia" panose="02040502050405020303" pitchFamily="18" charset="0"/>
                <a:ea typeface="Lato Medium" panose="020F0502020204030203" pitchFamily="34" charset="0"/>
                <a:cs typeface="Lato Medium" panose="020F0502020204030203" pitchFamily="34" charset="0"/>
              </a:rPr>
              <a:t> Annual Conference </a:t>
            </a:r>
          </a:p>
          <a:p>
            <a:pPr>
              <a:lnSpc>
                <a:spcPct val="100000"/>
              </a:lnSpc>
              <a:spcBef>
                <a:spcPts val="0"/>
              </a:spcBef>
              <a:spcAft>
                <a:spcPts val="1200"/>
              </a:spcAft>
            </a:pPr>
            <a:r>
              <a:rPr lang="en-US" sz="1600" dirty="0">
                <a:solidFill>
                  <a:schemeClr val="bg1"/>
                </a:solidFill>
                <a:latin typeface="Georgia" panose="02040502050405020303" pitchFamily="18" charset="0"/>
                <a:ea typeface="Lato Medium" panose="020F0502020204030203" pitchFamily="34" charset="0"/>
                <a:cs typeface="Lato Medium" panose="020F0502020204030203" pitchFamily="34" charset="0"/>
              </a:rPr>
              <a:t>La Jolla, California </a:t>
            </a:r>
          </a:p>
          <a:p>
            <a:pPr>
              <a:lnSpc>
                <a:spcPct val="100000"/>
              </a:lnSpc>
              <a:spcBef>
                <a:spcPts val="0"/>
              </a:spcBef>
            </a:pPr>
            <a:r>
              <a:rPr lang="en-US" sz="1600" dirty="0">
                <a:solidFill>
                  <a:schemeClr val="bg1"/>
                </a:solidFill>
                <a:latin typeface="Georgia" panose="02040502050405020303" pitchFamily="18" charset="0"/>
                <a:ea typeface="Lato Medium" panose="020F0502020204030203" pitchFamily="34" charset="0"/>
                <a:cs typeface="Lato Medium" panose="020F0502020204030203" pitchFamily="34" charset="0"/>
              </a:rPr>
              <a:t>October 6, 2022</a:t>
            </a:r>
          </a:p>
        </p:txBody>
      </p:sp>
    </p:spTree>
    <p:extLst>
      <p:ext uri="{BB962C8B-B14F-4D97-AF65-F5344CB8AC3E}">
        <p14:creationId xmlns:p14="http://schemas.microsoft.com/office/powerpoint/2010/main" val="1761125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010605" y="1964352"/>
            <a:ext cx="6734919" cy="4078316"/>
          </a:xfrm>
        </p:spPr>
        <p:txBody>
          <a:bodyPr>
            <a:noAutofit/>
          </a:bodyPr>
          <a:lstStyle/>
          <a:p>
            <a:pPr marL="914400" indent="-28575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The FTC enforces </a:t>
            </a:r>
            <a:r>
              <a:rPr lang="en-US" sz="1800" dirty="0">
                <a:solidFill>
                  <a:srgbClr val="B3350D"/>
                </a:solidFill>
                <a:latin typeface="Georgia" panose="02040502050405020303" pitchFamily="18" charset="0"/>
                <a:ea typeface="Lato" panose="020F0502020204030203" pitchFamily="34" charset="0"/>
              </a:rPr>
              <a:t>section 5(a) of the FTC Act</a:t>
            </a:r>
            <a:r>
              <a:rPr lang="en-US" sz="1800" dirty="0">
                <a:solidFill>
                  <a:prstClr val="white">
                    <a:lumMod val="50000"/>
                  </a:prstClr>
                </a:solidFill>
                <a:latin typeface="Georgia" panose="02040502050405020303" pitchFamily="18" charset="0"/>
                <a:ea typeface="Lato" panose="020F0502020204030203" pitchFamily="34" charset="0"/>
              </a:rPr>
              <a:t>, 15 U.S.C. § 45(a), which prohibits unfair or deceptive acts or practices in or affecting commerce.</a:t>
            </a:r>
          </a:p>
          <a:p>
            <a:pPr marL="914400" lvl="1" indent="-28575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“Deceptive” practices are defined in the </a:t>
            </a:r>
            <a:r>
              <a:rPr lang="en-US" sz="1800" i="1" dirty="0">
                <a:solidFill>
                  <a:prstClr val="white">
                    <a:lumMod val="50000"/>
                  </a:prstClr>
                </a:solidFill>
                <a:latin typeface="Georgia" panose="02040502050405020303" pitchFamily="18" charset="0"/>
                <a:ea typeface="Lato" panose="020F0502020204030203" pitchFamily="34" charset="0"/>
              </a:rPr>
              <a:t>FTC’s Policy Statement on Deception</a:t>
            </a:r>
            <a:r>
              <a:rPr lang="en-US" sz="1800" dirty="0">
                <a:solidFill>
                  <a:prstClr val="white">
                    <a:lumMod val="50000"/>
                  </a:prstClr>
                </a:solidFill>
                <a:latin typeface="Georgia" panose="02040502050405020303" pitchFamily="18" charset="0"/>
                <a:ea typeface="Lato" panose="020F0502020204030203" pitchFamily="34" charset="0"/>
              </a:rPr>
              <a:t> as involving a </a:t>
            </a:r>
            <a:r>
              <a:rPr lang="en-US" sz="1800" dirty="0">
                <a:solidFill>
                  <a:srgbClr val="C00000"/>
                </a:solidFill>
                <a:latin typeface="Georgia" panose="02040502050405020303" pitchFamily="18" charset="0"/>
                <a:ea typeface="Lato" panose="020F0502020204030203" pitchFamily="34" charset="0"/>
              </a:rPr>
              <a:t>material representation, omission or practice </a:t>
            </a:r>
            <a:r>
              <a:rPr lang="en-US" sz="1800" dirty="0">
                <a:solidFill>
                  <a:prstClr val="white">
                    <a:lumMod val="50000"/>
                  </a:prstClr>
                </a:solidFill>
                <a:latin typeface="Georgia" panose="02040502050405020303" pitchFamily="18" charset="0"/>
                <a:ea typeface="Lato" panose="020F0502020204030203" pitchFamily="34" charset="0"/>
              </a:rPr>
              <a:t>that is likely to </a:t>
            </a:r>
            <a:r>
              <a:rPr lang="en-US" sz="1800" dirty="0">
                <a:solidFill>
                  <a:srgbClr val="C00000"/>
                </a:solidFill>
                <a:latin typeface="Georgia" panose="02040502050405020303" pitchFamily="18" charset="0"/>
                <a:ea typeface="Lato" panose="020F0502020204030203" pitchFamily="34" charset="0"/>
              </a:rPr>
              <a:t>mislead a consumer</a:t>
            </a:r>
            <a:r>
              <a:rPr lang="en-US" sz="1800" b="1" dirty="0">
                <a:solidFill>
                  <a:srgbClr val="C00000"/>
                </a:solidFill>
                <a:latin typeface="Georgia" panose="02040502050405020303" pitchFamily="18" charset="0"/>
                <a:ea typeface="Lato" panose="020F0502020204030203" pitchFamily="34" charset="0"/>
              </a:rPr>
              <a:t> </a:t>
            </a:r>
            <a:r>
              <a:rPr lang="en-US" sz="1800" dirty="0">
                <a:solidFill>
                  <a:prstClr val="white">
                    <a:lumMod val="50000"/>
                  </a:prstClr>
                </a:solidFill>
                <a:latin typeface="Georgia" panose="02040502050405020303" pitchFamily="18" charset="0"/>
                <a:ea typeface="Lato" panose="020F0502020204030203" pitchFamily="34" charset="0"/>
              </a:rPr>
              <a:t>acting reasonably in the circumstances.</a:t>
            </a:r>
          </a:p>
          <a:p>
            <a:pPr marL="288925" indent="-28575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“The FTC has broad authority to target unfair and deceptive practices in the for-profit school sector, but its approach has varied over the years.”  (former FTC Commissioner Rohit Chopra)</a:t>
            </a:r>
          </a:p>
          <a:p>
            <a:pPr marL="746125" lvl="1" indent="-285750">
              <a:lnSpc>
                <a:spcPct val="100000"/>
              </a:lnSpc>
              <a:spcBef>
                <a:spcPts val="0"/>
              </a:spcBef>
              <a:defRPr/>
            </a:pPr>
            <a:endParaRPr lang="en-US" sz="1800" dirty="0">
              <a:solidFill>
                <a:prstClr val="white">
                  <a:lumMod val="50000"/>
                </a:prstClr>
              </a:solidFill>
              <a:ea typeface="Lato" panose="020F0502020204030203" pitchFamily="34" charset="0"/>
            </a:endParaRPr>
          </a:p>
          <a:p>
            <a:pPr marL="460375" lvl="1" indent="0">
              <a:lnSpc>
                <a:spcPct val="100000"/>
              </a:lnSpc>
              <a:spcBef>
                <a:spcPts val="0"/>
              </a:spcBef>
              <a:spcAft>
                <a:spcPts val="1200"/>
              </a:spcAft>
              <a:buNone/>
              <a:defRPr/>
            </a:pPr>
            <a:endParaRPr lang="en-US" sz="1600" dirty="0">
              <a:solidFill>
                <a:prstClr val="white">
                  <a:lumMod val="50000"/>
                </a:prstClr>
              </a:solidFill>
              <a:ea typeface="Lato" panose="020F0502020204030203" pitchFamily="34" charset="0"/>
            </a:endParaRPr>
          </a:p>
        </p:txBody>
      </p:sp>
      <p:sp>
        <p:nvSpPr>
          <p:cNvPr id="3" name="Title 2"/>
          <p:cNvSpPr>
            <a:spLocks noGrp="1"/>
          </p:cNvSpPr>
          <p:nvPr>
            <p:ph type="title"/>
          </p:nvPr>
        </p:nvSpPr>
        <p:spPr>
          <a:xfrm>
            <a:off x="1438275" y="1361109"/>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Federal trade</a:t>
            </a:r>
            <a:r>
              <a:rPr lang="en-US" b="0" cap="all" dirty="0">
                <a:latin typeface="Georgia" panose="02040502050405020303" pitchFamily="18" charset="0"/>
                <a:ea typeface="Lato Medium" panose="020F0502020204030203" pitchFamily="34" charset="0"/>
                <a:cs typeface="Lato Medium" panose="020F0502020204030203" pitchFamily="34" charset="0"/>
              </a:rPr>
              <a:t> </a:t>
            </a:r>
            <a:r>
              <a:rPr lang="en-US" b="0" cap="all" dirty="0">
                <a:latin typeface="Georgia" panose="02040502050405020303" pitchFamily="18" charset="0"/>
                <a:ea typeface="Lato Light" panose="020F0502020204030203" pitchFamily="34" charset="0"/>
                <a:cs typeface="Lato Light" panose="020F0502020204030203" pitchFamily="34" charset="0"/>
              </a:rPr>
              <a:t>commission </a:t>
            </a:r>
          </a:p>
        </p:txBody>
      </p:sp>
      <p:pic>
        <p:nvPicPr>
          <p:cNvPr id="5" name="Picture 2" descr="Federal Trade Commission - Wikipedia">
            <a:extLst>
              <a:ext uri="{FF2B5EF4-FFF2-40B4-BE49-F238E27FC236}">
                <a16:creationId xmlns:a16="http://schemas.microsoft.com/office/drawing/2014/main" id="{4ED953B5-21FA-9C00-91B3-2B7FE8BA5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61" y="2317685"/>
            <a:ext cx="2030028" cy="203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831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93152" y="2160146"/>
            <a:ext cx="7345363" cy="4078316"/>
          </a:xfrm>
        </p:spPr>
        <p:txBody>
          <a:bodyPr>
            <a:noAutofit/>
          </a:bodyPr>
          <a:lstStyle/>
          <a:p>
            <a:pPr marL="346075" indent="-34290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Under section 5 of the Federal Trade Commission Act, the FTC can seek civil penalties if it proves that:</a:t>
            </a:r>
          </a:p>
          <a:p>
            <a:pPr marL="803275" lvl="1" indent="-34290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The </a:t>
            </a:r>
            <a:r>
              <a:rPr lang="en-US" sz="1800" dirty="0">
                <a:solidFill>
                  <a:srgbClr val="C00000"/>
                </a:solidFill>
                <a:latin typeface="Georgia" panose="02040502050405020303" pitchFamily="18" charset="0"/>
                <a:ea typeface="Lato" panose="020F0502020204030203" pitchFamily="34" charset="0"/>
              </a:rPr>
              <a:t>company knew </a:t>
            </a:r>
            <a:r>
              <a:rPr lang="en-US" sz="1800" dirty="0">
                <a:solidFill>
                  <a:prstClr val="white">
                    <a:lumMod val="50000"/>
                  </a:prstClr>
                </a:solidFill>
                <a:latin typeface="Georgia" panose="02040502050405020303" pitchFamily="18" charset="0"/>
                <a:ea typeface="Lato" panose="020F0502020204030203" pitchFamily="34" charset="0"/>
              </a:rPr>
              <a:t>the conduct was unfair or deceptive in violation of the FTC Act; and </a:t>
            </a:r>
          </a:p>
          <a:p>
            <a:pPr marL="803275" lvl="1" indent="-34290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The </a:t>
            </a:r>
            <a:r>
              <a:rPr lang="en-US" sz="1800" dirty="0">
                <a:solidFill>
                  <a:srgbClr val="C00000"/>
                </a:solidFill>
                <a:latin typeface="Georgia" panose="02040502050405020303" pitchFamily="18" charset="0"/>
                <a:ea typeface="Lato" panose="020F0502020204030203" pitchFamily="34" charset="0"/>
              </a:rPr>
              <a:t>FTC had already issued a written decision </a:t>
            </a:r>
            <a:r>
              <a:rPr lang="en-US" sz="1800" dirty="0">
                <a:solidFill>
                  <a:prstClr val="white">
                    <a:lumMod val="50000"/>
                  </a:prstClr>
                </a:solidFill>
                <a:latin typeface="Georgia" panose="02040502050405020303" pitchFamily="18" charset="0"/>
                <a:ea typeface="Lato" panose="020F0502020204030203" pitchFamily="34" charset="0"/>
              </a:rPr>
              <a:t>that such conduct is unfair or deceptive. </a:t>
            </a:r>
            <a:endParaRPr lang="en-US" sz="1300" dirty="0">
              <a:solidFill>
                <a:prstClr val="white">
                  <a:lumMod val="50000"/>
                </a:prstClr>
              </a:solidFill>
              <a:latin typeface="Georgia" panose="02040502050405020303" pitchFamily="18" charset="0"/>
              <a:ea typeface="Lato" panose="020F0502020204030203" pitchFamily="34" charset="0"/>
            </a:endParaRPr>
          </a:p>
        </p:txBody>
      </p:sp>
      <p:sp>
        <p:nvSpPr>
          <p:cNvPr id="4" name="TextBox 3"/>
          <p:cNvSpPr txBox="1"/>
          <p:nvPr/>
        </p:nvSpPr>
        <p:spPr>
          <a:xfrm>
            <a:off x="1169379" y="1287479"/>
            <a:ext cx="4971233" cy="600164"/>
          </a:xfrm>
          <a:prstGeom prst="rect">
            <a:avLst/>
          </a:prstGeom>
          <a:noFill/>
        </p:spPr>
        <p:txBody>
          <a:bodyPr wrap="none" rtlCol="0">
            <a:spAutoFit/>
          </a:bodyPr>
          <a:lstStyle/>
          <a:p>
            <a:r>
              <a:rPr lang="en-US" sz="3300" dirty="0">
                <a:solidFill>
                  <a:srgbClr val="C00000"/>
                </a:solidFill>
                <a:latin typeface="Georgia" panose="02040502050405020303" pitchFamily="18" charset="0"/>
                <a:ea typeface="Lato Medium" panose="020F0502020204030203" pitchFamily="34" charset="0"/>
                <a:cs typeface="Lato Medium" panose="020F0502020204030203" pitchFamily="34" charset="0"/>
              </a:rPr>
              <a:t>SECTION 5 </a:t>
            </a:r>
            <a:r>
              <a:rPr lang="en-US" sz="3300" dirty="0">
                <a:solidFill>
                  <a:schemeClr val="bg1">
                    <a:lumMod val="50000"/>
                  </a:schemeClr>
                </a:solidFill>
                <a:latin typeface="Georgia" panose="02040502050405020303" pitchFamily="18" charset="0"/>
                <a:ea typeface="Lato Light" panose="020F0502020204030203" pitchFamily="34" charset="0"/>
                <a:cs typeface="Lato Light" panose="020F0502020204030203" pitchFamily="34" charset="0"/>
              </a:rPr>
              <a:t>AUTHORITY</a:t>
            </a:r>
          </a:p>
        </p:txBody>
      </p:sp>
    </p:spTree>
    <p:extLst>
      <p:ext uri="{BB962C8B-B14F-4D97-AF65-F5344CB8AC3E}">
        <p14:creationId xmlns:p14="http://schemas.microsoft.com/office/powerpoint/2010/main" val="4223883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38276" y="2144685"/>
            <a:ext cx="6247860" cy="4078316"/>
          </a:xfrm>
        </p:spPr>
        <p:txBody>
          <a:bodyPr>
            <a:noAutofit/>
          </a:bodyPr>
          <a:lstStyle/>
          <a:p>
            <a:pPr marL="346075" indent="-34290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Few enforcement actions were taken by the FTC against for-profit colleges. </a:t>
            </a:r>
          </a:p>
          <a:p>
            <a:pPr marL="346075" indent="-34290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The FTC did not utilize section 5 authority. </a:t>
            </a:r>
          </a:p>
          <a:p>
            <a:pPr marL="346075" indent="-34290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During the Trump administration, the FTC ended its coordination with the U.S. Department of Education. </a:t>
            </a:r>
          </a:p>
          <a:p>
            <a:pPr marL="746125" lvl="1" indent="-285750">
              <a:lnSpc>
                <a:spcPct val="100000"/>
              </a:lnSpc>
              <a:spcBef>
                <a:spcPts val="0"/>
              </a:spcBef>
              <a:spcAft>
                <a:spcPts val="1200"/>
              </a:spcAft>
              <a:defRPr/>
            </a:pPr>
            <a:endParaRPr lang="en-US" sz="1300" b="1" dirty="0">
              <a:solidFill>
                <a:prstClr val="white">
                  <a:lumMod val="50000"/>
                </a:prstClr>
              </a:solidFill>
              <a:ea typeface="Lato" panose="020F0502020204030203" pitchFamily="34" charset="0"/>
            </a:endParaRPr>
          </a:p>
        </p:txBody>
      </p:sp>
      <p:sp>
        <p:nvSpPr>
          <p:cNvPr id="3" name="Title 2"/>
          <p:cNvSpPr>
            <a:spLocks noGrp="1"/>
          </p:cNvSpPr>
          <p:nvPr>
            <p:ph type="title"/>
          </p:nvPr>
        </p:nvSpPr>
        <p:spPr>
          <a:xfrm>
            <a:off x="1438275" y="1378361"/>
            <a:ext cx="7312378" cy="457048"/>
          </a:xfrm>
        </p:spPr>
        <p:txBody>
          <a:bodyPr/>
          <a:lstStyle/>
          <a:p>
            <a:r>
              <a:rPr lang="en-US"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Prior</a:t>
            </a:r>
            <a:r>
              <a:rPr lang="en-US" cap="all" dirty="0">
                <a:latin typeface="Georgia" panose="02040502050405020303" pitchFamily="18" charset="0"/>
                <a:ea typeface="Lato Medium" panose="020F0502020204030203" pitchFamily="34" charset="0"/>
                <a:cs typeface="Lato Medium" panose="020F0502020204030203" pitchFamily="34" charset="0"/>
              </a:rPr>
              <a:t> </a:t>
            </a:r>
            <a:r>
              <a:rPr lang="en-US" b="0" cap="all" dirty="0">
                <a:latin typeface="Georgia" panose="02040502050405020303" pitchFamily="18" charset="0"/>
                <a:ea typeface="Lato Light" panose="020F0502020204030203" pitchFamily="34" charset="0"/>
                <a:cs typeface="Lato Light" panose="020F0502020204030203" pitchFamily="34" charset="0"/>
              </a:rPr>
              <a:t>approach </a:t>
            </a:r>
          </a:p>
        </p:txBody>
      </p:sp>
    </p:spTree>
    <p:extLst>
      <p:ext uri="{BB962C8B-B14F-4D97-AF65-F5344CB8AC3E}">
        <p14:creationId xmlns:p14="http://schemas.microsoft.com/office/powerpoint/2010/main" val="3971908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08846" y="1984083"/>
            <a:ext cx="4022243" cy="3781726"/>
          </a:xfrm>
        </p:spPr>
        <p:txBody>
          <a:bodyPr>
            <a:normAutofit/>
          </a:bodyPr>
          <a:lstStyle/>
          <a:p>
            <a:pPr marL="0" lvl="1" indent="0">
              <a:lnSpc>
                <a:spcPct val="100000"/>
              </a:lnSpc>
              <a:spcBef>
                <a:spcPts val="0"/>
              </a:spcBef>
              <a:spcAft>
                <a:spcPts val="1200"/>
              </a:spcAft>
              <a:buNone/>
            </a:pPr>
            <a:r>
              <a:rPr lang="en-US" sz="1800" i="1" dirty="0">
                <a:solidFill>
                  <a:srgbClr val="C00000"/>
                </a:solidFill>
                <a:latin typeface="Georgia" panose="02040502050405020303" pitchFamily="18" charset="0"/>
              </a:rPr>
              <a:t>University of Phoenix </a:t>
            </a:r>
            <a:endParaRPr lang="en-US" sz="1800" dirty="0">
              <a:latin typeface="Georgia" panose="02040502050405020303" pitchFamily="18" charset="0"/>
            </a:endParaRPr>
          </a:p>
          <a:p>
            <a:pPr marL="0" lvl="1" indent="0">
              <a:lnSpc>
                <a:spcPct val="100000"/>
              </a:lnSpc>
              <a:spcBef>
                <a:spcPts val="0"/>
              </a:spcBef>
              <a:spcAft>
                <a:spcPts val="600"/>
              </a:spcAft>
              <a:buNone/>
            </a:pPr>
            <a:r>
              <a:rPr lang="en-US" sz="1800" dirty="0">
                <a:latin typeface="Georgia" panose="02040502050405020303" pitchFamily="18" charset="0"/>
              </a:rPr>
              <a:t>Settled for a $191 million to resolve charges that they used </a:t>
            </a:r>
            <a:r>
              <a:rPr lang="en-US" sz="1800" dirty="0">
                <a:solidFill>
                  <a:srgbClr val="C00000"/>
                </a:solidFill>
                <a:latin typeface="Georgia" panose="02040502050405020303" pitchFamily="18" charset="0"/>
              </a:rPr>
              <a:t>deceptive advertisements </a:t>
            </a:r>
            <a:r>
              <a:rPr lang="en-US" sz="1800" dirty="0">
                <a:latin typeface="Georgia" panose="02040502050405020303" pitchFamily="18" charset="0"/>
              </a:rPr>
              <a:t>that falsely touted their relationships and job opportunities with companies such as AT&amp;T, Microsoft, and The American Red Cross</a:t>
            </a:r>
          </a:p>
          <a:p>
            <a:pPr marL="0" indent="0">
              <a:buNone/>
            </a:pPr>
            <a:endParaRPr lang="en-US" dirty="0"/>
          </a:p>
        </p:txBody>
      </p:sp>
      <p:sp>
        <p:nvSpPr>
          <p:cNvPr id="3" name="Title 2"/>
          <p:cNvSpPr>
            <a:spLocks noGrp="1"/>
          </p:cNvSpPr>
          <p:nvPr>
            <p:ph type="title"/>
          </p:nvPr>
        </p:nvSpPr>
        <p:spPr/>
        <p:txBody>
          <a:bodyPr/>
          <a:lstStyle/>
          <a:p>
            <a:r>
              <a:rPr lang="en-US" b="0" dirty="0">
                <a:solidFill>
                  <a:srgbClr val="C00000"/>
                </a:solidFill>
                <a:latin typeface="Georgia" panose="02040502050405020303" pitchFamily="18" charset="0"/>
              </a:rPr>
              <a:t>ENFORCEMENT</a:t>
            </a:r>
            <a:r>
              <a:rPr lang="en-US" b="0" dirty="0">
                <a:latin typeface="Georgia" panose="02040502050405020303" pitchFamily="18" charset="0"/>
              </a:rPr>
              <a:t> </a:t>
            </a:r>
            <a:r>
              <a:rPr lang="en-US" b="0" dirty="0">
                <a:latin typeface="Georgia" panose="02040502050405020303" pitchFamily="18" charset="0"/>
                <a:ea typeface="Lato Light" panose="020F0502020204030203" pitchFamily="34" charset="0"/>
                <a:cs typeface="Lato Light" panose="020F0502020204030203" pitchFamily="34" charset="0"/>
              </a:rPr>
              <a:t>ACTIONS</a:t>
            </a:r>
          </a:p>
        </p:txBody>
      </p:sp>
      <p:sp>
        <p:nvSpPr>
          <p:cNvPr id="5" name="TextBox 4"/>
          <p:cNvSpPr txBox="1"/>
          <p:nvPr/>
        </p:nvSpPr>
        <p:spPr>
          <a:xfrm>
            <a:off x="5241875" y="1992721"/>
            <a:ext cx="3557894" cy="3093154"/>
          </a:xfrm>
          <a:prstGeom prst="rect">
            <a:avLst/>
          </a:prstGeom>
          <a:noFill/>
        </p:spPr>
        <p:txBody>
          <a:bodyPr wrap="square" rtlCol="0">
            <a:spAutoFit/>
          </a:bodyPr>
          <a:lstStyle/>
          <a:p>
            <a:pPr marL="0" lvl="1">
              <a:spcAft>
                <a:spcPts val="1200"/>
              </a:spcAft>
            </a:pPr>
            <a:r>
              <a:rPr lang="en-US" i="1" dirty="0">
                <a:solidFill>
                  <a:srgbClr val="C00000"/>
                </a:solidFill>
                <a:latin typeface="Georgia" panose="02040502050405020303" pitchFamily="18" charset="0"/>
                <a:ea typeface="Lato" panose="020F0502020204030203" pitchFamily="34" charset="0"/>
                <a:cs typeface="Lato" panose="020F0502020204030203" pitchFamily="34" charset="0"/>
              </a:rPr>
              <a:t>Career Education Corporation</a:t>
            </a:r>
            <a:endParaRPr lang="en-US" dirty="0">
              <a:solidFill>
                <a:schemeClr val="bg1">
                  <a:lumMod val="50000"/>
                </a:schemeClr>
              </a:solidFill>
              <a:latin typeface="Georgia" panose="02040502050405020303" pitchFamily="18" charset="0"/>
              <a:ea typeface="Lato" panose="020F0502020204030203" pitchFamily="34" charset="0"/>
              <a:cs typeface="Lato" panose="020F0502020204030203" pitchFamily="34" charset="0"/>
            </a:endParaRPr>
          </a:p>
          <a:p>
            <a:pPr marL="0" lvl="1">
              <a:spcAft>
                <a:spcPts val="600"/>
              </a:spcAft>
            </a:pPr>
            <a:r>
              <a:rPr lang="en-US" dirty="0">
                <a:solidFill>
                  <a:schemeClr val="bg1">
                    <a:lumMod val="50000"/>
                  </a:schemeClr>
                </a:solidFill>
                <a:latin typeface="Georgia" panose="02040502050405020303" pitchFamily="18" charset="0"/>
                <a:ea typeface="Lato" panose="020F0502020204030203" pitchFamily="34" charset="0"/>
                <a:cs typeface="Lato" panose="020F0502020204030203" pitchFamily="34" charset="0"/>
              </a:rPr>
              <a:t>Ordered to pay $30 million to settle charges that the operator used sales leads from lead generators that </a:t>
            </a:r>
            <a:r>
              <a:rPr lang="en-US" dirty="0">
                <a:solidFill>
                  <a:srgbClr val="C00000"/>
                </a:solidFill>
                <a:latin typeface="Georgia" panose="02040502050405020303" pitchFamily="18" charset="0"/>
                <a:ea typeface="Lato" panose="020F0502020204030203" pitchFamily="34" charset="0"/>
                <a:cs typeface="Lato" panose="020F0502020204030203" pitchFamily="34" charset="0"/>
              </a:rPr>
              <a:t>falsely told consumers </a:t>
            </a:r>
            <a:r>
              <a:rPr lang="en-US" dirty="0">
                <a:solidFill>
                  <a:schemeClr val="bg1">
                    <a:lumMod val="50000"/>
                  </a:schemeClr>
                </a:solidFill>
                <a:latin typeface="Georgia" panose="02040502050405020303" pitchFamily="18" charset="0"/>
                <a:ea typeface="Lato" panose="020F0502020204030203" pitchFamily="34" charset="0"/>
                <a:cs typeface="Lato" panose="020F0502020204030203" pitchFamily="34" charset="0"/>
              </a:rPr>
              <a:t>they were affiliated with the U.S. military, and that used other unlawful tactics to generate leads</a:t>
            </a:r>
          </a:p>
          <a:p>
            <a:pPr>
              <a:spcAft>
                <a:spcPts val="600"/>
              </a:spcAft>
            </a:pPr>
            <a:r>
              <a:rPr lang="en-US" dirty="0">
                <a:latin typeface="Lato" panose="020F0502020204030203" pitchFamily="34" charset="0"/>
                <a:ea typeface="Lato" panose="020F0502020204030203" pitchFamily="34" charset="0"/>
                <a:cs typeface="Lato" panose="020F0502020204030203" pitchFamily="34" charset="0"/>
              </a:rPr>
              <a:t>  </a:t>
            </a:r>
          </a:p>
        </p:txBody>
      </p:sp>
      <p:pic>
        <p:nvPicPr>
          <p:cNvPr id="5122" name="Picture 2" descr="1,131 Penalty Fee Stock Photos, Pictures &amp; Royalty-Free Images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161" y="4392949"/>
            <a:ext cx="1453416" cy="987943"/>
          </a:xfrm>
          <a:prstGeom prst="rect">
            <a:avLst/>
          </a:prstGeom>
          <a:noFill/>
          <a:scene3d>
            <a:camera prst="orthographicFront">
              <a:rot lat="0" lon="0" rev="6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88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laint_exhibit_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4029" y="1657731"/>
            <a:ext cx="6935943" cy="3891836"/>
          </a:xfrm>
          <a:prstGeom prst="rect">
            <a:avLst/>
          </a:prstGeom>
        </p:spPr>
      </p:pic>
    </p:spTree>
    <p:extLst>
      <p:ext uri="{BB962C8B-B14F-4D97-AF65-F5344CB8AC3E}">
        <p14:creationId xmlns:p14="http://schemas.microsoft.com/office/powerpoint/2010/main" val="980027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38275" y="1918245"/>
            <a:ext cx="6963853" cy="4355192"/>
          </a:xfrm>
        </p:spPr>
        <p:txBody>
          <a:bodyPr>
            <a:noAutofit/>
          </a:bodyPr>
          <a:lstStyle/>
          <a:p>
            <a:pPr marL="3175" indent="0">
              <a:lnSpc>
                <a:spcPct val="100000"/>
              </a:lnSpc>
              <a:spcBef>
                <a:spcPts val="0"/>
              </a:spcBef>
              <a:spcAft>
                <a:spcPts val="1200"/>
              </a:spcAft>
              <a:buNone/>
              <a:defRPr/>
            </a:pPr>
            <a:r>
              <a:rPr lang="en-US" sz="1800" dirty="0">
                <a:solidFill>
                  <a:prstClr val="white">
                    <a:lumMod val="50000"/>
                  </a:prstClr>
                </a:solidFill>
                <a:latin typeface="Georgia" panose="02040502050405020303" pitchFamily="18" charset="0"/>
                <a:ea typeface="Lato" panose="020F0502020204030203" pitchFamily="34" charset="0"/>
              </a:rPr>
              <a:t>REASONS CITED BY THE FTC </a:t>
            </a:r>
            <a:endParaRPr lang="en-US" sz="1800" dirty="0">
              <a:solidFill>
                <a:prstClr val="white">
                  <a:lumMod val="50000"/>
                </a:prstClr>
              </a:solidFill>
              <a:highlight>
                <a:srgbClr val="FFFF00"/>
              </a:highlight>
              <a:latin typeface="Georgia" panose="02040502050405020303" pitchFamily="18" charset="0"/>
              <a:ea typeface="Lato" panose="020F0502020204030203" pitchFamily="34" charset="0"/>
            </a:endParaRPr>
          </a:p>
          <a:p>
            <a:pPr marL="746125" lvl="1" indent="-285750">
              <a:lnSpc>
                <a:spcPct val="100000"/>
              </a:lnSpc>
              <a:spcBef>
                <a:spcPts val="0"/>
              </a:spcBef>
              <a:spcAft>
                <a:spcPts val="600"/>
              </a:spcAft>
              <a:defRPr/>
            </a:pPr>
            <a:r>
              <a:rPr lang="en-US" sz="1800" i="1" dirty="0">
                <a:solidFill>
                  <a:prstClr val="white">
                    <a:lumMod val="50000"/>
                  </a:prstClr>
                </a:solidFill>
                <a:latin typeface="Georgia" panose="02040502050405020303" pitchFamily="18" charset="0"/>
                <a:ea typeface="Lato" panose="020F0502020204030203" pitchFamily="34" charset="0"/>
              </a:rPr>
              <a:t>AMG v. FTC</a:t>
            </a:r>
            <a:r>
              <a:rPr lang="en-US" sz="1800" dirty="0">
                <a:solidFill>
                  <a:prstClr val="white">
                    <a:lumMod val="50000"/>
                  </a:prstClr>
                </a:solidFill>
                <a:latin typeface="Georgia" panose="02040502050405020303" pitchFamily="18" charset="0"/>
                <a:ea typeface="Lato" panose="020F0502020204030203" pitchFamily="34" charset="0"/>
              </a:rPr>
              <a:t>, 141 S. Ct. 1341, 1344 (2021) </a:t>
            </a:r>
          </a:p>
          <a:p>
            <a:pPr marL="746125" lvl="1" indent="-285750">
              <a:lnSpc>
                <a:spcPct val="100000"/>
              </a:lnSpc>
              <a:spcBef>
                <a:spcPts val="0"/>
              </a:spcBef>
              <a:spcAft>
                <a:spcPts val="600"/>
              </a:spcAft>
              <a:defRPr/>
            </a:pPr>
            <a:r>
              <a:rPr lang="en-US" sz="1800" dirty="0">
                <a:solidFill>
                  <a:prstClr val="white">
                    <a:lumMod val="50000"/>
                  </a:prstClr>
                </a:solidFill>
                <a:latin typeface="Georgia" panose="02040502050405020303" pitchFamily="18" charset="0"/>
                <a:ea typeface="Lato" panose="020F0502020204030203" pitchFamily="34" charset="0"/>
              </a:rPr>
              <a:t>Perception </a:t>
            </a:r>
          </a:p>
          <a:p>
            <a:pPr marL="1260475" lvl="2" indent="-342900">
              <a:lnSpc>
                <a:spcPct val="100000"/>
              </a:lnSpc>
              <a:spcBef>
                <a:spcPts val="0"/>
              </a:spcBef>
              <a:spcAft>
                <a:spcPts val="600"/>
              </a:spcAft>
              <a:buFont typeface="Symbol" panose="05050102010706020507" pitchFamily="18" charset="2"/>
              <a:buChar char="-"/>
              <a:defRPr/>
            </a:pPr>
            <a:r>
              <a:rPr lang="en-US" sz="1800" dirty="0">
                <a:solidFill>
                  <a:prstClr val="white">
                    <a:lumMod val="50000"/>
                  </a:prstClr>
                </a:solidFill>
                <a:latin typeface="Georgia" panose="02040502050405020303" pitchFamily="18" charset="0"/>
                <a:ea typeface="Lato" panose="020F0502020204030203" pitchFamily="34" charset="0"/>
              </a:rPr>
              <a:t>“For too long, unscrupulous for-profit schools have preyed on students with impunity, facing no penalties when they defraud their students and drive them into debt,” said FTC Chair Lina M. Khan</a:t>
            </a:r>
          </a:p>
          <a:p>
            <a:pPr marL="746125" lvl="1" indent="-285750">
              <a:lnSpc>
                <a:spcPct val="100000"/>
              </a:lnSpc>
              <a:spcBef>
                <a:spcPts val="0"/>
              </a:spcBef>
              <a:spcAft>
                <a:spcPts val="600"/>
              </a:spcAft>
              <a:defRPr/>
            </a:pPr>
            <a:r>
              <a:rPr lang="en-US" sz="1800" dirty="0">
                <a:solidFill>
                  <a:prstClr val="white">
                    <a:lumMod val="50000"/>
                  </a:prstClr>
                </a:solidFill>
                <a:latin typeface="Georgia" panose="02040502050405020303" pitchFamily="18" charset="0"/>
                <a:ea typeface="Lato" panose="020F0502020204030203" pitchFamily="34" charset="0"/>
              </a:rPr>
              <a:t>Political </a:t>
            </a:r>
          </a:p>
          <a:p>
            <a:pPr marL="746125" lvl="1" indent="-285750">
              <a:lnSpc>
                <a:spcPct val="100000"/>
              </a:lnSpc>
              <a:spcBef>
                <a:spcPts val="0"/>
              </a:spcBef>
              <a:spcAft>
                <a:spcPts val="600"/>
              </a:spcAft>
              <a:defRPr/>
            </a:pPr>
            <a:r>
              <a:rPr lang="en-US" sz="1800" dirty="0">
                <a:solidFill>
                  <a:prstClr val="white">
                    <a:lumMod val="50000"/>
                  </a:prstClr>
                </a:solidFill>
                <a:latin typeface="Georgia" panose="02040502050405020303" pitchFamily="18" charset="0"/>
                <a:ea typeface="Lato" panose="020F0502020204030203" pitchFamily="34" charset="0"/>
              </a:rPr>
              <a:t>Student debt and loan default </a:t>
            </a:r>
          </a:p>
          <a:p>
            <a:pPr marL="746125" lvl="1" indent="-285750">
              <a:lnSpc>
                <a:spcPct val="100000"/>
              </a:lnSpc>
              <a:spcBef>
                <a:spcPts val="0"/>
              </a:spcBef>
              <a:spcAft>
                <a:spcPts val="600"/>
              </a:spcAft>
              <a:defRPr/>
            </a:pPr>
            <a:r>
              <a:rPr lang="en-US" sz="1800" dirty="0">
                <a:solidFill>
                  <a:prstClr val="white">
                    <a:lumMod val="50000"/>
                  </a:prstClr>
                </a:solidFill>
                <a:latin typeface="Georgia" panose="02040502050405020303" pitchFamily="18" charset="0"/>
                <a:ea typeface="Lato" panose="020F0502020204030203" pitchFamily="34" charset="0"/>
              </a:rPr>
              <a:t>Increase in complaints to the FTC </a:t>
            </a:r>
          </a:p>
          <a:p>
            <a:pPr marL="1260475" lvl="2" indent="-342900">
              <a:lnSpc>
                <a:spcPct val="100000"/>
              </a:lnSpc>
              <a:spcBef>
                <a:spcPts val="0"/>
              </a:spcBef>
              <a:buFont typeface="Symbol" panose="05050102010706020507" pitchFamily="18" charset="2"/>
              <a:buChar char="-"/>
              <a:defRPr/>
            </a:pPr>
            <a:r>
              <a:rPr lang="en-US" sz="1800" dirty="0">
                <a:solidFill>
                  <a:prstClr val="white">
                    <a:lumMod val="50000"/>
                  </a:prstClr>
                </a:solidFill>
                <a:latin typeface="Georgia" panose="02040502050405020303" pitchFamily="18" charset="0"/>
                <a:ea typeface="Lato" panose="020F0502020204030203" pitchFamily="34" charset="0"/>
              </a:rPr>
              <a:t>Complaints to the FTC around education-related issues surged roughly 70 percent between 2018 and 2020</a:t>
            </a:r>
            <a:endParaRPr lang="en-US" dirty="0">
              <a:solidFill>
                <a:prstClr val="white">
                  <a:lumMod val="50000"/>
                </a:prstClr>
              </a:solidFill>
              <a:latin typeface="Georgia" panose="02040502050405020303" pitchFamily="18" charset="0"/>
              <a:ea typeface="Lato" panose="020F0502020204030203" pitchFamily="34" charset="0"/>
            </a:endParaRPr>
          </a:p>
        </p:txBody>
      </p:sp>
      <p:sp>
        <p:nvSpPr>
          <p:cNvPr id="3" name="Title 2"/>
          <p:cNvSpPr>
            <a:spLocks noGrp="1"/>
          </p:cNvSpPr>
          <p:nvPr>
            <p:ph type="title"/>
          </p:nvPr>
        </p:nvSpPr>
        <p:spPr>
          <a:xfrm>
            <a:off x="1089750" y="1326605"/>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Why</a:t>
            </a:r>
            <a:r>
              <a:rPr lang="en-US" b="0" cap="all" dirty="0">
                <a:latin typeface="Georgia" panose="02040502050405020303" pitchFamily="18" charset="0"/>
                <a:ea typeface="Lato Medium" panose="020F0502020204030203" pitchFamily="34" charset="0"/>
                <a:cs typeface="Lato Medium" panose="020F0502020204030203" pitchFamily="34" charset="0"/>
              </a:rPr>
              <a:t> </a:t>
            </a:r>
            <a:r>
              <a:rPr lang="en-US" b="0" cap="all" dirty="0">
                <a:latin typeface="Georgia" panose="02040502050405020303" pitchFamily="18" charset="0"/>
                <a:ea typeface="Lato Light" panose="020F0502020204030203" pitchFamily="34" charset="0"/>
                <a:cs typeface="Lato Light" panose="020F0502020204030203" pitchFamily="34" charset="0"/>
              </a:rPr>
              <a:t>the change in approach? </a:t>
            </a:r>
          </a:p>
        </p:txBody>
      </p:sp>
    </p:spTree>
    <p:extLst>
      <p:ext uri="{BB962C8B-B14F-4D97-AF65-F5344CB8AC3E}">
        <p14:creationId xmlns:p14="http://schemas.microsoft.com/office/powerpoint/2010/main" val="2406894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38275" y="2002558"/>
            <a:ext cx="7050117" cy="4078316"/>
          </a:xfrm>
        </p:spPr>
        <p:txBody>
          <a:bodyPr>
            <a:noAutofit/>
          </a:bodyPr>
          <a:lstStyle/>
          <a:p>
            <a:pPr marL="288925" indent="-285750">
              <a:lnSpc>
                <a:spcPct val="100000"/>
              </a:lnSpc>
              <a:spcBef>
                <a:spcPts val="0"/>
              </a:spcBef>
              <a:spcAft>
                <a:spcPts val="2400"/>
              </a:spcAft>
              <a:defRPr/>
            </a:pPr>
            <a:r>
              <a:rPr lang="en-US" sz="1800" dirty="0">
                <a:solidFill>
                  <a:prstClr val="white">
                    <a:lumMod val="50000"/>
                  </a:prstClr>
                </a:solidFill>
                <a:latin typeface="Georgia" panose="02040502050405020303" pitchFamily="18" charset="0"/>
                <a:ea typeface="Lato" panose="020F0502020204030203" pitchFamily="34" charset="0"/>
              </a:rPr>
              <a:t>In October 2021, the FTC announced that it is making a number of critical changes to its approach to address “the rampant abuse of students, veterans, their families, and taxpayers” by for-profit colleges</a:t>
            </a:r>
          </a:p>
          <a:p>
            <a:pPr marL="3175" indent="0">
              <a:lnSpc>
                <a:spcPct val="100000"/>
              </a:lnSpc>
              <a:spcBef>
                <a:spcPts val="0"/>
              </a:spcBef>
              <a:spcAft>
                <a:spcPts val="1200"/>
              </a:spcAft>
              <a:buNone/>
              <a:defRPr/>
            </a:pPr>
            <a:r>
              <a:rPr lang="en-US" sz="1800" dirty="0">
                <a:solidFill>
                  <a:prstClr val="white">
                    <a:lumMod val="50000"/>
                  </a:prstClr>
                </a:solidFill>
                <a:latin typeface="Georgia" panose="02040502050405020303" pitchFamily="18" charset="0"/>
                <a:ea typeface="Lato" panose="020F0502020204030203" pitchFamily="34" charset="0"/>
              </a:rPr>
              <a:t>CHANGES INCLUDE: </a:t>
            </a:r>
          </a:p>
          <a:p>
            <a:pPr marL="746125" lvl="1" indent="-285750">
              <a:lnSpc>
                <a:spcPct val="100000"/>
              </a:lnSpc>
              <a:spcBef>
                <a:spcPts val="0"/>
              </a:spcBef>
              <a:spcAft>
                <a:spcPts val="600"/>
              </a:spcAft>
              <a:defRPr/>
            </a:pPr>
            <a:r>
              <a:rPr lang="en-US" sz="1800" dirty="0">
                <a:solidFill>
                  <a:prstClr val="white">
                    <a:lumMod val="50000"/>
                  </a:prstClr>
                </a:solidFill>
                <a:latin typeface="Georgia" panose="02040502050405020303" pitchFamily="18" charset="0"/>
                <a:ea typeface="Lato" panose="020F0502020204030203" pitchFamily="34" charset="0"/>
              </a:rPr>
              <a:t>The FTC is resurrecting its </a:t>
            </a:r>
            <a:r>
              <a:rPr lang="en-US" sz="1800" dirty="0">
                <a:solidFill>
                  <a:srgbClr val="C00000"/>
                </a:solidFill>
                <a:latin typeface="Georgia" panose="02040502050405020303" pitchFamily="18" charset="0"/>
                <a:ea typeface="Lato" panose="020F0502020204030203" pitchFamily="34" charset="0"/>
              </a:rPr>
              <a:t>Penalty Offense Authority</a:t>
            </a:r>
            <a:r>
              <a:rPr lang="en-US" sz="1800" dirty="0">
                <a:solidFill>
                  <a:prstClr val="white">
                    <a:lumMod val="50000"/>
                  </a:prstClr>
                </a:solidFill>
                <a:latin typeface="Georgia" panose="02040502050405020303" pitchFamily="18" charset="0"/>
                <a:ea typeface="Lato" panose="020F0502020204030203" pitchFamily="34" charset="0"/>
              </a:rPr>
              <a:t>, found in section 5 of the FTC Act.</a:t>
            </a:r>
          </a:p>
          <a:p>
            <a:pPr marL="746125" lvl="1" indent="-285750">
              <a:lnSpc>
                <a:spcPct val="100000"/>
              </a:lnSpc>
              <a:spcBef>
                <a:spcPts val="0"/>
              </a:spcBef>
              <a:spcAft>
                <a:spcPts val="600"/>
              </a:spcAft>
              <a:defRPr/>
            </a:pPr>
            <a:r>
              <a:rPr lang="en-US" sz="1800" dirty="0">
                <a:solidFill>
                  <a:prstClr val="white">
                    <a:lumMod val="50000"/>
                  </a:prstClr>
                </a:solidFill>
                <a:latin typeface="Georgia" panose="02040502050405020303" pitchFamily="18" charset="0"/>
                <a:ea typeface="Lato" panose="020F0502020204030203" pitchFamily="34" charset="0"/>
              </a:rPr>
              <a:t>“FTC will be enhancing its enforcement cooperation with other oversight agencies.”</a:t>
            </a:r>
          </a:p>
          <a:p>
            <a:pPr marL="1203325" lvl="2" indent="-285750">
              <a:lnSpc>
                <a:spcPct val="100000"/>
              </a:lnSpc>
              <a:spcBef>
                <a:spcPts val="0"/>
              </a:spcBef>
              <a:spcAft>
                <a:spcPts val="600"/>
              </a:spcAft>
              <a:defRPr/>
            </a:pPr>
            <a:r>
              <a:rPr lang="en-US" sz="1800" dirty="0">
                <a:solidFill>
                  <a:prstClr val="white">
                    <a:lumMod val="50000"/>
                  </a:prstClr>
                </a:solidFill>
                <a:latin typeface="Georgia" panose="02040502050405020303" pitchFamily="18" charset="0"/>
                <a:ea typeface="Lato" panose="020F0502020204030203" pitchFamily="34" charset="0"/>
              </a:rPr>
              <a:t> “FTC investigations can assist the Department of Education in taking additional administrative actions against those that violate the law” </a:t>
            </a:r>
          </a:p>
          <a:p>
            <a:pPr marL="1203325" lvl="2" indent="-285750">
              <a:lnSpc>
                <a:spcPct val="100000"/>
              </a:lnSpc>
              <a:spcBef>
                <a:spcPts val="0"/>
              </a:spcBef>
              <a:spcAft>
                <a:spcPts val="1200"/>
              </a:spcAft>
              <a:defRPr/>
            </a:pPr>
            <a:endParaRPr lang="en-US" sz="900" dirty="0">
              <a:solidFill>
                <a:srgbClr val="0070C0"/>
              </a:solidFill>
              <a:ea typeface="Lato" panose="020F0502020204030203" pitchFamily="34" charset="0"/>
            </a:endParaRPr>
          </a:p>
          <a:p>
            <a:pPr marL="1660525" lvl="3" indent="-285750">
              <a:lnSpc>
                <a:spcPct val="100000"/>
              </a:lnSpc>
              <a:spcBef>
                <a:spcPts val="0"/>
              </a:spcBef>
              <a:spcAft>
                <a:spcPts val="1200"/>
              </a:spcAft>
              <a:defRPr/>
            </a:pPr>
            <a:endParaRPr lang="en-US" sz="700" dirty="0">
              <a:solidFill>
                <a:srgbClr val="0070C0"/>
              </a:solidFill>
              <a:ea typeface="Lato" panose="020F0502020204030203" pitchFamily="34" charset="0"/>
            </a:endParaRPr>
          </a:p>
          <a:p>
            <a:pPr marL="1203325" lvl="2" indent="-285750">
              <a:lnSpc>
                <a:spcPct val="100000"/>
              </a:lnSpc>
              <a:spcBef>
                <a:spcPts val="0"/>
              </a:spcBef>
              <a:spcAft>
                <a:spcPts val="1200"/>
              </a:spcAft>
              <a:defRPr/>
            </a:pPr>
            <a:endParaRPr lang="en-US" sz="900" dirty="0">
              <a:solidFill>
                <a:prstClr val="white">
                  <a:lumMod val="50000"/>
                </a:prstClr>
              </a:solidFill>
              <a:ea typeface="Lato" panose="020F0502020204030203" pitchFamily="34" charset="0"/>
            </a:endParaRPr>
          </a:p>
        </p:txBody>
      </p:sp>
      <p:sp>
        <p:nvSpPr>
          <p:cNvPr id="3" name="Title 2"/>
          <p:cNvSpPr>
            <a:spLocks noGrp="1"/>
          </p:cNvSpPr>
          <p:nvPr>
            <p:ph type="title"/>
          </p:nvPr>
        </p:nvSpPr>
        <p:spPr>
          <a:xfrm>
            <a:off x="1438275" y="1378361"/>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New </a:t>
            </a:r>
            <a:r>
              <a:rPr lang="en-US" b="0" cap="all" dirty="0">
                <a:latin typeface="Georgia" panose="02040502050405020303" pitchFamily="18" charset="0"/>
                <a:ea typeface="Lato Light" panose="020F0502020204030203" pitchFamily="34" charset="0"/>
                <a:cs typeface="Lato Light" panose="020F0502020204030203" pitchFamily="34" charset="0"/>
              </a:rPr>
              <a:t>approach </a:t>
            </a:r>
          </a:p>
        </p:txBody>
      </p:sp>
    </p:spTree>
    <p:extLst>
      <p:ext uri="{BB962C8B-B14F-4D97-AF65-F5344CB8AC3E}">
        <p14:creationId xmlns:p14="http://schemas.microsoft.com/office/powerpoint/2010/main" val="1287480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107831" y="2028839"/>
            <a:ext cx="7064372" cy="4508357"/>
          </a:xfrm>
        </p:spPr>
        <p:txBody>
          <a:bodyPr>
            <a:noAutofit/>
          </a:bodyPr>
          <a:lstStyle/>
          <a:p>
            <a:pPr marL="3175" lvl="0" indent="0">
              <a:lnSpc>
                <a:spcPct val="100000"/>
              </a:lnSpc>
              <a:spcBef>
                <a:spcPts val="0"/>
              </a:spcBef>
              <a:spcAft>
                <a:spcPts val="1800"/>
              </a:spcAft>
              <a:buNone/>
              <a:defRPr/>
            </a:pPr>
            <a:r>
              <a:rPr lang="en-US" sz="1800" dirty="0">
                <a:solidFill>
                  <a:prstClr val="white">
                    <a:lumMod val="50000"/>
                  </a:prstClr>
                </a:solidFill>
                <a:latin typeface="Georgia" panose="02040502050405020303" pitchFamily="18" charset="0"/>
                <a:ea typeface="Lato" panose="020F0502020204030203" pitchFamily="34" charset="0"/>
              </a:rPr>
              <a:t>The FTC sent </a:t>
            </a:r>
            <a:r>
              <a:rPr lang="en-US" sz="1800" dirty="0">
                <a:solidFill>
                  <a:srgbClr val="C00000"/>
                </a:solidFill>
                <a:latin typeface="Georgia" panose="02040502050405020303" pitchFamily="18" charset="0"/>
                <a:ea typeface="Lato" panose="020F0502020204030203" pitchFamily="34" charset="0"/>
              </a:rPr>
              <a:t>notices to 70 for-profit institutions </a:t>
            </a:r>
            <a:r>
              <a:rPr lang="en-US" sz="1800" dirty="0">
                <a:solidFill>
                  <a:prstClr val="white">
                    <a:lumMod val="50000"/>
                  </a:prstClr>
                </a:solidFill>
                <a:latin typeface="Georgia" panose="02040502050405020303" pitchFamily="18" charset="0"/>
                <a:ea typeface="Lato" panose="020F0502020204030203" pitchFamily="34" charset="0"/>
              </a:rPr>
              <a:t>on October 6, 2021:</a:t>
            </a:r>
          </a:p>
          <a:p>
            <a:pPr marL="3175" lvl="0" indent="0">
              <a:lnSpc>
                <a:spcPct val="100000"/>
              </a:lnSpc>
              <a:spcBef>
                <a:spcPts val="0"/>
              </a:spcBef>
              <a:spcAft>
                <a:spcPts val="1800"/>
              </a:spcAft>
              <a:buNone/>
              <a:defRPr/>
            </a:pPr>
            <a:r>
              <a:rPr lang="en-US" sz="1600" dirty="0">
                <a:solidFill>
                  <a:prstClr val="white">
                    <a:lumMod val="50000"/>
                  </a:prstClr>
                </a:solidFill>
                <a:latin typeface="Georgia" panose="02040502050405020303" pitchFamily="18" charset="0"/>
                <a:ea typeface="Lato" panose="020F0502020204030203" pitchFamily="34" charset="0"/>
              </a:rPr>
              <a:t> </a:t>
            </a:r>
            <a:r>
              <a:rPr lang="en-US" sz="1600" dirty="0">
                <a:latin typeface="Georgia" panose="02040502050405020303" pitchFamily="18" charset="0"/>
              </a:rPr>
              <a:t>In order to exercise the Penalty Offense Authority, the FTC also must show that the alleged violator (School B) had “actual knowledge that such act or practice is unfair or deceptive and is unlawful” under the law.  Thus, in order to strengthen its position that the 70 institutions on the list are aware of and have “actual knowledge” of the kind of conduct prohibited under the law, the FTC sent the 70 institutions the notice, which details certain acts or practices that have previously been found in litigated administrative decisions to be deceptive or unfair.  In other words, there was a very specific purpose to the notice: to strengthen the ability of the FTC to use its Penalty Offense Authority against the institutions on the list.</a:t>
            </a:r>
          </a:p>
          <a:p>
            <a:pPr marL="3175" lvl="0" indent="0">
              <a:lnSpc>
                <a:spcPct val="100000"/>
              </a:lnSpc>
              <a:spcBef>
                <a:spcPts val="0"/>
              </a:spcBef>
              <a:spcAft>
                <a:spcPts val="1800"/>
              </a:spcAft>
              <a:buNone/>
              <a:defRPr/>
            </a:pPr>
            <a:r>
              <a:rPr lang="en-US" sz="1800" dirty="0">
                <a:solidFill>
                  <a:prstClr val="white">
                    <a:lumMod val="50000"/>
                  </a:prstClr>
                </a:solidFill>
                <a:latin typeface="Georgia" panose="02040502050405020303" pitchFamily="18" charset="0"/>
                <a:ea typeface="Lato" panose="020F0502020204030203" pitchFamily="34" charset="0"/>
                <a:hlinkClick r:id="rId3"/>
              </a:rPr>
              <a:t>Link to announcement</a:t>
            </a:r>
            <a:r>
              <a:rPr lang="en-US" sz="1800" dirty="0">
                <a:solidFill>
                  <a:prstClr val="white">
                    <a:lumMod val="50000"/>
                  </a:prstClr>
                </a:solidFill>
                <a:latin typeface="Georgia" panose="02040502050405020303" pitchFamily="18" charset="0"/>
                <a:ea typeface="Lato" panose="020F0502020204030203" pitchFamily="34" charset="0"/>
              </a:rPr>
              <a:t> </a:t>
            </a:r>
          </a:p>
        </p:txBody>
      </p:sp>
      <p:sp>
        <p:nvSpPr>
          <p:cNvPr id="3" name="Title 2"/>
          <p:cNvSpPr>
            <a:spLocks noGrp="1"/>
          </p:cNvSpPr>
          <p:nvPr>
            <p:ph type="title"/>
          </p:nvPr>
        </p:nvSpPr>
        <p:spPr>
          <a:xfrm>
            <a:off x="1438275" y="1378361"/>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Notice</a:t>
            </a:r>
            <a:r>
              <a:rPr lang="en-US" b="0" cap="all" dirty="0">
                <a:latin typeface="Georgia" panose="02040502050405020303" pitchFamily="18" charset="0"/>
                <a:ea typeface="Lato Medium" panose="020F0502020204030203" pitchFamily="34" charset="0"/>
                <a:cs typeface="Lato Medium" panose="020F0502020204030203" pitchFamily="34" charset="0"/>
              </a:rPr>
              <a:t> </a:t>
            </a:r>
            <a:r>
              <a:rPr lang="en-US" b="0" cap="all" dirty="0">
                <a:latin typeface="Georgia" panose="02040502050405020303" pitchFamily="18" charset="0"/>
                <a:ea typeface="Lato Light" panose="020F0502020204030203" pitchFamily="34" charset="0"/>
                <a:cs typeface="Lato Light" panose="020F0502020204030203" pitchFamily="34" charset="0"/>
              </a:rPr>
              <a:t>of penalty offenses </a:t>
            </a:r>
          </a:p>
        </p:txBody>
      </p:sp>
      <p:pic>
        <p:nvPicPr>
          <p:cNvPr id="4" name="Picture 4" descr="A Florida 7 Day Notice to Cure helps Landlords and Tenants">
            <a:extLst>
              <a:ext uri="{FF2B5EF4-FFF2-40B4-BE49-F238E27FC236}">
                <a16:creationId xmlns:a16="http://schemas.microsoft.com/office/drawing/2014/main" id="{5BDF1CC1-B7D0-476F-AEFE-0639BCFF5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646" y="5115420"/>
            <a:ext cx="1339478" cy="69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0289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804464" y="2384168"/>
            <a:ext cx="5693435" cy="2170580"/>
          </a:xfrm>
        </p:spPr>
        <p:txBody>
          <a:bodyPr>
            <a:noAutofit/>
          </a:bodyPr>
          <a:lstStyle/>
          <a:p>
            <a:pPr marL="288925" indent="-28575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Future findings of violations by any of the noticed institutions can lead to civil penalties up to </a:t>
            </a:r>
            <a:r>
              <a:rPr lang="en-US" sz="1800" dirty="0">
                <a:solidFill>
                  <a:srgbClr val="C00000"/>
                </a:solidFill>
                <a:latin typeface="Georgia" panose="02040502050405020303" pitchFamily="18" charset="0"/>
                <a:ea typeface="Lato" panose="020F0502020204030203" pitchFamily="34" charset="0"/>
              </a:rPr>
              <a:t>$43,792 per violation</a:t>
            </a:r>
            <a:r>
              <a:rPr lang="en-US" sz="1800" dirty="0">
                <a:latin typeface="Georgia" panose="02040502050405020303" pitchFamily="18" charset="0"/>
                <a:ea typeface="Lato" panose="020F0502020204030203" pitchFamily="34" charset="0"/>
              </a:rPr>
              <a:t>.</a:t>
            </a:r>
          </a:p>
          <a:p>
            <a:pPr marL="288925" indent="-285750">
              <a:lnSpc>
                <a:spcPct val="100000"/>
              </a:lnSpc>
              <a:spcBef>
                <a:spcPts val="0"/>
              </a:spcBef>
              <a:spcAft>
                <a:spcPts val="1800"/>
              </a:spcAft>
              <a:defRPr/>
            </a:pPr>
            <a:r>
              <a:rPr lang="en-US" sz="1800" dirty="0">
                <a:solidFill>
                  <a:schemeClr val="bg1">
                    <a:lumMod val="50000"/>
                  </a:schemeClr>
                </a:solidFill>
                <a:latin typeface="Georgia" panose="02040502050405020303" pitchFamily="18" charset="0"/>
                <a:ea typeface="Lato" panose="020F0502020204030203" pitchFamily="34" charset="0"/>
              </a:rPr>
              <a:t>No immediate action </a:t>
            </a:r>
            <a:r>
              <a:rPr lang="en-US" sz="1800" dirty="0">
                <a:solidFill>
                  <a:prstClr val="white">
                    <a:lumMod val="50000"/>
                  </a:prstClr>
                </a:solidFill>
                <a:latin typeface="Georgia" panose="02040502050405020303" pitchFamily="18" charset="0"/>
                <a:ea typeface="Lato" panose="020F0502020204030203" pitchFamily="34" charset="0"/>
              </a:rPr>
              <a:t>or investigation was announced, but this portends an intention by the FTC to take future action against some or all of the noticed institutions</a:t>
            </a:r>
            <a:endParaRPr lang="en-US" dirty="0">
              <a:latin typeface="Georgia" panose="02040502050405020303" pitchFamily="18" charset="0"/>
            </a:endParaRPr>
          </a:p>
        </p:txBody>
      </p:sp>
      <p:sp>
        <p:nvSpPr>
          <p:cNvPr id="3" name="Title 2"/>
          <p:cNvSpPr>
            <a:spLocks noGrp="1"/>
          </p:cNvSpPr>
          <p:nvPr>
            <p:ph type="title"/>
          </p:nvPr>
        </p:nvSpPr>
        <p:spPr>
          <a:xfrm>
            <a:off x="1438275" y="1378361"/>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Notice</a:t>
            </a:r>
            <a:r>
              <a:rPr lang="en-US" b="0" cap="all" dirty="0">
                <a:latin typeface="Georgia" panose="02040502050405020303" pitchFamily="18" charset="0"/>
                <a:ea typeface="Lato Medium" panose="020F0502020204030203" pitchFamily="34" charset="0"/>
                <a:cs typeface="Lato Medium" panose="020F0502020204030203" pitchFamily="34" charset="0"/>
              </a:rPr>
              <a:t> </a:t>
            </a:r>
            <a:r>
              <a:rPr lang="en-US" b="0" cap="all" dirty="0">
                <a:latin typeface="Georgia" panose="02040502050405020303" pitchFamily="18" charset="0"/>
                <a:ea typeface="Lato Light" panose="020F0502020204030203" pitchFamily="34" charset="0"/>
                <a:cs typeface="Lato Light" panose="020F0502020204030203" pitchFamily="34" charset="0"/>
              </a:rPr>
              <a:t>of penalty offenses </a:t>
            </a:r>
          </a:p>
        </p:txBody>
      </p:sp>
      <p:pic>
        <p:nvPicPr>
          <p:cNvPr id="2050" name="Picture 2" descr="important-notice - SUN Area Technical Instit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46" y="2349544"/>
            <a:ext cx="2223231" cy="205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29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77556" y="2160529"/>
            <a:ext cx="7101876" cy="3811587"/>
          </a:xfrm>
        </p:spPr>
        <p:txBody>
          <a:bodyPr>
            <a:noAutofit/>
          </a:bodyPr>
          <a:lstStyle/>
          <a:p>
            <a:pPr>
              <a:lnSpc>
                <a:spcPct val="100000"/>
              </a:lnSpc>
              <a:spcBef>
                <a:spcPts val="0"/>
              </a:spcBef>
              <a:spcAft>
                <a:spcPts val="1200"/>
              </a:spcAft>
            </a:pPr>
            <a:r>
              <a:rPr lang="en-US" sz="1600" dirty="0">
                <a:latin typeface="Georgia" panose="02040502050405020303" pitchFamily="18" charset="0"/>
                <a:ea typeface="Lato" panose="020F0502020204030203" pitchFamily="34" charset="0"/>
              </a:rPr>
              <a:t>On March 11, 2022, the FTC announced that it is considering proposing a rule to address deceptive or unfair marketing using earnings claims. </a:t>
            </a:r>
            <a:r>
              <a:rPr lang="en-US" sz="1600" dirty="0">
                <a:latin typeface="Georgia" panose="02040502050405020303" pitchFamily="18" charset="0"/>
                <a:ea typeface="Lato" panose="020F0502020204030203" pitchFamily="34" charset="0"/>
                <a:hlinkClick r:id="rId3"/>
              </a:rPr>
              <a:t>https://www.ftc.gov/legal-library/browse/federal-register-notices/16-cfr-part-462-trade-regulation-rule-use-earnings-claims</a:t>
            </a:r>
            <a:r>
              <a:rPr lang="en-US" sz="1600" dirty="0">
                <a:latin typeface="Georgia" panose="02040502050405020303" pitchFamily="18" charset="0"/>
                <a:ea typeface="Lato" panose="020F0502020204030203" pitchFamily="34" charset="0"/>
              </a:rPr>
              <a:t>. </a:t>
            </a:r>
          </a:p>
          <a:p>
            <a:pPr>
              <a:lnSpc>
                <a:spcPct val="100000"/>
              </a:lnSpc>
              <a:spcBef>
                <a:spcPts val="0"/>
              </a:spcBef>
              <a:spcAft>
                <a:spcPts val="1200"/>
              </a:spcAft>
            </a:pPr>
            <a:r>
              <a:rPr lang="en-US" sz="1600" dirty="0">
                <a:latin typeface="Georgia" panose="02040502050405020303" pitchFamily="18" charset="0"/>
                <a:ea typeface="Lato" panose="020F0502020204030203" pitchFamily="34" charset="0"/>
              </a:rPr>
              <a:t>Such a rule would allow the FTC to (1) move quickly to stop illegal conduct; (2) clarify for businesses what constitutes a deceptive earnings claim and what it means to have substantiation for an earnings claim; and (3) enable the FTC to seek monetary relief for consumers harmed by deceptive earnings claims, as well as civil penalties against those who make the deceptive claim. </a:t>
            </a:r>
          </a:p>
          <a:p>
            <a:pPr>
              <a:lnSpc>
                <a:spcPct val="100000"/>
              </a:lnSpc>
              <a:spcBef>
                <a:spcPts val="0"/>
              </a:spcBef>
              <a:defRPr/>
            </a:pPr>
            <a:r>
              <a:rPr kumimoji="0" lang="en-US" sz="1600" b="0" i="0" u="none" strike="noStrike" kern="1200" cap="none" spc="0" normalizeH="0" baseline="0" noProof="0" dirty="0">
                <a:ln>
                  <a:noFill/>
                </a:ln>
                <a:solidFill>
                  <a:srgbClr val="7F7F7F"/>
                </a:solidFill>
                <a:effectLst/>
                <a:uLnTx/>
                <a:uFillTx/>
                <a:latin typeface="Georgia" panose="02040502050405020303" pitchFamily="18" charset="0"/>
                <a:ea typeface="Lato" panose="020F0502020204030203" pitchFamily="34" charset="0"/>
              </a:rPr>
              <a:t>The FTC cites an enforcement action taken against a for-profit school for “false[] claim[s] that its graduates averaged 15 percent higher incomes one year after graduation than graduates of other schools</a:t>
            </a:r>
            <a:r>
              <a:rPr kumimoji="0" lang="en-US" sz="1700" b="0" i="0" u="none" strike="noStrike" kern="1200" cap="none" spc="0" normalizeH="0" baseline="0" noProof="0" dirty="0">
                <a:ln>
                  <a:noFill/>
                </a:ln>
                <a:solidFill>
                  <a:srgbClr val="7F7F7F"/>
                </a:solidFill>
                <a:effectLst/>
                <a:uLnTx/>
                <a:uFillTx/>
                <a:latin typeface="Georgia" panose="02040502050405020303" pitchFamily="18" charset="0"/>
                <a:ea typeface="Lato" panose="020F0502020204030203" pitchFamily="34" charset="0"/>
              </a:rPr>
              <a:t>”</a:t>
            </a:r>
          </a:p>
          <a:p>
            <a:pPr>
              <a:lnSpc>
                <a:spcPct val="100000"/>
              </a:lnSpc>
              <a:spcBef>
                <a:spcPts val="0"/>
              </a:spcBef>
              <a:spcAft>
                <a:spcPts val="1200"/>
              </a:spcAft>
            </a:pPr>
            <a:endParaRPr lang="en-US" sz="1800" dirty="0">
              <a:ea typeface="Lato" panose="020F0502020204030203" pitchFamily="34" charset="0"/>
            </a:endParaRPr>
          </a:p>
        </p:txBody>
      </p:sp>
      <p:sp>
        <p:nvSpPr>
          <p:cNvPr id="3" name="Title 2"/>
          <p:cNvSpPr>
            <a:spLocks noGrp="1"/>
          </p:cNvSpPr>
          <p:nvPr>
            <p:ph type="title"/>
          </p:nvPr>
        </p:nvSpPr>
        <p:spPr>
          <a:xfrm>
            <a:off x="1471260" y="994569"/>
            <a:ext cx="7312378" cy="914096"/>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FTC</a:t>
            </a:r>
            <a:r>
              <a:rPr lang="en-US" b="0" cap="all" dirty="0">
                <a:solidFill>
                  <a:prstClr val="white">
                    <a:lumMod val="50000"/>
                  </a:prstClr>
                </a:solidFill>
                <a:latin typeface="Georgia" panose="02040502050405020303" pitchFamily="18" charset="0"/>
                <a:ea typeface="Lato Medium" panose="020F0502020204030203" pitchFamily="34" charset="0"/>
                <a:cs typeface="Lato Medium" panose="020F0502020204030203" pitchFamily="34" charset="0"/>
              </a:rPr>
              <a:t> </a:t>
            </a:r>
            <a:r>
              <a:rPr lang="en-US" b="0" cap="all" dirty="0">
                <a:latin typeface="Georgia" panose="02040502050405020303" pitchFamily="18" charset="0"/>
                <a:ea typeface="Lato Light" panose="020F0502020204030203" pitchFamily="34" charset="0"/>
                <a:cs typeface="Lato Light" panose="020F0502020204030203" pitchFamily="34" charset="0"/>
              </a:rPr>
              <a:t>Advanced notice of proposed Rulemaking</a:t>
            </a:r>
          </a:p>
        </p:txBody>
      </p:sp>
      <p:pic>
        <p:nvPicPr>
          <p:cNvPr id="4" name="Picture 2" descr="Federal Trade Commission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568" y="733249"/>
            <a:ext cx="1345729" cy="134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86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ADEA14-79A4-4B9D-A699-3C5E4AC36936}"/>
              </a:ext>
            </a:extLst>
          </p:cNvPr>
          <p:cNvSpPr>
            <a:spLocks noGrp="1"/>
          </p:cNvSpPr>
          <p:nvPr>
            <p:ph sz="quarter" idx="10"/>
          </p:nvPr>
        </p:nvSpPr>
        <p:spPr>
          <a:xfrm>
            <a:off x="823312" y="2110192"/>
            <a:ext cx="7345363" cy="3811587"/>
          </a:xfrm>
        </p:spPr>
        <p:txBody>
          <a:bodyPr>
            <a:normAutofit fontScale="62500" lnSpcReduction="20000"/>
          </a:bodyPr>
          <a:lstStyle/>
          <a:p>
            <a:pPr marL="3175" indent="0" algn="just">
              <a:lnSpc>
                <a:spcPct val="120000"/>
              </a:lnSpc>
              <a:spcBef>
                <a:spcPts val="600"/>
              </a:spcBef>
              <a:spcAft>
                <a:spcPts val="600"/>
              </a:spcAft>
              <a:buNone/>
            </a:pPr>
            <a:r>
              <a:rPr lang="en-US" sz="2800" i="1" dirty="0">
                <a:solidFill>
                  <a:prstClr val="white">
                    <a:lumMod val="50000"/>
                  </a:prstClr>
                </a:solidFill>
                <a:latin typeface="Georgia" panose="02040502050405020303" pitchFamily="18" charset="0"/>
                <a:ea typeface="Lato Medium" panose="020F0502020204030203" pitchFamily="34" charset="0"/>
                <a:cs typeface="Lato Medium" panose="020F0502020204030203" pitchFamily="34" charset="0"/>
              </a:rPr>
              <a:t>The purpose of this presentation is to provide news and information on legal and regulatory issues, and all content provided is for informational purposes only.  It should not be considered legal advice.</a:t>
            </a:r>
            <a:endParaRPr kumimoji="0" lang="en-US" sz="2800" b="0" i="1" u="none" strike="noStrike" kern="1200" cap="none" spc="0" normalizeH="0" baseline="0" noProof="0" dirty="0">
              <a:ln>
                <a:noFill/>
              </a:ln>
              <a:solidFill>
                <a:prstClr val="white">
                  <a:lumMod val="50000"/>
                </a:prstClr>
              </a:solidFill>
              <a:effectLst/>
              <a:uLnTx/>
              <a:uFillTx/>
              <a:latin typeface="Georgia" panose="02040502050405020303" pitchFamily="18" charset="0"/>
              <a:ea typeface="Lato Medium" panose="020F0502020204030203" pitchFamily="34" charset="0"/>
              <a:cs typeface="Lato Medium" panose="020F0502020204030203" pitchFamily="34" charset="0"/>
            </a:endParaRPr>
          </a:p>
          <a:p>
            <a:pPr marL="3175" indent="0" algn="just">
              <a:lnSpc>
                <a:spcPct val="120000"/>
              </a:lnSpc>
              <a:spcBef>
                <a:spcPts val="600"/>
              </a:spcBef>
              <a:spcAft>
                <a:spcPts val="600"/>
              </a:spcAft>
              <a:buNone/>
            </a:pPr>
            <a:r>
              <a:rPr kumimoji="0" lang="en-US" sz="2800" b="0" i="1" u="none" strike="noStrike" kern="1200" cap="none" spc="0" normalizeH="0" baseline="0" noProof="0" dirty="0">
                <a:ln>
                  <a:noFill/>
                </a:ln>
                <a:solidFill>
                  <a:prstClr val="white">
                    <a:lumMod val="50000"/>
                  </a:prstClr>
                </a:solidFill>
                <a:effectLst/>
                <a:uLnTx/>
                <a:uFillTx/>
                <a:latin typeface="Georgia" panose="02040502050405020303" pitchFamily="18" charset="0"/>
                <a:ea typeface="Lato Medium" panose="020F0502020204030203" pitchFamily="34" charset="0"/>
                <a:cs typeface="Lato Medium" panose="020F0502020204030203" pitchFamily="34" charset="0"/>
              </a:rPr>
              <a:t>The transmission of information</a:t>
            </a:r>
            <a:r>
              <a:rPr kumimoji="0" lang="en-US" sz="2800" b="0" i="1" u="none" strike="noStrike" kern="1200" cap="none" spc="0" normalizeH="0" noProof="0" dirty="0">
                <a:ln>
                  <a:noFill/>
                </a:ln>
                <a:solidFill>
                  <a:prstClr val="white">
                    <a:lumMod val="50000"/>
                  </a:prstClr>
                </a:solidFill>
                <a:effectLst/>
                <a:uLnTx/>
                <a:uFillTx/>
                <a:latin typeface="Georgia" panose="02040502050405020303" pitchFamily="18" charset="0"/>
                <a:ea typeface="Lato Medium" panose="020F0502020204030203" pitchFamily="34" charset="0"/>
                <a:cs typeface="Lato Medium" panose="020F0502020204030203" pitchFamily="34" charset="0"/>
              </a:rPr>
              <a:t> from this presentation does not establish an attorney-client relationship with the participant or reader.  The participant or reader should not act on the information contained in this presentation or any accompanying materials without first consulting retained legal counsel.</a:t>
            </a:r>
            <a:endParaRPr kumimoji="0" lang="en-US" sz="2800" b="0" i="1" u="none" strike="noStrike" kern="1200" cap="none" spc="0" normalizeH="0" baseline="0" noProof="0" dirty="0">
              <a:ln>
                <a:noFill/>
              </a:ln>
              <a:solidFill>
                <a:prstClr val="white">
                  <a:lumMod val="50000"/>
                </a:prstClr>
              </a:solidFill>
              <a:effectLst/>
              <a:uLnTx/>
              <a:uFillTx/>
              <a:latin typeface="Georgia" panose="02040502050405020303" pitchFamily="18" charset="0"/>
              <a:ea typeface="Lato Medium" panose="020F0502020204030203" pitchFamily="34" charset="0"/>
              <a:cs typeface="Lato Medium" panose="020F0502020204030203" pitchFamily="34" charset="0"/>
            </a:endParaRPr>
          </a:p>
          <a:p>
            <a:pPr marL="3175" indent="0" algn="just">
              <a:lnSpc>
                <a:spcPct val="120000"/>
              </a:lnSpc>
              <a:spcBef>
                <a:spcPts val="600"/>
              </a:spcBef>
              <a:spcAft>
                <a:spcPts val="600"/>
              </a:spcAft>
              <a:buNone/>
            </a:pPr>
            <a:r>
              <a:rPr lang="en-US" sz="2800" i="1" dirty="0">
                <a:solidFill>
                  <a:prstClr val="white">
                    <a:lumMod val="50000"/>
                  </a:prstClr>
                </a:solidFill>
                <a:latin typeface="Georgia" panose="02040502050405020303" pitchFamily="18" charset="0"/>
                <a:ea typeface="Lato Medium" panose="020F0502020204030203" pitchFamily="34" charset="0"/>
                <a:cs typeface="Lato Medium" panose="020F0502020204030203" pitchFamily="34" charset="0"/>
              </a:rPr>
              <a:t>If you desire legal advice for a particular situation, you should consult an attorney.</a:t>
            </a:r>
            <a:endParaRPr kumimoji="0" lang="en-US" sz="2800" b="0" i="1" u="none" strike="noStrike" kern="1200" cap="none" spc="0" normalizeH="0" baseline="0" noProof="0" dirty="0">
              <a:ln>
                <a:noFill/>
              </a:ln>
              <a:solidFill>
                <a:prstClr val="white">
                  <a:lumMod val="50000"/>
                </a:prstClr>
              </a:solidFill>
              <a:effectLst/>
              <a:uLnTx/>
              <a:uFillTx/>
              <a:latin typeface="Georgia" panose="02040502050405020303" pitchFamily="18" charset="0"/>
              <a:ea typeface="Lato Medium" panose="020F0502020204030203" pitchFamily="34" charset="0"/>
              <a:cs typeface="Lato Medium" panose="020F0502020204030203" pitchFamily="34" charset="0"/>
            </a:endParaRPr>
          </a:p>
          <a:p>
            <a:endParaRPr lang="en-US" dirty="0"/>
          </a:p>
        </p:txBody>
      </p:sp>
      <p:sp>
        <p:nvSpPr>
          <p:cNvPr id="3" name="Title 2">
            <a:extLst>
              <a:ext uri="{FF2B5EF4-FFF2-40B4-BE49-F238E27FC236}">
                <a16:creationId xmlns:a16="http://schemas.microsoft.com/office/drawing/2014/main" id="{B6BCF3CE-2979-4271-8181-511E2DF00737}"/>
              </a:ext>
            </a:extLst>
          </p:cNvPr>
          <p:cNvSpPr>
            <a:spLocks noGrp="1"/>
          </p:cNvSpPr>
          <p:nvPr>
            <p:ph type="title"/>
          </p:nvPr>
        </p:nvSpPr>
        <p:spPr>
          <a:xfrm>
            <a:off x="1438275" y="1349458"/>
            <a:ext cx="7312378" cy="1204945"/>
          </a:xfrm>
        </p:spPr>
        <p:txBody>
          <a:bodyPr/>
          <a:lstStyle/>
          <a:p>
            <a:r>
              <a:rPr lang="en-US" dirty="0">
                <a:latin typeface="Georgia" panose="02040502050405020303" pitchFamily="18" charset="0"/>
              </a:rPr>
              <a:t>LEGAL </a:t>
            </a:r>
            <a:r>
              <a:rPr lang="en-US" cap="all" dirty="0">
                <a:solidFill>
                  <a:srgbClr val="C00000"/>
                </a:solidFill>
                <a:latin typeface="Georgia" panose="02040502050405020303" pitchFamily="18" charset="0"/>
              </a:rPr>
              <a:t>DISCLAIMER</a:t>
            </a:r>
            <a:br>
              <a:rPr lang="en-US" sz="5400" cap="all" dirty="0">
                <a:solidFill>
                  <a:srgbClr val="C00000"/>
                </a:solidFill>
                <a:latin typeface="Lato Light" panose="020F0502020204030203" pitchFamily="34" charset="0"/>
              </a:rPr>
            </a:br>
            <a:endParaRPr lang="en-US" sz="5400" cap="all" dirty="0">
              <a:solidFill>
                <a:srgbClr val="C00000"/>
              </a:solidFill>
              <a:latin typeface="Lato Light" panose="020F0502020204030203" pitchFamily="34" charset="0"/>
            </a:endParaRPr>
          </a:p>
        </p:txBody>
      </p:sp>
    </p:spTree>
    <p:extLst>
      <p:ext uri="{BB962C8B-B14F-4D97-AF65-F5344CB8AC3E}">
        <p14:creationId xmlns:p14="http://schemas.microsoft.com/office/powerpoint/2010/main" val="709271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49166" y="2382052"/>
            <a:ext cx="7101876" cy="3811587"/>
          </a:xfrm>
        </p:spPr>
        <p:txBody>
          <a:bodyPr>
            <a:normAutofit/>
          </a:bodyPr>
          <a:lstStyle/>
          <a:p>
            <a:r>
              <a:rPr lang="en-US" sz="1800" dirty="0">
                <a:latin typeface="Georgia" panose="02040502050405020303" pitchFamily="18" charset="0"/>
                <a:ea typeface="Lato" panose="020F0502020204030203" pitchFamily="34" charset="0"/>
              </a:rPr>
              <a:t>The </a:t>
            </a:r>
            <a:r>
              <a:rPr lang="en-US" sz="1800" dirty="0">
                <a:solidFill>
                  <a:srgbClr val="C00000"/>
                </a:solidFill>
                <a:latin typeface="Georgia" panose="02040502050405020303" pitchFamily="18" charset="0"/>
                <a:ea typeface="Lato" panose="020F0502020204030203" pitchFamily="34" charset="0"/>
              </a:rPr>
              <a:t>FTC requested comments </a:t>
            </a:r>
            <a:r>
              <a:rPr lang="en-US" sz="1800" dirty="0">
                <a:latin typeface="Georgia" panose="02040502050405020303" pitchFamily="18" charset="0"/>
                <a:ea typeface="Lato" panose="020F0502020204030203" pitchFamily="34" charset="0"/>
              </a:rPr>
              <a:t>from the public about a wide variety of issues, including:</a:t>
            </a:r>
          </a:p>
          <a:p>
            <a:pPr lvl="2"/>
            <a:r>
              <a:rPr lang="en-US" sz="1800" dirty="0">
                <a:latin typeface="Georgia" panose="02040502050405020303" pitchFamily="18" charset="0"/>
                <a:ea typeface="Lato" panose="020F0502020204030203" pitchFamily="34" charset="0"/>
              </a:rPr>
              <a:t>Whether earnings claims are prevalent among all or only some industries;</a:t>
            </a:r>
          </a:p>
          <a:p>
            <a:pPr lvl="2"/>
            <a:r>
              <a:rPr lang="en-US" sz="1800" dirty="0">
                <a:latin typeface="Georgia" panose="02040502050405020303" pitchFamily="18" charset="0"/>
                <a:ea typeface="Lato" panose="020F0502020204030203" pitchFamily="34" charset="0"/>
              </a:rPr>
              <a:t>How a rule addressing earnings claims should be drafted, the benefits to consumers from such a rule and the costs to businesses; and </a:t>
            </a:r>
          </a:p>
          <a:p>
            <a:pPr lvl="2"/>
            <a:r>
              <a:rPr lang="en-US" sz="1800" dirty="0">
                <a:latin typeface="Georgia" panose="02040502050405020303" pitchFamily="18" charset="0"/>
                <a:ea typeface="Lato" panose="020F0502020204030203" pitchFamily="34" charset="0"/>
              </a:rPr>
              <a:t>Whether the potential rule should address disclaimers, lifestyle claims, or liability for agents’ claims.</a:t>
            </a:r>
          </a:p>
          <a:p>
            <a:r>
              <a:rPr lang="en-US" sz="1800" dirty="0">
                <a:latin typeface="Georgia" panose="02040502050405020303" pitchFamily="18" charset="0"/>
                <a:ea typeface="Lato" panose="020F0502020204030203" pitchFamily="34" charset="0"/>
              </a:rPr>
              <a:t>If the FTC decides to proceed after reviewing public comments, its next step would be to issue an </a:t>
            </a:r>
            <a:r>
              <a:rPr lang="en-US" sz="1800" dirty="0">
                <a:solidFill>
                  <a:srgbClr val="C00000"/>
                </a:solidFill>
                <a:latin typeface="Georgia" panose="02040502050405020303" pitchFamily="18" charset="0"/>
                <a:ea typeface="Lato" panose="020F0502020204030203" pitchFamily="34" charset="0"/>
              </a:rPr>
              <a:t>NPRM</a:t>
            </a:r>
            <a:r>
              <a:rPr lang="en-US" sz="1800" dirty="0">
                <a:latin typeface="Georgia" panose="02040502050405020303" pitchFamily="18" charset="0"/>
                <a:ea typeface="Lato" panose="020F0502020204030203" pitchFamily="34" charset="0"/>
              </a:rPr>
              <a:t>.</a:t>
            </a:r>
          </a:p>
          <a:p>
            <a:pPr marL="0" indent="0">
              <a:buNone/>
            </a:pPr>
            <a:endParaRPr lang="en-US" sz="1900" dirty="0">
              <a:ea typeface="Lato" panose="020F0502020204030203" pitchFamily="34" charset="0"/>
            </a:endParaRPr>
          </a:p>
          <a:p>
            <a:pPr marL="0" indent="0">
              <a:buNone/>
            </a:pPr>
            <a:endParaRPr lang="en-US" sz="1900" dirty="0">
              <a:ea typeface="Lato" panose="020F0502020204030203" pitchFamily="34" charset="0"/>
            </a:endParaRPr>
          </a:p>
        </p:txBody>
      </p:sp>
      <p:sp>
        <p:nvSpPr>
          <p:cNvPr id="3" name="Title 2"/>
          <p:cNvSpPr>
            <a:spLocks noGrp="1"/>
          </p:cNvSpPr>
          <p:nvPr>
            <p:ph type="title"/>
          </p:nvPr>
        </p:nvSpPr>
        <p:spPr>
          <a:xfrm>
            <a:off x="743915" y="1109908"/>
            <a:ext cx="7312378" cy="914096"/>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FTC</a:t>
            </a:r>
            <a:r>
              <a:rPr lang="en-US" b="0" cap="all" dirty="0">
                <a:solidFill>
                  <a:prstClr val="white">
                    <a:lumMod val="50000"/>
                  </a:prstClr>
                </a:solidFill>
                <a:latin typeface="Georgia" panose="02040502050405020303" pitchFamily="18" charset="0"/>
                <a:ea typeface="Lato Medium" panose="020F0502020204030203" pitchFamily="34" charset="0"/>
                <a:cs typeface="Lato Medium" panose="020F0502020204030203" pitchFamily="34" charset="0"/>
              </a:rPr>
              <a:t> </a:t>
            </a:r>
            <a:r>
              <a:rPr lang="en-US" b="0" cap="all" dirty="0">
                <a:latin typeface="Georgia" panose="02040502050405020303" pitchFamily="18" charset="0"/>
                <a:ea typeface="Lato Light" panose="020F0502020204030203" pitchFamily="34" charset="0"/>
                <a:cs typeface="Lato Light" panose="020F0502020204030203" pitchFamily="34" charset="0"/>
              </a:rPr>
              <a:t>Advanced notice of proposed  Rulemaking</a:t>
            </a:r>
          </a:p>
        </p:txBody>
      </p:sp>
      <p:pic>
        <p:nvPicPr>
          <p:cNvPr id="4" name="Picture 2" descr="Federal Trade Commission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758" y="1109908"/>
            <a:ext cx="1160968" cy="116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002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51062" y="1686484"/>
            <a:ext cx="6987391" cy="4078316"/>
          </a:xfrm>
        </p:spPr>
        <p:txBody>
          <a:bodyPr>
            <a:noAutofit/>
          </a:bodyPr>
          <a:lstStyle/>
          <a:p>
            <a:pPr marL="738188" lvl="2" indent="-285750">
              <a:lnSpc>
                <a:spcPct val="100000"/>
              </a:lnSpc>
              <a:spcBef>
                <a:spcPts val="0"/>
              </a:spcBef>
              <a:spcAft>
                <a:spcPts val="1200"/>
              </a:spcAft>
              <a:defRPr/>
            </a:pPr>
            <a:r>
              <a:rPr lang="en-US" sz="1800" dirty="0">
                <a:solidFill>
                  <a:prstClr val="white">
                    <a:lumMod val="50000"/>
                  </a:prstClr>
                </a:solidFill>
                <a:latin typeface="Georgia" panose="02040502050405020303" pitchFamily="18" charset="0"/>
                <a:ea typeface="Lato" panose="020F0502020204030203" pitchFamily="34" charset="0"/>
              </a:rPr>
              <a:t>To misrepresent the </a:t>
            </a:r>
            <a:r>
              <a:rPr lang="en-US" sz="1800" dirty="0">
                <a:solidFill>
                  <a:srgbClr val="C00000"/>
                </a:solidFill>
                <a:latin typeface="Georgia" panose="02040502050405020303" pitchFamily="18" charset="0"/>
                <a:ea typeface="Lato" panose="020F0502020204030203" pitchFamily="34" charset="0"/>
              </a:rPr>
              <a:t>number or percentage </a:t>
            </a:r>
            <a:r>
              <a:rPr lang="en-US" sz="1800" dirty="0">
                <a:solidFill>
                  <a:prstClr val="white">
                    <a:lumMod val="50000"/>
                  </a:prstClr>
                </a:solidFill>
                <a:latin typeface="Georgia" panose="02040502050405020303" pitchFamily="18" charset="0"/>
                <a:ea typeface="Lato" panose="020F0502020204030203" pitchFamily="34" charset="0"/>
              </a:rPr>
              <a:t>of people attending any course or completing any program or degree who </a:t>
            </a:r>
            <a:r>
              <a:rPr lang="en-US" sz="1800" dirty="0">
                <a:solidFill>
                  <a:srgbClr val="C00000"/>
                </a:solidFill>
                <a:latin typeface="Georgia" panose="02040502050405020303" pitchFamily="18" charset="0"/>
                <a:ea typeface="Lato" panose="020F0502020204030203" pitchFamily="34" charset="0"/>
              </a:rPr>
              <a:t>have obtained employment</a:t>
            </a:r>
            <a:r>
              <a:rPr lang="en-US" sz="1800" dirty="0">
                <a:solidFill>
                  <a:prstClr val="white">
                    <a:lumMod val="50000"/>
                  </a:prstClr>
                </a:solidFill>
                <a:latin typeface="Georgia" panose="02040502050405020303" pitchFamily="18" charset="0"/>
                <a:ea typeface="Lato" panose="020F0502020204030203" pitchFamily="34" charset="0"/>
              </a:rPr>
              <a:t>, or the field or nature of that employment;</a:t>
            </a:r>
          </a:p>
          <a:p>
            <a:pPr marL="1606550" lvl="2" indent="-285750">
              <a:lnSpc>
                <a:spcPct val="100000"/>
              </a:lnSpc>
              <a:spcBef>
                <a:spcPts val="0"/>
              </a:spcBef>
              <a:spcAft>
                <a:spcPts val="1200"/>
              </a:spcAft>
              <a:defRPr/>
            </a:pPr>
            <a:r>
              <a:rPr lang="en-US" sz="1800" dirty="0">
                <a:solidFill>
                  <a:prstClr val="white">
                    <a:lumMod val="50000"/>
                  </a:prstClr>
                </a:solidFill>
                <a:latin typeface="Georgia" panose="02040502050405020303" pitchFamily="18" charset="0"/>
                <a:ea typeface="Lato" panose="020F0502020204030203" pitchFamily="34" charset="0"/>
              </a:rPr>
              <a:t>To misrepresent how much grads will or may </a:t>
            </a:r>
            <a:r>
              <a:rPr lang="en-US" sz="1800" dirty="0">
                <a:solidFill>
                  <a:srgbClr val="C00000"/>
                </a:solidFill>
                <a:latin typeface="Georgia" panose="02040502050405020303" pitchFamily="18" charset="0"/>
                <a:ea typeface="Lato" panose="020F0502020204030203" pitchFamily="34" charset="0"/>
              </a:rPr>
              <a:t>earn</a:t>
            </a:r>
            <a:r>
              <a:rPr lang="en-US" sz="1800" dirty="0">
                <a:solidFill>
                  <a:prstClr val="white">
                    <a:lumMod val="50000"/>
                  </a:prstClr>
                </a:solidFill>
                <a:latin typeface="Georgia" panose="02040502050405020303" pitchFamily="18" charset="0"/>
                <a:ea typeface="Lato" panose="020F0502020204030203" pitchFamily="34" charset="0"/>
              </a:rPr>
              <a:t>;</a:t>
            </a:r>
          </a:p>
          <a:p>
            <a:pPr marL="1606550" lvl="2" indent="-285750">
              <a:lnSpc>
                <a:spcPct val="100000"/>
              </a:lnSpc>
              <a:spcBef>
                <a:spcPts val="0"/>
              </a:spcBef>
              <a:spcAft>
                <a:spcPts val="1200"/>
              </a:spcAft>
              <a:defRPr/>
            </a:pPr>
            <a:r>
              <a:rPr lang="en-US" sz="1800" dirty="0">
                <a:solidFill>
                  <a:prstClr val="white">
                    <a:lumMod val="50000"/>
                  </a:prstClr>
                </a:solidFill>
                <a:latin typeface="Georgia" panose="02040502050405020303" pitchFamily="18" charset="0"/>
                <a:ea typeface="Lato" panose="020F0502020204030203" pitchFamily="34" charset="0"/>
              </a:rPr>
              <a:t>To misrepresent the </a:t>
            </a:r>
            <a:r>
              <a:rPr lang="en-US" sz="1800" dirty="0">
                <a:solidFill>
                  <a:srgbClr val="C00000"/>
                </a:solidFill>
                <a:latin typeface="Georgia" panose="02040502050405020303" pitchFamily="18" charset="0"/>
                <a:ea typeface="Lato" panose="020F0502020204030203" pitchFamily="34" charset="0"/>
              </a:rPr>
              <a:t>qualifications necessary </a:t>
            </a:r>
            <a:r>
              <a:rPr lang="en-US" sz="1800" dirty="0">
                <a:solidFill>
                  <a:prstClr val="white">
                    <a:lumMod val="50000"/>
                  </a:prstClr>
                </a:solidFill>
                <a:latin typeface="Georgia" panose="02040502050405020303" pitchFamily="18" charset="0"/>
                <a:ea typeface="Lato" panose="020F0502020204030203" pitchFamily="34" charset="0"/>
              </a:rPr>
              <a:t>to get jobs in the fields for which an institution offers training, including whether experience or additional </a:t>
            </a:r>
            <a:r>
              <a:rPr lang="en-US" sz="1800" dirty="0">
                <a:solidFill>
                  <a:srgbClr val="C00000"/>
                </a:solidFill>
                <a:latin typeface="Georgia" panose="02040502050405020303" pitchFamily="18" charset="0"/>
                <a:ea typeface="Lato" panose="020F0502020204030203" pitchFamily="34" charset="0"/>
              </a:rPr>
              <a:t>education is required </a:t>
            </a:r>
            <a:r>
              <a:rPr lang="en-US" sz="1800" dirty="0">
                <a:solidFill>
                  <a:prstClr val="white">
                    <a:lumMod val="50000"/>
                  </a:prstClr>
                </a:solidFill>
                <a:latin typeface="Georgia" panose="02040502050405020303" pitchFamily="18" charset="0"/>
                <a:ea typeface="Lato" panose="020F0502020204030203" pitchFamily="34" charset="0"/>
              </a:rPr>
              <a:t>or advantageous; and</a:t>
            </a:r>
          </a:p>
          <a:p>
            <a:pPr marL="1606550" lvl="2" indent="-285750">
              <a:lnSpc>
                <a:spcPct val="100000"/>
              </a:lnSpc>
              <a:spcBef>
                <a:spcPts val="0"/>
              </a:spcBef>
              <a:spcAft>
                <a:spcPts val="1200"/>
              </a:spcAft>
              <a:defRPr/>
            </a:pPr>
            <a:r>
              <a:rPr lang="en-US" sz="1800" dirty="0">
                <a:solidFill>
                  <a:prstClr val="white">
                    <a:lumMod val="50000"/>
                  </a:prstClr>
                </a:solidFill>
                <a:latin typeface="Georgia" panose="02040502050405020303" pitchFamily="18" charset="0"/>
                <a:ea typeface="Lato" panose="020F0502020204030203" pitchFamily="34" charset="0"/>
              </a:rPr>
              <a:t>To misrepresent the institution’s capabilities for </a:t>
            </a:r>
            <a:r>
              <a:rPr lang="en-US" sz="1800" dirty="0">
                <a:solidFill>
                  <a:srgbClr val="C00000"/>
                </a:solidFill>
                <a:latin typeface="Georgia" panose="02040502050405020303" pitchFamily="18" charset="0"/>
                <a:ea typeface="Lato" panose="020F0502020204030203" pitchFamily="34" charset="0"/>
              </a:rPr>
              <a:t>helping students find employment </a:t>
            </a:r>
            <a:r>
              <a:rPr lang="en-US" sz="1800" dirty="0">
                <a:solidFill>
                  <a:prstClr val="white">
                    <a:lumMod val="50000"/>
                  </a:prstClr>
                </a:solidFill>
                <a:latin typeface="Georgia" panose="02040502050405020303" pitchFamily="18" charset="0"/>
                <a:ea typeface="Lato" panose="020F0502020204030203" pitchFamily="34" charset="0"/>
              </a:rPr>
              <a:t>or the assistance actually given to grads, including the existence of job placement services</a:t>
            </a:r>
          </a:p>
        </p:txBody>
      </p:sp>
      <p:sp>
        <p:nvSpPr>
          <p:cNvPr id="3" name="Title 2"/>
          <p:cNvSpPr>
            <a:spLocks noGrp="1"/>
          </p:cNvSpPr>
          <p:nvPr>
            <p:ph type="title"/>
          </p:nvPr>
        </p:nvSpPr>
        <p:spPr>
          <a:xfrm>
            <a:off x="854675" y="1184386"/>
            <a:ext cx="7312378" cy="387798"/>
          </a:xfrm>
        </p:spPr>
        <p:txBody>
          <a:bodyPr/>
          <a:lstStyle/>
          <a:p>
            <a:r>
              <a:rPr lang="en-US" sz="2800"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Prohibited practices:</a:t>
            </a:r>
          </a:p>
        </p:txBody>
      </p:sp>
      <p:pic>
        <p:nvPicPr>
          <p:cNvPr id="6" name="Picture 14" descr="the word deception with a red marker Stock Vector | Adobe Stock">
            <a:extLst>
              <a:ext uri="{FF2B5EF4-FFF2-40B4-BE49-F238E27FC236}">
                <a16:creationId xmlns:a16="http://schemas.microsoft.com/office/drawing/2014/main" id="{E04B2BD0-D215-B0F3-5669-83F02E49D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9" t="15097" b="11335"/>
          <a:stretch/>
        </p:blipFill>
        <p:spPr bwMode="auto">
          <a:xfrm>
            <a:off x="379562" y="3789839"/>
            <a:ext cx="1900243" cy="1081099"/>
          </a:xfrm>
          <a:prstGeom prst="rect">
            <a:avLst/>
          </a:prstGeom>
          <a:noFill/>
          <a:scene3d>
            <a:camera prst="orthographicFront">
              <a:rot lat="0" lon="0" rev="9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8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333AEE-AAFC-4C43-ADDD-C31C4E855941}"/>
              </a:ext>
            </a:extLst>
          </p:cNvPr>
          <p:cNvSpPr>
            <a:spLocks noGrp="1"/>
          </p:cNvSpPr>
          <p:nvPr>
            <p:ph sz="quarter" idx="10"/>
          </p:nvPr>
        </p:nvSpPr>
        <p:spPr>
          <a:xfrm>
            <a:off x="1129811" y="2232761"/>
            <a:ext cx="7345363" cy="3811587"/>
          </a:xfrm>
        </p:spPr>
        <p:txBody>
          <a:bodyPr>
            <a:normAutofit fontScale="32500" lnSpcReduction="20000"/>
          </a:bodyPr>
          <a:lstStyle/>
          <a:p>
            <a:pPr marL="0" marR="0" lvl="0" indent="0">
              <a:lnSpc>
                <a:spcPct val="110000"/>
              </a:lnSpc>
              <a:spcBef>
                <a:spcPts val="0"/>
              </a:spcBef>
              <a:spcAft>
                <a:spcPts val="0"/>
              </a:spcAft>
              <a:buNone/>
            </a:pPr>
            <a:r>
              <a:rPr lang="en-US" sz="4900" dirty="0">
                <a:solidFill>
                  <a:schemeClr val="bg1">
                    <a:lumMod val="50000"/>
                  </a:schemeClr>
                </a:solidFill>
                <a:effectLst/>
                <a:latin typeface="Georgia" panose="02040502050405020303" pitchFamily="18" charset="0"/>
                <a:ea typeface="Lato" panose="020F0502020204030203" pitchFamily="34" charset="0"/>
              </a:rPr>
              <a:t>Advertisements, sales brochures, representations </a:t>
            </a:r>
            <a:r>
              <a:rPr lang="en-US" sz="4900" dirty="0">
                <a:effectLst/>
                <a:latin typeface="Georgia" panose="02040502050405020303" pitchFamily="18" charset="0"/>
                <a:ea typeface="Lato" panose="020F0502020204030203" pitchFamily="34" charset="0"/>
              </a:rPr>
              <a:t>by a University’s agents:</a:t>
            </a:r>
          </a:p>
          <a:p>
            <a:pPr marL="457200" marR="0" indent="0">
              <a:lnSpc>
                <a:spcPct val="110000"/>
              </a:lnSpc>
              <a:spcBef>
                <a:spcPts val="0"/>
              </a:spcBef>
              <a:spcAft>
                <a:spcPts val="0"/>
              </a:spcAft>
              <a:buNone/>
            </a:pPr>
            <a:endParaRPr lang="en-US" sz="4900" dirty="0">
              <a:effectLst/>
              <a:latin typeface="Georgia" panose="02040502050405020303" pitchFamily="18" charset="0"/>
              <a:ea typeface="Lato" panose="020F0502020204030203" pitchFamily="34" charset="0"/>
            </a:endParaRPr>
          </a:p>
          <a:p>
            <a:pPr marL="685800" marR="0">
              <a:lnSpc>
                <a:spcPct val="110000"/>
              </a:lnSpc>
              <a:spcBef>
                <a:spcPts val="0"/>
              </a:spcBef>
              <a:spcAft>
                <a:spcPts val="0"/>
              </a:spcAft>
            </a:pPr>
            <a:r>
              <a:rPr lang="en-US" sz="4900" dirty="0">
                <a:effectLst/>
                <a:latin typeface="Georgia" panose="02040502050405020303" pitchFamily="18" charset="0"/>
                <a:ea typeface="Lato" panose="020F0502020204030203" pitchFamily="34" charset="0"/>
              </a:rPr>
              <a:t>“Opportunities for trained decorators are increasing each year. It used to be that only the wealthy employed decorators. That's no longer true. Large numbers of average homemakers now rely on the services of decorators. . . .”</a:t>
            </a:r>
          </a:p>
          <a:p>
            <a:pPr marL="685800" marR="0">
              <a:lnSpc>
                <a:spcPct val="110000"/>
              </a:lnSpc>
              <a:spcBef>
                <a:spcPts val="0"/>
              </a:spcBef>
              <a:spcAft>
                <a:spcPts val="0"/>
              </a:spcAft>
            </a:pPr>
            <a:endParaRPr lang="en-US" sz="4900" dirty="0">
              <a:effectLst/>
              <a:latin typeface="Georgia" panose="02040502050405020303" pitchFamily="18" charset="0"/>
              <a:ea typeface="Lato" panose="020F0502020204030203" pitchFamily="34" charset="0"/>
            </a:endParaRPr>
          </a:p>
          <a:p>
            <a:pPr marL="685800" marR="0">
              <a:lnSpc>
                <a:spcPct val="110000"/>
              </a:lnSpc>
              <a:spcBef>
                <a:spcPts val="0"/>
              </a:spcBef>
              <a:spcAft>
                <a:spcPts val="0"/>
              </a:spcAft>
            </a:pPr>
            <a:r>
              <a:rPr lang="en-US" sz="4900" dirty="0">
                <a:effectLst/>
                <a:latin typeface="Georgia" panose="02040502050405020303" pitchFamily="18" charset="0"/>
                <a:ea typeface="Lato" panose="020F0502020204030203" pitchFamily="34" charset="0"/>
              </a:rPr>
              <a:t>“Decorators today are busy in many areas besides homes. Their talents are employed in decorating hotel rooms, business offices, building lobbies, hospitals and many other interesting places. Some decorators operate their own businesses; others work in major stores, showrooms and design studios.” </a:t>
            </a:r>
            <a:endParaRPr lang="en-US" sz="4900" dirty="0">
              <a:latin typeface="Georgia" panose="02040502050405020303" pitchFamily="18" charset="0"/>
              <a:ea typeface="Lato" panose="020F0502020204030203" pitchFamily="34" charset="0"/>
            </a:endParaRPr>
          </a:p>
          <a:p>
            <a:pPr marL="685800" marR="0">
              <a:lnSpc>
                <a:spcPct val="110000"/>
              </a:lnSpc>
              <a:spcBef>
                <a:spcPts val="0"/>
              </a:spcBef>
              <a:spcAft>
                <a:spcPts val="0"/>
              </a:spcAft>
            </a:pPr>
            <a:endParaRPr lang="en-US" sz="4900" dirty="0">
              <a:effectLst/>
              <a:latin typeface="Georgia" panose="02040502050405020303" pitchFamily="18" charset="0"/>
              <a:ea typeface="Lato" panose="020F0502020204030203" pitchFamily="34" charset="0"/>
            </a:endParaRPr>
          </a:p>
          <a:p>
            <a:pPr marL="685800" marR="0">
              <a:lnSpc>
                <a:spcPct val="110000"/>
              </a:lnSpc>
              <a:spcBef>
                <a:spcPts val="0"/>
              </a:spcBef>
              <a:spcAft>
                <a:spcPts val="0"/>
              </a:spcAft>
            </a:pPr>
            <a:r>
              <a:rPr lang="en-US" sz="4900" dirty="0">
                <a:effectLst/>
                <a:latin typeface="Georgia" panose="02040502050405020303" pitchFamily="18" charset="0"/>
                <a:ea typeface="Lato" panose="020F0502020204030203" pitchFamily="34" charset="0"/>
              </a:rPr>
              <a:t>“I have now opened a studio . . . and I am already getting demands for interior decorating services”</a:t>
            </a:r>
            <a:endParaRPr lang="en-US" dirty="0">
              <a:latin typeface="Georgia" panose="02040502050405020303" pitchFamily="18" charset="0"/>
            </a:endParaRPr>
          </a:p>
        </p:txBody>
      </p:sp>
      <p:sp>
        <p:nvSpPr>
          <p:cNvPr id="3" name="Title 2">
            <a:extLst>
              <a:ext uri="{FF2B5EF4-FFF2-40B4-BE49-F238E27FC236}">
                <a16:creationId xmlns:a16="http://schemas.microsoft.com/office/drawing/2014/main" id="{16202DE7-A3E5-4261-AA7E-64F4881549A5}"/>
              </a:ext>
            </a:extLst>
          </p:cNvPr>
          <p:cNvSpPr>
            <a:spLocks noGrp="1"/>
          </p:cNvSpPr>
          <p:nvPr>
            <p:ph type="title"/>
          </p:nvPr>
        </p:nvSpPr>
        <p:spPr>
          <a:xfrm>
            <a:off x="972283" y="1169923"/>
            <a:ext cx="7312378" cy="720197"/>
          </a:xfrm>
        </p:spPr>
        <p:txBody>
          <a:bodyPr/>
          <a:lstStyle/>
          <a:p>
            <a:r>
              <a:rPr lang="en-US" sz="2800"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Prohibited Practice: </a:t>
            </a:r>
            <a:br>
              <a:rPr lang="en-US" sz="2800"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br>
            <a:r>
              <a:rPr lang="en-US" sz="2400" b="0" cap="all" dirty="0">
                <a:solidFill>
                  <a:schemeClr val="bg1">
                    <a:lumMod val="50000"/>
                  </a:schemeClr>
                </a:solidFill>
                <a:latin typeface="Georgia" panose="02040502050405020303" pitchFamily="18" charset="0"/>
                <a:ea typeface="Lato Light" panose="020F0502020204030203" pitchFamily="34" charset="0"/>
                <a:cs typeface="Lato Light" panose="020F0502020204030203" pitchFamily="34" charset="0"/>
              </a:rPr>
              <a:t>Misrepresenting Demand for Graduates</a:t>
            </a:r>
          </a:p>
        </p:txBody>
      </p:sp>
      <p:pic>
        <p:nvPicPr>
          <p:cNvPr id="4" name="Picture 2" descr="Prohibited Images and Stock Photos. 76,850 Prohibited photography and  royalty free pictures available to download from thousands of stock photo  providers."/>
          <p:cNvPicPr>
            <a:picLocks noChangeAspect="1" noChangeArrowheads="1"/>
          </p:cNvPicPr>
          <p:nvPr/>
        </p:nvPicPr>
        <p:blipFill rotWithShape="1">
          <a:blip r:embed="rId3">
            <a:extLst>
              <a:ext uri="{28A0092B-C50C-407E-A947-70E740481C1C}">
                <a14:useLocalDpi xmlns:a14="http://schemas.microsoft.com/office/drawing/2010/main" val="0"/>
              </a:ext>
            </a:extLst>
          </a:blip>
          <a:srcRect l="3204" t="22162" r="2724" b="33268"/>
          <a:stretch/>
        </p:blipFill>
        <p:spPr bwMode="auto">
          <a:xfrm>
            <a:off x="175846" y="3385039"/>
            <a:ext cx="1535057" cy="595908"/>
          </a:xfrm>
          <a:prstGeom prst="rect">
            <a:avLst/>
          </a:prstGeom>
          <a:noFill/>
          <a:scene3d>
            <a:camera prst="orthographicFront">
              <a:rot lat="21299999" lon="0" rev="18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1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6F84D7-9BC3-4425-9296-88822FFE6E8F}"/>
              </a:ext>
            </a:extLst>
          </p:cNvPr>
          <p:cNvSpPr>
            <a:spLocks noGrp="1"/>
          </p:cNvSpPr>
          <p:nvPr>
            <p:ph sz="quarter" idx="10"/>
          </p:nvPr>
        </p:nvSpPr>
        <p:spPr>
          <a:xfrm>
            <a:off x="1129811" y="1990187"/>
            <a:ext cx="7345363" cy="4404185"/>
          </a:xfrm>
        </p:spPr>
        <p:txBody>
          <a:bodyPr>
            <a:noAutofit/>
          </a:bodyPr>
          <a:lstStyle/>
          <a:p>
            <a:pPr marL="0" indent="0">
              <a:lnSpc>
                <a:spcPct val="120000"/>
              </a:lnSpc>
              <a:spcBef>
                <a:spcPts val="0"/>
              </a:spcBef>
              <a:buNone/>
            </a:pPr>
            <a:r>
              <a:rPr lang="en-US" sz="1600" dirty="0">
                <a:solidFill>
                  <a:schemeClr val="bg1">
                    <a:lumMod val="50000"/>
                  </a:schemeClr>
                </a:solidFill>
                <a:effectLst/>
                <a:latin typeface="Georgia" panose="02040502050405020303" pitchFamily="18" charset="0"/>
                <a:ea typeface="Lato" panose="020F0502020204030203" pitchFamily="34" charset="0"/>
              </a:rPr>
              <a:t>Claims:</a:t>
            </a:r>
          </a:p>
          <a:p>
            <a:pPr lvl="1">
              <a:lnSpc>
                <a:spcPct val="120000"/>
              </a:lnSpc>
              <a:spcBef>
                <a:spcPts val="0"/>
              </a:spcBef>
            </a:pPr>
            <a:r>
              <a:rPr lang="en-US" sz="1600" dirty="0">
                <a:effectLst/>
                <a:latin typeface="Georgia" panose="02040502050405020303" pitchFamily="18" charset="0"/>
                <a:ea typeface="Lato" panose="020F0502020204030203" pitchFamily="34" charset="0"/>
              </a:rPr>
              <a:t>“The impression was created in the first few pages of the brochure that there was a demand for interior decorators”</a:t>
            </a:r>
          </a:p>
          <a:p>
            <a:pPr lvl="1">
              <a:lnSpc>
                <a:spcPct val="120000"/>
              </a:lnSpc>
              <a:spcBef>
                <a:spcPts val="0"/>
              </a:spcBef>
              <a:spcAft>
                <a:spcPts val="600"/>
              </a:spcAft>
            </a:pPr>
            <a:r>
              <a:rPr lang="en-US" sz="1600" dirty="0">
                <a:effectLst/>
                <a:latin typeface="Georgia" panose="02040502050405020303" pitchFamily="18" charset="0"/>
                <a:ea typeface="Lato" panose="020F0502020204030203" pitchFamily="34" charset="0"/>
              </a:rPr>
              <a:t>“The combination in LaSalle's advertisements of the success stories featured in the testimonials, the claims of complete, up-to-date training, and the representations to the effect that you, the reader, would be able to turn your love for decorating into a dream career conveyed the impression that a graduate of LaSalle's interior decorating course would be qualified to obtain employment in the field of interior decorating without further training”</a:t>
            </a:r>
          </a:p>
          <a:p>
            <a:pPr marL="0" indent="0">
              <a:lnSpc>
                <a:spcPct val="120000"/>
              </a:lnSpc>
              <a:spcBef>
                <a:spcPts val="0"/>
              </a:spcBef>
              <a:buNone/>
            </a:pPr>
            <a:r>
              <a:rPr lang="en-US" sz="1600" dirty="0">
                <a:solidFill>
                  <a:schemeClr val="bg1">
                    <a:lumMod val="50000"/>
                  </a:schemeClr>
                </a:solidFill>
                <a:latin typeface="Georgia" panose="02040502050405020303" pitchFamily="18" charset="0"/>
                <a:ea typeface="Lato" panose="020F0502020204030203" pitchFamily="34" charset="0"/>
              </a:rPr>
              <a:t>Expert Testimony Did Not Support Claims:</a:t>
            </a:r>
          </a:p>
          <a:p>
            <a:pPr lvl="1">
              <a:lnSpc>
                <a:spcPct val="120000"/>
              </a:lnSpc>
              <a:spcBef>
                <a:spcPts val="0"/>
              </a:spcBef>
            </a:pPr>
            <a:r>
              <a:rPr lang="en-US" sz="1600" dirty="0">
                <a:latin typeface="Georgia" panose="02040502050405020303" pitchFamily="18" charset="0"/>
                <a:ea typeface="Lato" panose="020F0502020204030203" pitchFamily="34" charset="0"/>
              </a:rPr>
              <a:t>“</a:t>
            </a:r>
            <a:r>
              <a:rPr lang="en-US" sz="1600" dirty="0">
                <a:effectLst/>
                <a:latin typeface="Georgia" panose="02040502050405020303" pitchFamily="18" charset="0"/>
                <a:ea typeface="Lato" panose="020F0502020204030203" pitchFamily="34" charset="0"/>
              </a:rPr>
              <a:t>Expert testimony showed that while LaSalle offered training in the basics of interior decorating, it did not adequately prepare the ordinary and typical individual to be an advanced level interior decorator” </a:t>
            </a:r>
          </a:p>
        </p:txBody>
      </p:sp>
      <p:sp>
        <p:nvSpPr>
          <p:cNvPr id="3" name="Title 2">
            <a:extLst>
              <a:ext uri="{FF2B5EF4-FFF2-40B4-BE49-F238E27FC236}">
                <a16:creationId xmlns:a16="http://schemas.microsoft.com/office/drawing/2014/main" id="{4C5A9406-A702-4D1A-A189-3094FB915559}"/>
              </a:ext>
            </a:extLst>
          </p:cNvPr>
          <p:cNvSpPr>
            <a:spLocks noGrp="1"/>
          </p:cNvSpPr>
          <p:nvPr>
            <p:ph type="title"/>
          </p:nvPr>
        </p:nvSpPr>
        <p:spPr>
          <a:xfrm>
            <a:off x="734890" y="1226022"/>
            <a:ext cx="7312378" cy="720197"/>
          </a:xfrm>
        </p:spPr>
        <p:txBody>
          <a:bodyPr/>
          <a:lstStyle/>
          <a:p>
            <a:r>
              <a:rPr lang="en-US" sz="2800"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Prohibited Practice:</a:t>
            </a:r>
            <a:br>
              <a:rPr lang="en-US" sz="2800" b="0" cap="all" dirty="0">
                <a:latin typeface="Georgia" panose="02040502050405020303" pitchFamily="18" charset="0"/>
                <a:ea typeface="Lato Medium" panose="020F0502020204030203" pitchFamily="34" charset="0"/>
                <a:cs typeface="Lato Medium" panose="020F0502020204030203" pitchFamily="34" charset="0"/>
              </a:rPr>
            </a:br>
            <a:r>
              <a:rPr lang="en-US" sz="2400" b="0" cap="all" dirty="0">
                <a:latin typeface="Georgia" panose="02040502050405020303" pitchFamily="18" charset="0"/>
                <a:ea typeface="Lato Light" panose="020F0502020204030203" pitchFamily="34" charset="0"/>
                <a:cs typeface="Lato Light" panose="020F0502020204030203" pitchFamily="34" charset="0"/>
              </a:rPr>
              <a:t>Misrepresenting Demand for Graduates</a:t>
            </a:r>
          </a:p>
        </p:txBody>
      </p:sp>
      <p:pic>
        <p:nvPicPr>
          <p:cNvPr id="5" name="Picture 2" descr="Prohibited Images and Stock Photos. 76,850 Prohibited photography and  royalty free pictures available to download from thousands of stock photo  providers."/>
          <p:cNvPicPr>
            <a:picLocks noChangeAspect="1" noChangeArrowheads="1"/>
          </p:cNvPicPr>
          <p:nvPr/>
        </p:nvPicPr>
        <p:blipFill rotWithShape="1">
          <a:blip r:embed="rId3">
            <a:extLst>
              <a:ext uri="{28A0092B-C50C-407E-A947-70E740481C1C}">
                <a14:useLocalDpi xmlns:a14="http://schemas.microsoft.com/office/drawing/2010/main" val="0"/>
              </a:ext>
            </a:extLst>
          </a:blip>
          <a:srcRect l="3204" t="22162" r="2724" b="33268"/>
          <a:stretch/>
        </p:blipFill>
        <p:spPr bwMode="auto">
          <a:xfrm>
            <a:off x="228599" y="3675833"/>
            <a:ext cx="1556237" cy="604130"/>
          </a:xfrm>
          <a:prstGeom prst="rect">
            <a:avLst/>
          </a:prstGeom>
          <a:noFill/>
          <a:scene3d>
            <a:camera prst="orthographicFront">
              <a:rot lat="21299999" lon="0" rev="18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70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3B2AAA-F562-487C-8EEC-D311CD7627C8}"/>
              </a:ext>
            </a:extLst>
          </p:cNvPr>
          <p:cNvSpPr>
            <a:spLocks noGrp="1"/>
          </p:cNvSpPr>
          <p:nvPr>
            <p:ph sz="quarter" idx="10"/>
          </p:nvPr>
        </p:nvSpPr>
        <p:spPr>
          <a:xfrm>
            <a:off x="1438275" y="2066372"/>
            <a:ext cx="7345363" cy="3981731"/>
          </a:xfrm>
        </p:spPr>
        <p:txBody>
          <a:bodyPr>
            <a:noAutofit/>
          </a:bodyPr>
          <a:lstStyle/>
          <a:p>
            <a:pPr marL="0" indent="0">
              <a:lnSpc>
                <a:spcPct val="100000"/>
              </a:lnSpc>
              <a:spcBef>
                <a:spcPts val="0"/>
              </a:spcBef>
              <a:spcAft>
                <a:spcPts val="600"/>
              </a:spcAft>
              <a:buNone/>
            </a:pPr>
            <a:r>
              <a:rPr lang="en-US" sz="1800" dirty="0">
                <a:solidFill>
                  <a:schemeClr val="bg1">
                    <a:lumMod val="50000"/>
                  </a:schemeClr>
                </a:solidFill>
                <a:effectLst/>
                <a:latin typeface="Georgia" panose="02040502050405020303" pitchFamily="18" charset="0"/>
                <a:ea typeface="Lato" panose="020F0502020204030203" pitchFamily="34" charset="0"/>
              </a:rPr>
              <a:t>Brochure included testimonials: </a:t>
            </a:r>
            <a:endParaRPr lang="en-US" sz="1800" dirty="0">
              <a:solidFill>
                <a:schemeClr val="bg1">
                  <a:lumMod val="50000"/>
                </a:schemeClr>
              </a:solidFill>
              <a:latin typeface="Georgia" panose="02040502050405020303" pitchFamily="18" charset="0"/>
              <a:ea typeface="Lato" panose="020F0502020204030203" pitchFamily="34" charset="0"/>
            </a:endParaRPr>
          </a:p>
          <a:p>
            <a:pPr lvl="1">
              <a:lnSpc>
                <a:spcPct val="100000"/>
              </a:lnSpc>
              <a:spcBef>
                <a:spcPts val="0"/>
              </a:spcBef>
              <a:spcAft>
                <a:spcPts val="600"/>
              </a:spcAft>
            </a:pPr>
            <a:r>
              <a:rPr lang="en-US" sz="1800" dirty="0">
                <a:solidFill>
                  <a:schemeClr val="bg1">
                    <a:lumMod val="50000"/>
                  </a:schemeClr>
                </a:solidFill>
                <a:effectLst/>
                <a:latin typeface="Georgia" panose="02040502050405020303" pitchFamily="18" charset="0"/>
                <a:ea typeface="Lato" panose="020F0502020204030203" pitchFamily="34" charset="0"/>
              </a:rPr>
              <a:t>“My interior decorating course enabled me to get a terrific new position in a furniture showroom and most importantly, my salary has doubled.”</a:t>
            </a:r>
            <a:endParaRPr lang="en-US" sz="1800" dirty="0">
              <a:solidFill>
                <a:schemeClr val="bg1">
                  <a:lumMod val="50000"/>
                </a:schemeClr>
              </a:solidFill>
              <a:latin typeface="Georgia" panose="02040502050405020303" pitchFamily="18" charset="0"/>
              <a:ea typeface="Lato" panose="020F0502020204030203" pitchFamily="34" charset="0"/>
            </a:endParaRPr>
          </a:p>
          <a:p>
            <a:pPr marL="685800" marR="0">
              <a:lnSpc>
                <a:spcPct val="100000"/>
              </a:lnSpc>
              <a:spcBef>
                <a:spcPts val="0"/>
              </a:spcBef>
              <a:spcAft>
                <a:spcPts val="600"/>
              </a:spcAft>
            </a:pPr>
            <a:r>
              <a:rPr lang="en-US" sz="1800" dirty="0">
                <a:solidFill>
                  <a:schemeClr val="bg1">
                    <a:lumMod val="50000"/>
                  </a:schemeClr>
                </a:solidFill>
                <a:effectLst/>
                <a:latin typeface="Georgia" panose="02040502050405020303" pitchFamily="18" charset="0"/>
                <a:ea typeface="Lato" panose="020F0502020204030203" pitchFamily="34" charset="0"/>
              </a:rPr>
              <a:t>“My salary has doubled.”</a:t>
            </a:r>
          </a:p>
          <a:p>
            <a:pPr marL="685800" marR="0">
              <a:lnSpc>
                <a:spcPct val="100000"/>
              </a:lnSpc>
              <a:spcBef>
                <a:spcPts val="0"/>
              </a:spcBef>
              <a:spcAft>
                <a:spcPts val="1800"/>
              </a:spcAft>
            </a:pPr>
            <a:r>
              <a:rPr lang="en-US" sz="1800" dirty="0">
                <a:solidFill>
                  <a:schemeClr val="bg1">
                    <a:lumMod val="50000"/>
                  </a:schemeClr>
                </a:solidFill>
                <a:effectLst/>
                <a:latin typeface="Georgia" panose="02040502050405020303" pitchFamily="18" charset="0"/>
                <a:ea typeface="Lato" panose="020F0502020204030203" pitchFamily="34" charset="0"/>
              </a:rPr>
              <a:t>“My salary has more than doubled since I started my new career.”</a:t>
            </a:r>
            <a:endParaRPr lang="en-US" sz="1800" i="0" dirty="0">
              <a:solidFill>
                <a:schemeClr val="bg1">
                  <a:lumMod val="50000"/>
                </a:schemeClr>
              </a:solidFill>
              <a:effectLst/>
              <a:latin typeface="Georgia" panose="02040502050405020303" pitchFamily="18" charset="0"/>
              <a:ea typeface="Lato" panose="020F0502020204030203" pitchFamily="34" charset="0"/>
            </a:endParaRPr>
          </a:p>
          <a:p>
            <a:pPr marL="0" indent="0">
              <a:lnSpc>
                <a:spcPct val="100000"/>
              </a:lnSpc>
              <a:spcBef>
                <a:spcPts val="0"/>
              </a:spcBef>
              <a:spcAft>
                <a:spcPts val="600"/>
              </a:spcAft>
              <a:buNone/>
            </a:pPr>
            <a:r>
              <a:rPr lang="en-US" sz="1800" i="0" dirty="0">
                <a:solidFill>
                  <a:schemeClr val="bg1">
                    <a:lumMod val="50000"/>
                  </a:schemeClr>
                </a:solidFill>
                <a:effectLst/>
                <a:latin typeface="Georgia" panose="02040502050405020303" pitchFamily="18" charset="0"/>
                <a:ea typeface="Lato" panose="020F0502020204030203" pitchFamily="34" charset="0"/>
              </a:rPr>
              <a:t>Unsubstantiated:</a:t>
            </a:r>
          </a:p>
          <a:p>
            <a:pPr lvl="1">
              <a:lnSpc>
                <a:spcPct val="100000"/>
              </a:lnSpc>
              <a:spcBef>
                <a:spcPts val="0"/>
              </a:spcBef>
              <a:spcAft>
                <a:spcPts val="600"/>
              </a:spcAft>
            </a:pPr>
            <a:r>
              <a:rPr lang="en-US" sz="1800" i="0" dirty="0">
                <a:solidFill>
                  <a:schemeClr val="bg1">
                    <a:lumMod val="50000"/>
                  </a:schemeClr>
                </a:solidFill>
                <a:effectLst/>
                <a:latin typeface="Georgia" panose="02040502050405020303" pitchFamily="18" charset="0"/>
                <a:ea typeface="Lato" panose="020F0502020204030203" pitchFamily="34" charset="0"/>
              </a:rPr>
              <a:t>Since the ordinary and typical interior decorating graduate would be unable to open his/her own decorating service or obtain employment beyond the basic level, representations regarding income growth were deceptive</a:t>
            </a:r>
            <a:endParaRPr lang="en-US" sz="1800" dirty="0">
              <a:solidFill>
                <a:schemeClr val="bg1">
                  <a:lumMod val="50000"/>
                </a:schemeClr>
              </a:solidFill>
              <a:latin typeface="Georgia" panose="02040502050405020303" pitchFamily="18" charset="0"/>
              <a:ea typeface="Lato" panose="020F0502020204030203" pitchFamily="34" charset="0"/>
            </a:endParaRPr>
          </a:p>
        </p:txBody>
      </p:sp>
      <p:sp>
        <p:nvSpPr>
          <p:cNvPr id="3" name="Title 2">
            <a:extLst>
              <a:ext uri="{FF2B5EF4-FFF2-40B4-BE49-F238E27FC236}">
                <a16:creationId xmlns:a16="http://schemas.microsoft.com/office/drawing/2014/main" id="{5CB1817E-3A2C-44AD-8FD9-E99C46BB7057}"/>
              </a:ext>
            </a:extLst>
          </p:cNvPr>
          <p:cNvSpPr>
            <a:spLocks noGrp="1"/>
          </p:cNvSpPr>
          <p:nvPr>
            <p:ph type="title"/>
          </p:nvPr>
        </p:nvSpPr>
        <p:spPr>
          <a:xfrm>
            <a:off x="1034925" y="1175597"/>
            <a:ext cx="7312378" cy="789447"/>
          </a:xfrm>
        </p:spPr>
        <p:txBody>
          <a:bodyPr/>
          <a:lstStyle/>
          <a:p>
            <a:r>
              <a:rPr lang="en-US" sz="2800" b="0" cap="all" dirty="0">
                <a:solidFill>
                  <a:srgbClr val="C00000"/>
                </a:solidFill>
                <a:latin typeface="Georgia" panose="02040502050405020303" pitchFamily="18" charset="0"/>
              </a:rPr>
              <a:t>Prohibited Practice:</a:t>
            </a:r>
            <a:r>
              <a:rPr lang="en-US" b="0" cap="all" dirty="0">
                <a:latin typeface="Georgia" panose="02040502050405020303" pitchFamily="18" charset="0"/>
              </a:rPr>
              <a:t> </a:t>
            </a:r>
            <a:br>
              <a:rPr lang="en-US" b="0" cap="all" dirty="0">
                <a:latin typeface="Georgia" panose="02040502050405020303" pitchFamily="18" charset="0"/>
              </a:rPr>
            </a:br>
            <a:r>
              <a:rPr lang="en-US" sz="2400" b="0" cap="all" dirty="0">
                <a:latin typeface="Georgia" panose="02040502050405020303" pitchFamily="18" charset="0"/>
                <a:ea typeface="Lato Light" panose="020F0502020204030203" pitchFamily="34" charset="0"/>
                <a:cs typeface="Lato Light" panose="020F0502020204030203" pitchFamily="34" charset="0"/>
              </a:rPr>
              <a:t>misrepresenting </a:t>
            </a:r>
            <a:r>
              <a:rPr lang="en-US" sz="2400" b="0" cap="all" dirty="0">
                <a:solidFill>
                  <a:schemeClr val="bg1">
                    <a:lumMod val="50000"/>
                  </a:schemeClr>
                </a:solidFill>
                <a:latin typeface="Georgia" panose="02040502050405020303" pitchFamily="18" charset="0"/>
                <a:ea typeface="Lato Light" panose="020F0502020204030203" pitchFamily="34" charset="0"/>
                <a:cs typeface="Lato Light" panose="020F0502020204030203" pitchFamily="34" charset="0"/>
              </a:rPr>
              <a:t>Graduate Income</a:t>
            </a:r>
          </a:p>
        </p:txBody>
      </p:sp>
      <p:pic>
        <p:nvPicPr>
          <p:cNvPr id="5" name="Picture 2" descr="Prohibited Images and Stock Photos. 76,850 Prohibited photography and  royalty free pictures available to download from thousands of stock photo  providers."/>
          <p:cNvPicPr>
            <a:picLocks noChangeAspect="1" noChangeArrowheads="1"/>
          </p:cNvPicPr>
          <p:nvPr/>
        </p:nvPicPr>
        <p:blipFill rotWithShape="1">
          <a:blip r:embed="rId3">
            <a:extLst>
              <a:ext uri="{28A0092B-C50C-407E-A947-70E740481C1C}">
                <a14:useLocalDpi xmlns:a14="http://schemas.microsoft.com/office/drawing/2010/main" val="0"/>
              </a:ext>
            </a:extLst>
          </a:blip>
          <a:srcRect l="3204" t="22162" r="2724" b="33268"/>
          <a:stretch/>
        </p:blipFill>
        <p:spPr bwMode="auto">
          <a:xfrm>
            <a:off x="80960" y="3058476"/>
            <a:ext cx="1907930" cy="740657"/>
          </a:xfrm>
          <a:prstGeom prst="rect">
            <a:avLst/>
          </a:prstGeom>
          <a:noFill/>
          <a:scene3d>
            <a:camera prst="orthographicFront">
              <a:rot lat="21299999" lon="0" rev="18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368058-461C-44B1-B1EA-760AEAAC2EF8}"/>
              </a:ext>
            </a:extLst>
          </p:cNvPr>
          <p:cNvSpPr>
            <a:spLocks noGrp="1"/>
          </p:cNvSpPr>
          <p:nvPr>
            <p:ph sz="quarter" idx="10"/>
          </p:nvPr>
        </p:nvSpPr>
        <p:spPr>
          <a:xfrm>
            <a:off x="1513086" y="2151251"/>
            <a:ext cx="7300289" cy="4089392"/>
          </a:xfrm>
        </p:spPr>
        <p:txBody>
          <a:bodyPr>
            <a:noAutofit/>
          </a:bodyPr>
          <a:lstStyle/>
          <a:p>
            <a:pPr marL="0" marR="0" indent="0">
              <a:lnSpc>
                <a:spcPct val="100000"/>
              </a:lnSpc>
              <a:spcBef>
                <a:spcPts val="0"/>
              </a:spcBef>
              <a:spcAft>
                <a:spcPts val="600"/>
              </a:spcAft>
              <a:buNone/>
            </a:pPr>
            <a:r>
              <a:rPr lang="en-US" sz="1600" dirty="0">
                <a:solidFill>
                  <a:schemeClr val="bg1">
                    <a:lumMod val="50000"/>
                  </a:schemeClr>
                </a:solidFill>
                <a:effectLst/>
                <a:latin typeface="Georgia" panose="02040502050405020303" pitchFamily="18" charset="0"/>
                <a:ea typeface="Lato" panose="020F0502020204030203" pitchFamily="34" charset="0"/>
              </a:rPr>
              <a:t>Claims in Advertisements:</a:t>
            </a:r>
          </a:p>
          <a:p>
            <a:pPr marL="457200" lvl="1">
              <a:lnSpc>
                <a:spcPct val="100000"/>
              </a:lnSpc>
              <a:spcBef>
                <a:spcPts val="0"/>
              </a:spcBef>
              <a:spcAft>
                <a:spcPts val="600"/>
              </a:spcAft>
            </a:pPr>
            <a:r>
              <a:rPr lang="en-US" sz="1600" dirty="0">
                <a:effectLst/>
                <a:latin typeface="Georgia" panose="02040502050405020303" pitchFamily="18" charset="0"/>
                <a:ea typeface="Lato" panose="020F0502020204030203" pitchFamily="34" charset="0"/>
              </a:rPr>
              <a:t>“For a prestige career why not get into computer programming.”</a:t>
            </a:r>
          </a:p>
          <a:p>
            <a:pPr marL="457200" lvl="1">
              <a:lnSpc>
                <a:spcPct val="100000"/>
              </a:lnSpc>
              <a:spcBef>
                <a:spcPts val="0"/>
              </a:spcBef>
              <a:spcAft>
                <a:spcPts val="600"/>
              </a:spcAft>
            </a:pPr>
            <a:r>
              <a:rPr lang="en-US" sz="1600" dirty="0">
                <a:effectLst/>
                <a:latin typeface="Georgia" panose="02040502050405020303" pitchFamily="18" charset="0"/>
                <a:ea typeface="Lato" panose="020F0502020204030203" pitchFamily="34" charset="0"/>
              </a:rPr>
              <a:t> “You'll find learning Basic Computer Programming with LaSalle an ideal way to prepare for the computer age.”</a:t>
            </a:r>
          </a:p>
          <a:p>
            <a:pPr marL="457200" lvl="1">
              <a:lnSpc>
                <a:spcPct val="100000"/>
              </a:lnSpc>
              <a:spcBef>
                <a:spcPts val="0"/>
              </a:spcBef>
              <a:spcAft>
                <a:spcPts val="1800"/>
              </a:spcAft>
            </a:pPr>
            <a:r>
              <a:rPr lang="en-US" sz="1600" dirty="0">
                <a:effectLst/>
                <a:latin typeface="Georgia" panose="02040502050405020303" pitchFamily="18" charset="0"/>
                <a:ea typeface="Lato" panose="020F0502020204030203" pitchFamily="34" charset="0"/>
              </a:rPr>
              <a:t>A LaSalle sales representative stated that “LaSalle's placement record was excellent and if [the student] did all the home work and like that and got good grades on it, [the student] should have no problem getting into the field.”</a:t>
            </a:r>
          </a:p>
          <a:p>
            <a:pPr marL="0" indent="0">
              <a:lnSpc>
                <a:spcPct val="100000"/>
              </a:lnSpc>
              <a:spcBef>
                <a:spcPts val="0"/>
              </a:spcBef>
              <a:spcAft>
                <a:spcPts val="600"/>
              </a:spcAft>
              <a:buNone/>
            </a:pPr>
            <a:r>
              <a:rPr lang="en-US" sz="1600" dirty="0">
                <a:solidFill>
                  <a:schemeClr val="bg1">
                    <a:lumMod val="50000"/>
                  </a:schemeClr>
                </a:solidFill>
                <a:latin typeface="Georgia" panose="02040502050405020303" pitchFamily="18" charset="0"/>
                <a:ea typeface="Lato" panose="020F0502020204030203" pitchFamily="34" charset="0"/>
              </a:rPr>
              <a:t>Deceptive Statement:</a:t>
            </a:r>
          </a:p>
          <a:p>
            <a:pPr marL="457200" lvl="1">
              <a:lnSpc>
                <a:spcPct val="100000"/>
              </a:lnSpc>
              <a:spcBef>
                <a:spcPts val="0"/>
              </a:spcBef>
              <a:spcAft>
                <a:spcPts val="600"/>
              </a:spcAft>
            </a:pPr>
            <a:r>
              <a:rPr lang="en-US" sz="1600" dirty="0">
                <a:latin typeface="Georgia" panose="02040502050405020303" pitchFamily="18" charset="0"/>
                <a:ea typeface="Lato" panose="020F0502020204030203" pitchFamily="34" charset="0"/>
              </a:rPr>
              <a:t>“The ordinary and typical graduate of LaSalle's computer programming course would not qualify as a computer programming trainee. Respondents' representation that the graduates of its computer programming course would qualify as computer programming trainees was accordingly deceptive”</a:t>
            </a:r>
          </a:p>
        </p:txBody>
      </p:sp>
      <p:sp>
        <p:nvSpPr>
          <p:cNvPr id="3" name="Title 2">
            <a:extLst>
              <a:ext uri="{FF2B5EF4-FFF2-40B4-BE49-F238E27FC236}">
                <a16:creationId xmlns:a16="http://schemas.microsoft.com/office/drawing/2014/main" id="{B8E1B04A-ABCE-42FB-98C7-7CBE0D9AE115}"/>
              </a:ext>
            </a:extLst>
          </p:cNvPr>
          <p:cNvSpPr>
            <a:spLocks noGrp="1"/>
          </p:cNvSpPr>
          <p:nvPr>
            <p:ph type="title"/>
          </p:nvPr>
        </p:nvSpPr>
        <p:spPr>
          <a:xfrm>
            <a:off x="1068998" y="987612"/>
            <a:ext cx="7312378" cy="1052596"/>
          </a:xfrm>
        </p:spPr>
        <p:txBody>
          <a:bodyPr/>
          <a:lstStyle/>
          <a:p>
            <a:r>
              <a:rPr lang="en-US" sz="2800"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Prohibited Practice: </a:t>
            </a:r>
            <a:br>
              <a:rPr lang="en-US" sz="2800"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br>
            <a:r>
              <a:rPr lang="en-US" sz="2400" b="0" cap="all" dirty="0">
                <a:solidFill>
                  <a:schemeClr val="bg1">
                    <a:lumMod val="50000"/>
                  </a:schemeClr>
                </a:solidFill>
                <a:latin typeface="Georgia" panose="02040502050405020303" pitchFamily="18" charset="0"/>
                <a:ea typeface="Lato Light" panose="020F0502020204030203" pitchFamily="34" charset="0"/>
                <a:cs typeface="Lato Light" panose="020F0502020204030203" pitchFamily="34" charset="0"/>
              </a:rPr>
              <a:t>Misrepresenting Qualifications in the Field</a:t>
            </a:r>
          </a:p>
        </p:txBody>
      </p:sp>
      <p:pic>
        <p:nvPicPr>
          <p:cNvPr id="5" name="Picture 2" descr="Prohibited Images and Stock Photos. 76,850 Prohibited photography and  royalty free pictures available to download from thousands of stock photo  providers."/>
          <p:cNvPicPr>
            <a:picLocks noChangeAspect="1" noChangeArrowheads="1"/>
          </p:cNvPicPr>
          <p:nvPr/>
        </p:nvPicPr>
        <p:blipFill rotWithShape="1">
          <a:blip r:embed="rId3">
            <a:extLst>
              <a:ext uri="{28A0092B-C50C-407E-A947-70E740481C1C}">
                <a14:useLocalDpi xmlns:a14="http://schemas.microsoft.com/office/drawing/2010/main" val="0"/>
              </a:ext>
            </a:extLst>
          </a:blip>
          <a:srcRect l="3204" t="22162" r="2724" b="33268"/>
          <a:stretch/>
        </p:blipFill>
        <p:spPr bwMode="auto">
          <a:xfrm>
            <a:off x="37827" y="3455290"/>
            <a:ext cx="1907930" cy="740657"/>
          </a:xfrm>
          <a:prstGeom prst="rect">
            <a:avLst/>
          </a:prstGeom>
          <a:noFill/>
          <a:scene3d>
            <a:camera prst="orthographicFront">
              <a:rot lat="21299999" lon="0" rev="21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63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5250" y="836851"/>
            <a:ext cx="6803021" cy="1075165"/>
          </a:xfrm>
        </p:spPr>
        <p:txBody>
          <a:bodyPr vert="horz" lIns="91440" tIns="45720" rIns="91440" bIns="45720" rtlCol="0" anchor="b">
            <a:normAutofit/>
          </a:bodyPr>
          <a:lstStyle/>
          <a:p>
            <a:pPr>
              <a:lnSpc>
                <a:spcPct val="100000"/>
              </a:lnSpc>
            </a:pPr>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Actions</a:t>
            </a:r>
            <a:r>
              <a:rPr lang="en-US" b="0" cap="all" dirty="0">
                <a:latin typeface="Georgia" panose="02040502050405020303" pitchFamily="18" charset="0"/>
                <a:ea typeface="Lato Light" panose="020F0502020204030203" pitchFamily="34" charset="0"/>
                <a:cs typeface="Lato Light" panose="020F0502020204030203" pitchFamily="34" charset="0"/>
              </a:rPr>
              <a:t> to take Now</a:t>
            </a:r>
          </a:p>
        </p:txBody>
      </p:sp>
      <p:sp>
        <p:nvSpPr>
          <p:cNvPr id="2" name="Content Placeholder 1"/>
          <p:cNvSpPr>
            <a:spLocks noGrp="1"/>
          </p:cNvSpPr>
          <p:nvPr>
            <p:ph sz="quarter" idx="10"/>
          </p:nvPr>
        </p:nvSpPr>
        <p:spPr>
          <a:xfrm>
            <a:off x="5528338" y="1374434"/>
            <a:ext cx="4939867" cy="225287"/>
          </a:xfrm>
        </p:spPr>
        <p:txBody>
          <a:bodyPr vert="horz" lIns="91440" tIns="45720" rIns="91440" bIns="45720" rtlCol="0">
            <a:normAutofit fontScale="25000" lnSpcReduction="20000"/>
          </a:bodyPr>
          <a:lstStyle/>
          <a:p>
            <a:pPr marL="60325" lvl="0" indent="0">
              <a:spcBef>
                <a:spcPts val="0"/>
              </a:spcBef>
              <a:spcAft>
                <a:spcPts val="1200"/>
              </a:spcAft>
              <a:buNone/>
              <a:defRPr/>
            </a:pPr>
            <a:endParaRPr lang="en-US" sz="1700" dirty="0">
              <a:solidFill>
                <a:schemeClr val="tx1"/>
              </a:solidFill>
              <a:ea typeface="Lato" panose="020F0502020204030203" pitchFamily="34" charset="0"/>
            </a:endParaRPr>
          </a:p>
          <a:p>
            <a:pPr marL="288925" lvl="0">
              <a:spcBef>
                <a:spcPts val="0"/>
              </a:spcBef>
              <a:spcAft>
                <a:spcPts val="1200"/>
              </a:spcAft>
              <a:defRPr/>
            </a:pPr>
            <a:endParaRPr lang="en-US" sz="1700" dirty="0">
              <a:solidFill>
                <a:schemeClr val="tx1"/>
              </a:solidFill>
              <a:latin typeface="+mn-lt"/>
              <a:cs typeface="+mn-cs"/>
            </a:endParaRPr>
          </a:p>
          <a:p>
            <a:pPr marL="288925">
              <a:spcBef>
                <a:spcPts val="0"/>
              </a:spcBef>
              <a:spcAft>
                <a:spcPts val="1200"/>
              </a:spcAft>
              <a:defRPr/>
            </a:pPr>
            <a:endParaRPr lang="en-US" sz="1700" dirty="0">
              <a:solidFill>
                <a:schemeClr val="tx1"/>
              </a:solidFill>
              <a:latin typeface="+mn-lt"/>
              <a:cs typeface="+mn-cs"/>
            </a:endParaRPr>
          </a:p>
        </p:txBody>
      </p:sp>
      <p:graphicFrame>
        <p:nvGraphicFramePr>
          <p:cNvPr id="6" name="Table 6">
            <a:extLst>
              <a:ext uri="{FF2B5EF4-FFF2-40B4-BE49-F238E27FC236}">
                <a16:creationId xmlns:a16="http://schemas.microsoft.com/office/drawing/2014/main" id="{3C8D5502-B2D6-4769-A022-2726648C0469}"/>
              </a:ext>
            </a:extLst>
          </p:cNvPr>
          <p:cNvGraphicFramePr>
            <a:graphicFrameLocks noGrp="1"/>
          </p:cNvGraphicFramePr>
          <p:nvPr>
            <p:extLst>
              <p:ext uri="{D42A27DB-BD31-4B8C-83A1-F6EECF244321}">
                <p14:modId xmlns:p14="http://schemas.microsoft.com/office/powerpoint/2010/main" val="1392026962"/>
              </p:ext>
            </p:extLst>
          </p:nvPr>
        </p:nvGraphicFramePr>
        <p:xfrm>
          <a:off x="1376873" y="3497421"/>
          <a:ext cx="6931858" cy="2905835"/>
        </p:xfrm>
        <a:graphic>
          <a:graphicData uri="http://schemas.openxmlformats.org/drawingml/2006/table">
            <a:tbl>
              <a:tblPr bandRow="1">
                <a:tableStyleId>{2D5ABB26-0587-4C30-8999-92F81FD0307C}</a:tableStyleId>
              </a:tblPr>
              <a:tblGrid>
                <a:gridCol w="3559527">
                  <a:extLst>
                    <a:ext uri="{9D8B030D-6E8A-4147-A177-3AD203B41FA5}">
                      <a16:colId xmlns:a16="http://schemas.microsoft.com/office/drawing/2014/main" val="3322442064"/>
                    </a:ext>
                  </a:extLst>
                </a:gridCol>
                <a:gridCol w="3372331">
                  <a:extLst>
                    <a:ext uri="{9D8B030D-6E8A-4147-A177-3AD203B41FA5}">
                      <a16:colId xmlns:a16="http://schemas.microsoft.com/office/drawing/2014/main" val="1152920932"/>
                    </a:ext>
                  </a:extLst>
                </a:gridCol>
              </a:tblGrid>
              <a:tr h="729908">
                <a:tc>
                  <a:txBody>
                    <a:bodyPr/>
                    <a:lstStyle/>
                    <a:p>
                      <a:pPr lvl="1"/>
                      <a:endParaRPr lang="en-US" dirty="0">
                        <a:solidFill>
                          <a:srgbClr val="7F7F7F"/>
                        </a:solidFill>
                      </a:endParaRPr>
                    </a:p>
                  </a:txBody>
                  <a:tcPr/>
                </a:tc>
                <a:tc>
                  <a:txBody>
                    <a:bodyPr/>
                    <a:lstStyle/>
                    <a:p>
                      <a:pPr lvl="1"/>
                      <a:endParaRPr lang="en-US" dirty="0">
                        <a:solidFill>
                          <a:srgbClr val="7F7F7F"/>
                        </a:solidFill>
                      </a:endParaRPr>
                    </a:p>
                  </a:txBody>
                  <a:tcPr/>
                </a:tc>
                <a:extLst>
                  <a:ext uri="{0D108BD9-81ED-4DB2-BD59-A6C34878D82A}">
                    <a16:rowId xmlns:a16="http://schemas.microsoft.com/office/drawing/2014/main" val="544715274"/>
                  </a:ext>
                </a:extLst>
              </a:tr>
              <a:tr h="618143">
                <a:tc>
                  <a:txBody>
                    <a:bodyPr/>
                    <a:lstStyle/>
                    <a:p>
                      <a:pPr lvl="1"/>
                      <a:endParaRPr lang="en-US" dirty="0">
                        <a:solidFill>
                          <a:srgbClr val="7F7F7F"/>
                        </a:solidFill>
                      </a:endParaRPr>
                    </a:p>
                  </a:txBody>
                  <a:tcPr/>
                </a:tc>
                <a:tc>
                  <a:txBody>
                    <a:bodyPr/>
                    <a:lstStyle/>
                    <a:p>
                      <a:pPr lvl="1"/>
                      <a:endParaRPr lang="en-US" dirty="0">
                        <a:solidFill>
                          <a:srgbClr val="7F7F7F"/>
                        </a:solidFill>
                      </a:endParaRPr>
                    </a:p>
                  </a:txBody>
                  <a:tcPr/>
                </a:tc>
                <a:extLst>
                  <a:ext uri="{0D108BD9-81ED-4DB2-BD59-A6C34878D82A}">
                    <a16:rowId xmlns:a16="http://schemas.microsoft.com/office/drawing/2014/main" val="372858374"/>
                  </a:ext>
                </a:extLst>
              </a:tr>
              <a:tr h="749594">
                <a:tc>
                  <a:txBody>
                    <a:bodyPr/>
                    <a:lstStyle/>
                    <a:p>
                      <a:pPr lvl="1"/>
                      <a:endParaRPr lang="en-US" dirty="0">
                        <a:solidFill>
                          <a:srgbClr val="7F7F7F"/>
                        </a:solidFill>
                      </a:endParaRPr>
                    </a:p>
                  </a:txBody>
                  <a:tcPr/>
                </a:tc>
                <a:tc>
                  <a:txBody>
                    <a:bodyPr/>
                    <a:lstStyle/>
                    <a:p>
                      <a:pPr lvl="1"/>
                      <a:endParaRPr lang="en-US" dirty="0">
                        <a:solidFill>
                          <a:srgbClr val="7F7F7F"/>
                        </a:solidFill>
                      </a:endParaRPr>
                    </a:p>
                  </a:txBody>
                  <a:tcPr/>
                </a:tc>
                <a:extLst>
                  <a:ext uri="{0D108BD9-81ED-4DB2-BD59-A6C34878D82A}">
                    <a16:rowId xmlns:a16="http://schemas.microsoft.com/office/drawing/2014/main" val="439195076"/>
                  </a:ext>
                </a:extLst>
              </a:tr>
              <a:tr h="808190">
                <a:tc>
                  <a:txBody>
                    <a:bodyPr/>
                    <a:lstStyle/>
                    <a:p>
                      <a:pPr lvl="1"/>
                      <a:endParaRPr lang="en-US" dirty="0">
                        <a:solidFill>
                          <a:srgbClr val="7F7F7F"/>
                        </a:solidFill>
                      </a:endParaRPr>
                    </a:p>
                  </a:txBody>
                  <a:tcPr/>
                </a:tc>
                <a:tc>
                  <a:txBody>
                    <a:bodyPr/>
                    <a:lstStyle/>
                    <a:p>
                      <a:pPr lvl="1"/>
                      <a:endParaRPr lang="en-US" dirty="0">
                        <a:solidFill>
                          <a:srgbClr val="7F7F7F"/>
                        </a:solidFill>
                      </a:endParaRPr>
                    </a:p>
                  </a:txBody>
                  <a:tcPr/>
                </a:tc>
                <a:extLst>
                  <a:ext uri="{0D108BD9-81ED-4DB2-BD59-A6C34878D82A}">
                    <a16:rowId xmlns:a16="http://schemas.microsoft.com/office/drawing/2014/main" val="3539096459"/>
                  </a:ext>
                </a:extLst>
              </a:tr>
            </a:tbl>
          </a:graphicData>
        </a:graphic>
      </p:graphicFrame>
      <p:sp>
        <p:nvSpPr>
          <p:cNvPr id="8" name="TextBox 7">
            <a:extLst>
              <a:ext uri="{FF2B5EF4-FFF2-40B4-BE49-F238E27FC236}">
                <a16:creationId xmlns:a16="http://schemas.microsoft.com/office/drawing/2014/main" id="{86FE0875-78AC-4FC8-8E24-AB1966D0BEDE}"/>
              </a:ext>
            </a:extLst>
          </p:cNvPr>
          <p:cNvSpPr txBox="1"/>
          <p:nvPr/>
        </p:nvSpPr>
        <p:spPr>
          <a:xfrm>
            <a:off x="1441939" y="2147577"/>
            <a:ext cx="7282710" cy="1354217"/>
          </a:xfrm>
          <a:prstGeom prst="rect">
            <a:avLst/>
          </a:prstGeom>
          <a:noFill/>
        </p:spPr>
        <p:txBody>
          <a:bodyPr wrap="square">
            <a:spAutoFit/>
          </a:bodyPr>
          <a:lstStyle/>
          <a:p>
            <a:pPr marL="346075" lvl="0" indent="-342900">
              <a:lnSpc>
                <a:spcPct val="100000"/>
              </a:lnSpc>
              <a:spcBef>
                <a:spcPts val="0"/>
              </a:spcBef>
              <a:spcAft>
                <a:spcPts val="600"/>
              </a:spcAft>
              <a:buFont typeface="Arial" panose="020B0604020202020204" pitchFamily="34" charset="0"/>
              <a:buChar char="•"/>
              <a:defRPr/>
            </a:pPr>
            <a:r>
              <a:rPr lang="en-US" sz="1800" dirty="0">
                <a:solidFill>
                  <a:prstClr val="white">
                    <a:lumMod val="50000"/>
                  </a:prstClr>
                </a:solidFill>
                <a:latin typeface="Georgia" panose="02040502050405020303" pitchFamily="18" charset="0"/>
                <a:ea typeface="Lato" panose="020F0502020204030203" pitchFamily="34" charset="0"/>
              </a:rPr>
              <a:t>Gather and evaluate any materials in which claims are made about demand for, or outcomes of, graduates.</a:t>
            </a:r>
          </a:p>
          <a:p>
            <a:pPr marL="346075" indent="-342900">
              <a:lnSpc>
                <a:spcPct val="100000"/>
              </a:lnSpc>
              <a:spcBef>
                <a:spcPts val="0"/>
              </a:spcBef>
              <a:spcAft>
                <a:spcPts val="600"/>
              </a:spcAft>
              <a:buFont typeface="Arial" panose="020B0604020202020204" pitchFamily="34" charset="0"/>
              <a:buChar char="•"/>
              <a:defRPr/>
            </a:pPr>
            <a:r>
              <a:rPr lang="en-US" sz="1800" dirty="0">
                <a:solidFill>
                  <a:prstClr val="white">
                    <a:lumMod val="50000"/>
                  </a:prstClr>
                </a:solidFill>
                <a:latin typeface="Georgia" panose="02040502050405020303" pitchFamily="18" charset="0"/>
                <a:ea typeface="Lato" panose="020F0502020204030203" pitchFamily="34" charset="0"/>
              </a:rPr>
              <a:t>Focus is on publicly available information. </a:t>
            </a:r>
          </a:p>
          <a:p>
            <a:pPr marL="346075" indent="-342900">
              <a:lnSpc>
                <a:spcPct val="100000"/>
              </a:lnSpc>
              <a:spcBef>
                <a:spcPts val="0"/>
              </a:spcBef>
              <a:buFont typeface="Arial" panose="020B0604020202020204" pitchFamily="34" charset="0"/>
              <a:buChar char="•"/>
              <a:defRPr/>
            </a:pPr>
            <a:r>
              <a:rPr lang="en-US" sz="1800" dirty="0">
                <a:solidFill>
                  <a:prstClr val="white">
                    <a:lumMod val="50000"/>
                  </a:prstClr>
                </a:solidFill>
                <a:latin typeface="Georgia" panose="02040502050405020303" pitchFamily="18" charset="0"/>
                <a:ea typeface="Lato" panose="020F0502020204030203" pitchFamily="34" charset="0"/>
              </a:rPr>
              <a:t>Don’t forget </a:t>
            </a:r>
            <a:r>
              <a:rPr lang="en-US" sz="1800" dirty="0">
                <a:solidFill>
                  <a:srgbClr val="C00000"/>
                </a:solidFill>
                <a:latin typeface="Georgia" panose="02040502050405020303" pitchFamily="18" charset="0"/>
                <a:ea typeface="Lato" panose="020F0502020204030203" pitchFamily="34" charset="0"/>
              </a:rPr>
              <a:t>lead aggregators </a:t>
            </a:r>
            <a:r>
              <a:rPr lang="en-US" sz="1800" dirty="0">
                <a:solidFill>
                  <a:prstClr val="white">
                    <a:lumMod val="50000"/>
                  </a:prstClr>
                </a:solidFill>
                <a:latin typeface="Georgia" panose="02040502050405020303" pitchFamily="18" charset="0"/>
                <a:ea typeface="Lato" panose="020F0502020204030203" pitchFamily="34" charset="0"/>
              </a:rPr>
              <a:t>and </a:t>
            </a:r>
            <a:r>
              <a:rPr lang="en-US" sz="1800" dirty="0">
                <a:solidFill>
                  <a:srgbClr val="C00000"/>
                </a:solidFill>
                <a:latin typeface="Georgia" panose="02040502050405020303" pitchFamily="18" charset="0"/>
                <a:ea typeface="Lato" panose="020F0502020204030203" pitchFamily="34" charset="0"/>
              </a:rPr>
              <a:t>marketing agencies</a:t>
            </a:r>
            <a:r>
              <a:rPr lang="en-US" sz="1800" dirty="0">
                <a:solidFill>
                  <a:prstClr val="white">
                    <a:lumMod val="50000"/>
                  </a:prstClr>
                </a:solidFill>
                <a:latin typeface="Georgia" panose="02040502050405020303" pitchFamily="18" charset="0"/>
                <a:ea typeface="Lato" panose="020F0502020204030203" pitchFamily="34"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3668854998"/>
              </p:ext>
            </p:extLst>
          </p:nvPr>
        </p:nvGraphicFramePr>
        <p:xfrm>
          <a:off x="1524000" y="3565630"/>
          <a:ext cx="6846276" cy="2621088"/>
        </p:xfrm>
        <a:graphic>
          <a:graphicData uri="http://schemas.openxmlformats.org/drawingml/2006/table">
            <a:tbl>
              <a:tblPr firstRow="1" bandRow="1">
                <a:tableStyleId>{5C22544A-7EE6-4342-B048-85BDC9FD1C3A}</a:tableStyleId>
              </a:tblPr>
              <a:tblGrid>
                <a:gridCol w="753208">
                  <a:extLst>
                    <a:ext uri="{9D8B030D-6E8A-4147-A177-3AD203B41FA5}">
                      <a16:colId xmlns:a16="http://schemas.microsoft.com/office/drawing/2014/main" val="2190752382"/>
                    </a:ext>
                  </a:extLst>
                </a:gridCol>
                <a:gridCol w="2669930">
                  <a:extLst>
                    <a:ext uri="{9D8B030D-6E8A-4147-A177-3AD203B41FA5}">
                      <a16:colId xmlns:a16="http://schemas.microsoft.com/office/drawing/2014/main" val="3223642021"/>
                    </a:ext>
                  </a:extLst>
                </a:gridCol>
                <a:gridCol w="1075593">
                  <a:extLst>
                    <a:ext uri="{9D8B030D-6E8A-4147-A177-3AD203B41FA5}">
                      <a16:colId xmlns:a16="http://schemas.microsoft.com/office/drawing/2014/main" val="1510834533"/>
                    </a:ext>
                  </a:extLst>
                </a:gridCol>
                <a:gridCol w="2347545">
                  <a:extLst>
                    <a:ext uri="{9D8B030D-6E8A-4147-A177-3AD203B41FA5}">
                      <a16:colId xmlns:a16="http://schemas.microsoft.com/office/drawing/2014/main" val="1490674264"/>
                    </a:ext>
                  </a:extLst>
                </a:gridCol>
              </a:tblGrid>
              <a:tr h="655272">
                <a:tc>
                  <a:txBody>
                    <a:bodyPr/>
                    <a:lstStyle/>
                    <a:p>
                      <a:endParaRPr lang="en-US" dirty="0">
                        <a:latin typeface="Georgia" panose="02040502050405020303" pitchFamily="18" charset="0"/>
                      </a:endParaRPr>
                    </a:p>
                  </a:txBody>
                  <a:tcPr>
                    <a:noFill/>
                  </a:tcPr>
                </a:tc>
                <a:tc>
                  <a:txBody>
                    <a:bodyPr/>
                    <a:lstStyle/>
                    <a:p>
                      <a:pPr marL="91440" lvl="1" algn="l"/>
                      <a:r>
                        <a:rPr lang="en-US" sz="1600" b="0" dirty="0">
                          <a:solidFill>
                            <a:srgbClr val="7F7F7F"/>
                          </a:solidFill>
                          <a:latin typeface="Georgia" panose="02040502050405020303" pitchFamily="18" charset="0"/>
                          <a:ea typeface="Lato" panose="020F0502020204030203" pitchFamily="34" charset="0"/>
                          <a:cs typeface="Lato" panose="020F0502020204030203" pitchFamily="34" charset="0"/>
                        </a:rPr>
                        <a:t>Internet ads/search engine optimization </a:t>
                      </a:r>
                    </a:p>
                  </a:txBody>
                  <a:tcPr anchor="ctr">
                    <a:noFill/>
                  </a:tcPr>
                </a:tc>
                <a:tc>
                  <a:txBody>
                    <a:bodyPr/>
                    <a:lstStyle/>
                    <a:p>
                      <a:endParaRPr lang="en-US" b="0" dirty="0">
                        <a:latin typeface="Georgia" panose="02040502050405020303" pitchFamily="18" charset="0"/>
                      </a:endParaRPr>
                    </a:p>
                  </a:txBody>
                  <a:tcPr>
                    <a:noFill/>
                  </a:tcPr>
                </a:tc>
                <a:tc>
                  <a:txBody>
                    <a:bodyPr/>
                    <a:lstStyle/>
                    <a:p>
                      <a:pPr marL="0" lvl="1"/>
                      <a:r>
                        <a:rPr lang="en-US" sz="1600" b="0" dirty="0">
                          <a:solidFill>
                            <a:srgbClr val="7F7F7F"/>
                          </a:solidFill>
                          <a:latin typeface="Georgia" panose="02040502050405020303" pitchFamily="18" charset="0"/>
                        </a:rPr>
                        <a:t>School catalog </a:t>
                      </a:r>
                    </a:p>
                  </a:txBody>
                  <a:tcPr anchor="ctr">
                    <a:noFill/>
                  </a:tcPr>
                </a:tc>
                <a:extLst>
                  <a:ext uri="{0D108BD9-81ED-4DB2-BD59-A6C34878D82A}">
                    <a16:rowId xmlns:a16="http://schemas.microsoft.com/office/drawing/2014/main" val="309759556"/>
                  </a:ext>
                </a:extLst>
              </a:tr>
              <a:tr h="655272">
                <a:tc>
                  <a:txBody>
                    <a:bodyPr/>
                    <a:lstStyle/>
                    <a:p>
                      <a:endParaRPr lang="en-US" dirty="0">
                        <a:latin typeface="Georgia" panose="02040502050405020303" pitchFamily="18" charset="0"/>
                      </a:endParaRPr>
                    </a:p>
                  </a:txBody>
                  <a:tcPr>
                    <a:noFill/>
                  </a:tcPr>
                </a:tc>
                <a:tc>
                  <a:txBody>
                    <a:bodyPr/>
                    <a:lstStyle/>
                    <a:p>
                      <a:pPr marL="91440" lvl="1" algn="l"/>
                      <a:r>
                        <a:rPr lang="en-US" sz="1600" b="0" dirty="0">
                          <a:solidFill>
                            <a:srgbClr val="7F7F7F"/>
                          </a:solidFill>
                          <a:latin typeface="Georgia" panose="02040502050405020303" pitchFamily="18" charset="0"/>
                          <a:ea typeface="Lato" panose="020F0502020204030203" pitchFamily="34" charset="0"/>
                          <a:cs typeface="Lato" panose="020F0502020204030203" pitchFamily="34" charset="0"/>
                        </a:rPr>
                        <a:t>Call scripts </a:t>
                      </a:r>
                    </a:p>
                  </a:txBody>
                  <a:tcPr anchor="ctr">
                    <a:noFill/>
                  </a:tcPr>
                </a:tc>
                <a:tc>
                  <a:txBody>
                    <a:bodyPr/>
                    <a:lstStyle/>
                    <a:p>
                      <a:endParaRPr lang="en-US" b="0" dirty="0">
                        <a:latin typeface="Georgia" panose="02040502050405020303" pitchFamily="18" charset="0"/>
                      </a:endParaRPr>
                    </a:p>
                  </a:txBody>
                  <a:tcPr>
                    <a:noFill/>
                  </a:tcPr>
                </a:tc>
                <a:tc>
                  <a:txBody>
                    <a:bodyPr/>
                    <a:lstStyle/>
                    <a:p>
                      <a:pPr marL="0" lvl="1"/>
                      <a:r>
                        <a:rPr lang="en-US" sz="1600" b="0" dirty="0">
                          <a:solidFill>
                            <a:srgbClr val="7F7F7F"/>
                          </a:solidFill>
                          <a:latin typeface="Georgia" panose="02040502050405020303" pitchFamily="18" charset="0"/>
                        </a:rPr>
                        <a:t>Vendor contracts </a:t>
                      </a:r>
                    </a:p>
                  </a:txBody>
                  <a:tcPr anchor="ctr">
                    <a:noFill/>
                  </a:tcPr>
                </a:tc>
                <a:extLst>
                  <a:ext uri="{0D108BD9-81ED-4DB2-BD59-A6C34878D82A}">
                    <a16:rowId xmlns:a16="http://schemas.microsoft.com/office/drawing/2014/main" val="1433211958"/>
                  </a:ext>
                </a:extLst>
              </a:tr>
              <a:tr h="655272">
                <a:tc>
                  <a:txBody>
                    <a:bodyPr/>
                    <a:lstStyle/>
                    <a:p>
                      <a:endParaRPr lang="en-US" dirty="0">
                        <a:latin typeface="Georgia" panose="02040502050405020303" pitchFamily="18" charset="0"/>
                      </a:endParaRPr>
                    </a:p>
                  </a:txBody>
                  <a:tcPr>
                    <a:noFill/>
                  </a:tcPr>
                </a:tc>
                <a:tc>
                  <a:txBody>
                    <a:bodyPr/>
                    <a:lstStyle/>
                    <a:p>
                      <a:pPr marL="91440" lvl="1" algn="l"/>
                      <a:r>
                        <a:rPr lang="en-US" sz="1600" b="0" dirty="0">
                          <a:solidFill>
                            <a:srgbClr val="7F7F7F"/>
                          </a:solidFill>
                          <a:latin typeface="Georgia" panose="02040502050405020303" pitchFamily="18" charset="0"/>
                          <a:ea typeface="Lato" panose="020F0502020204030203" pitchFamily="34" charset="0"/>
                          <a:cs typeface="Lato" panose="020F0502020204030203" pitchFamily="34" charset="0"/>
                        </a:rPr>
                        <a:t>School website </a:t>
                      </a:r>
                    </a:p>
                  </a:txBody>
                  <a:tcPr anchor="ctr">
                    <a:noFill/>
                  </a:tcPr>
                </a:tc>
                <a:tc>
                  <a:txBody>
                    <a:bodyPr/>
                    <a:lstStyle/>
                    <a:p>
                      <a:endParaRPr lang="en-US" b="0" dirty="0">
                        <a:latin typeface="Georgia" panose="02040502050405020303" pitchFamily="18" charset="0"/>
                      </a:endParaRPr>
                    </a:p>
                  </a:txBody>
                  <a:tcPr>
                    <a:noFill/>
                  </a:tcPr>
                </a:tc>
                <a:tc>
                  <a:txBody>
                    <a:bodyPr/>
                    <a:lstStyle/>
                    <a:p>
                      <a:pPr marL="0" lvl="1"/>
                      <a:r>
                        <a:rPr lang="en-US" sz="1600" b="0" dirty="0">
                          <a:solidFill>
                            <a:srgbClr val="7F7F7F"/>
                          </a:solidFill>
                          <a:latin typeface="Georgia" panose="02040502050405020303" pitchFamily="18" charset="0"/>
                        </a:rPr>
                        <a:t>Partnership agreements </a:t>
                      </a:r>
                    </a:p>
                  </a:txBody>
                  <a:tcPr anchor="ctr">
                    <a:noFill/>
                  </a:tcPr>
                </a:tc>
                <a:extLst>
                  <a:ext uri="{0D108BD9-81ED-4DB2-BD59-A6C34878D82A}">
                    <a16:rowId xmlns:a16="http://schemas.microsoft.com/office/drawing/2014/main" val="3580066111"/>
                  </a:ext>
                </a:extLst>
              </a:tr>
              <a:tr h="655272">
                <a:tc>
                  <a:txBody>
                    <a:bodyPr/>
                    <a:lstStyle/>
                    <a:p>
                      <a:endParaRPr lang="en-US" dirty="0">
                        <a:latin typeface="Georgia" panose="02040502050405020303" pitchFamily="18" charset="0"/>
                      </a:endParaRPr>
                    </a:p>
                  </a:txBody>
                  <a:tcPr>
                    <a:noFill/>
                  </a:tcPr>
                </a:tc>
                <a:tc>
                  <a:txBody>
                    <a:bodyPr/>
                    <a:lstStyle/>
                    <a:p>
                      <a:pPr marL="91440" lvl="1" algn="l"/>
                      <a:r>
                        <a:rPr lang="en-US" sz="1600" b="0" dirty="0">
                          <a:solidFill>
                            <a:srgbClr val="7F7F7F"/>
                          </a:solidFill>
                          <a:latin typeface="Georgia" panose="02040502050405020303" pitchFamily="18" charset="0"/>
                          <a:ea typeface="Lato" panose="020F0502020204030203" pitchFamily="34" charset="0"/>
                          <a:cs typeface="Lato" panose="020F0502020204030203" pitchFamily="34" charset="0"/>
                        </a:rPr>
                        <a:t>Television/radio ads </a:t>
                      </a:r>
                    </a:p>
                  </a:txBody>
                  <a:tcPr anchor="ctr">
                    <a:noFill/>
                  </a:tcPr>
                </a:tc>
                <a:tc>
                  <a:txBody>
                    <a:bodyPr/>
                    <a:lstStyle/>
                    <a:p>
                      <a:endParaRPr lang="en-US" b="0" dirty="0">
                        <a:latin typeface="Georgia" panose="02040502050405020303" pitchFamily="18" charset="0"/>
                      </a:endParaRPr>
                    </a:p>
                  </a:txBody>
                  <a:tcPr>
                    <a:noFill/>
                  </a:tcPr>
                </a:tc>
                <a:tc>
                  <a:txBody>
                    <a:bodyPr/>
                    <a:lstStyle/>
                    <a:p>
                      <a:pPr marL="0" lvl="1"/>
                      <a:r>
                        <a:rPr lang="en-US" sz="1600" b="0" dirty="0">
                          <a:solidFill>
                            <a:srgbClr val="7F7F7F"/>
                          </a:solidFill>
                          <a:latin typeface="Georgia" panose="02040502050405020303" pitchFamily="18" charset="0"/>
                        </a:rPr>
                        <a:t>Social media </a:t>
                      </a:r>
                    </a:p>
                  </a:txBody>
                  <a:tcPr anchor="ctr">
                    <a:noFill/>
                  </a:tcPr>
                </a:tc>
                <a:extLst>
                  <a:ext uri="{0D108BD9-81ED-4DB2-BD59-A6C34878D82A}">
                    <a16:rowId xmlns:a16="http://schemas.microsoft.com/office/drawing/2014/main" val="3781933560"/>
                  </a:ext>
                </a:extLst>
              </a:tr>
            </a:tbl>
          </a:graphicData>
        </a:graphic>
      </p:graphicFrame>
      <p:pic>
        <p:nvPicPr>
          <p:cNvPr id="17" name="Graphic 9" descr="Internet outline">
            <a:extLst>
              <a:ext uri="{FF2B5EF4-FFF2-40B4-BE49-F238E27FC236}">
                <a16:creationId xmlns:a16="http://schemas.microsoft.com/office/drawing/2014/main" id="{6FD3066A-EC12-43FF-9750-11DDA2862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0734" y="3565630"/>
            <a:ext cx="538993" cy="538993"/>
          </a:xfrm>
          <a:prstGeom prst="rect">
            <a:avLst/>
          </a:prstGeom>
        </p:spPr>
      </p:pic>
      <p:pic>
        <p:nvPicPr>
          <p:cNvPr id="19" name="Graphic 15" descr="Call center with solid fill">
            <a:extLst>
              <a:ext uri="{FF2B5EF4-FFF2-40B4-BE49-F238E27FC236}">
                <a16:creationId xmlns:a16="http://schemas.microsoft.com/office/drawing/2014/main" id="{87200096-EB8B-4EE1-ADB3-42C05D973E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4441" y="4168459"/>
            <a:ext cx="491578" cy="491578"/>
          </a:xfrm>
          <a:prstGeom prst="rect">
            <a:avLst/>
          </a:prstGeom>
        </p:spPr>
      </p:pic>
      <p:pic>
        <p:nvPicPr>
          <p:cNvPr id="21" name="Graphic 25" descr="Internet Banking with solid fill">
            <a:extLst>
              <a:ext uri="{FF2B5EF4-FFF2-40B4-BE49-F238E27FC236}">
                <a16:creationId xmlns:a16="http://schemas.microsoft.com/office/drawing/2014/main" id="{54EFA00C-161A-495A-83F8-1DDB6DB696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7026" y="4755482"/>
            <a:ext cx="538993" cy="538993"/>
          </a:xfrm>
          <a:prstGeom prst="rect">
            <a:avLst/>
          </a:prstGeom>
        </p:spPr>
      </p:pic>
      <p:pic>
        <p:nvPicPr>
          <p:cNvPr id="23" name="Graphic 23" descr="Television with solid fill">
            <a:extLst>
              <a:ext uri="{FF2B5EF4-FFF2-40B4-BE49-F238E27FC236}">
                <a16:creationId xmlns:a16="http://schemas.microsoft.com/office/drawing/2014/main" id="{9850A6D8-E0C1-4B29-A4BE-F85FCF64AA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14440" y="5518302"/>
            <a:ext cx="491579" cy="491579"/>
          </a:xfrm>
          <a:prstGeom prst="rect">
            <a:avLst/>
          </a:prstGeom>
        </p:spPr>
      </p:pic>
      <p:pic>
        <p:nvPicPr>
          <p:cNvPr id="25" name="Graphic 12" descr="Open book with solid fill">
            <a:extLst>
              <a:ext uri="{FF2B5EF4-FFF2-40B4-BE49-F238E27FC236}">
                <a16:creationId xmlns:a16="http://schemas.microsoft.com/office/drawing/2014/main" id="{4CDDDF7D-75AB-421D-A4F2-B9B9BA0DD5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82549" y="3613045"/>
            <a:ext cx="491578" cy="491578"/>
          </a:xfrm>
          <a:prstGeom prst="rect">
            <a:avLst/>
          </a:prstGeom>
        </p:spPr>
      </p:pic>
      <p:pic>
        <p:nvPicPr>
          <p:cNvPr id="27" name="Graphic 17" descr="Contract with solid fill">
            <a:extLst>
              <a:ext uri="{FF2B5EF4-FFF2-40B4-BE49-F238E27FC236}">
                <a16:creationId xmlns:a16="http://schemas.microsoft.com/office/drawing/2014/main" id="{DC360E9F-6499-47F1-B5B3-2303610EB9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82549" y="4215158"/>
            <a:ext cx="491578" cy="491578"/>
          </a:xfrm>
          <a:prstGeom prst="rect">
            <a:avLst/>
          </a:prstGeom>
        </p:spPr>
      </p:pic>
      <p:pic>
        <p:nvPicPr>
          <p:cNvPr id="29" name="Graphic 21" descr="Handshake with solid fill">
            <a:extLst>
              <a:ext uri="{FF2B5EF4-FFF2-40B4-BE49-F238E27FC236}">
                <a16:creationId xmlns:a16="http://schemas.microsoft.com/office/drawing/2014/main" id="{B7BDF370-331B-4674-849F-5BE831A5C1D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8188" y="4786427"/>
            <a:ext cx="660299" cy="660299"/>
          </a:xfrm>
          <a:prstGeom prst="rect">
            <a:avLst/>
          </a:prstGeom>
        </p:spPr>
      </p:pic>
      <p:pic>
        <p:nvPicPr>
          <p:cNvPr id="30" name="Graphic 19" descr="Online Network with solid fill">
            <a:extLst>
              <a:ext uri="{FF2B5EF4-FFF2-40B4-BE49-F238E27FC236}">
                <a16:creationId xmlns:a16="http://schemas.microsoft.com/office/drawing/2014/main" id="{4C0F081F-46D3-446E-B1B8-9F9F9FAE7C5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82549" y="5518303"/>
            <a:ext cx="491578" cy="491578"/>
          </a:xfrm>
          <a:prstGeom prst="rect">
            <a:avLst/>
          </a:prstGeom>
        </p:spPr>
      </p:pic>
    </p:spTree>
    <p:extLst>
      <p:ext uri="{BB962C8B-B14F-4D97-AF65-F5344CB8AC3E}">
        <p14:creationId xmlns:p14="http://schemas.microsoft.com/office/powerpoint/2010/main" val="400042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071309" y="2178511"/>
            <a:ext cx="6679343" cy="3811587"/>
          </a:xfrm>
        </p:spPr>
        <p:txBody>
          <a:bodyPr>
            <a:normAutofit/>
          </a:bodyPr>
          <a:lstStyle/>
          <a:p>
            <a:pPr marL="346075" lvl="0" indent="-34290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Evaluate </a:t>
            </a:r>
            <a:r>
              <a:rPr lang="en-US" sz="1800" dirty="0">
                <a:solidFill>
                  <a:srgbClr val="C00000"/>
                </a:solidFill>
                <a:latin typeface="Georgia" panose="02040502050405020303" pitchFamily="18" charset="0"/>
                <a:ea typeface="Lato" panose="020F0502020204030203" pitchFamily="34" charset="0"/>
              </a:rPr>
              <a:t>training materials </a:t>
            </a:r>
            <a:r>
              <a:rPr lang="en-US" sz="1800" dirty="0">
                <a:solidFill>
                  <a:prstClr val="white">
                    <a:lumMod val="50000"/>
                  </a:prstClr>
                </a:solidFill>
                <a:latin typeface="Georgia" panose="02040502050405020303" pitchFamily="18" charset="0"/>
                <a:ea typeface="Lato" panose="020F0502020204030203" pitchFamily="34" charset="0"/>
              </a:rPr>
              <a:t>provided to representatives to ensure that the representatives are trained not to make claims that the FTC might consider deceptive.</a:t>
            </a:r>
          </a:p>
          <a:p>
            <a:pPr marL="346075" indent="-34290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Consider </a:t>
            </a:r>
            <a:r>
              <a:rPr lang="en-US" sz="1800" dirty="0">
                <a:solidFill>
                  <a:srgbClr val="C00000"/>
                </a:solidFill>
                <a:latin typeface="Georgia" panose="02040502050405020303" pitchFamily="18" charset="0"/>
                <a:ea typeface="Lato" panose="020F0502020204030203" pitchFamily="34" charset="0"/>
              </a:rPr>
              <a:t>emailing the representatives </a:t>
            </a:r>
            <a:r>
              <a:rPr lang="en-US" sz="1800" dirty="0">
                <a:solidFill>
                  <a:prstClr val="white">
                    <a:lumMod val="50000"/>
                  </a:prstClr>
                </a:solidFill>
                <a:latin typeface="Georgia" panose="02040502050405020303" pitchFamily="18" charset="0"/>
                <a:ea typeface="Lato" panose="020F0502020204030203" pitchFamily="34" charset="0"/>
              </a:rPr>
              <a:t>a short memo explaining that the institution wants to remind the representatives that it is the institution’s practice </a:t>
            </a:r>
            <a:r>
              <a:rPr lang="en-US" sz="1800" dirty="0">
                <a:solidFill>
                  <a:srgbClr val="C00000"/>
                </a:solidFill>
                <a:latin typeface="Georgia" panose="02040502050405020303" pitchFamily="18" charset="0"/>
                <a:ea typeface="Lato" panose="020F0502020204030203" pitchFamily="34" charset="0"/>
              </a:rPr>
              <a:t>to provide true and accurate information </a:t>
            </a:r>
            <a:r>
              <a:rPr lang="en-US" sz="1800" dirty="0">
                <a:solidFill>
                  <a:prstClr val="white">
                    <a:lumMod val="50000"/>
                  </a:prstClr>
                </a:solidFill>
                <a:latin typeface="Georgia" panose="02040502050405020303" pitchFamily="18" charset="0"/>
                <a:ea typeface="Lato" panose="020F0502020204030203" pitchFamily="34" charset="0"/>
              </a:rPr>
              <a:t>to prospective students and graduates, and that representatives should ensure that they continue to provide truthful information and refrain from making claims that the FTC would consider deceptive</a:t>
            </a:r>
          </a:p>
          <a:p>
            <a:endParaRPr lang="en-US" sz="1900" dirty="0">
              <a:ea typeface="Lato" panose="020F0502020204030203" pitchFamily="34" charset="0"/>
            </a:endParaRPr>
          </a:p>
        </p:txBody>
      </p:sp>
      <p:sp>
        <p:nvSpPr>
          <p:cNvPr id="3" name="Title 2"/>
          <p:cNvSpPr>
            <a:spLocks noGrp="1"/>
          </p:cNvSpPr>
          <p:nvPr>
            <p:ph type="title"/>
          </p:nvPr>
        </p:nvSpPr>
        <p:spPr>
          <a:xfrm>
            <a:off x="1438275" y="1378361"/>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Actions</a:t>
            </a:r>
            <a:r>
              <a:rPr lang="en-US" b="0" cap="all" dirty="0">
                <a:solidFill>
                  <a:prstClr val="white">
                    <a:lumMod val="50000"/>
                  </a:prstClr>
                </a:solidFill>
                <a:latin typeface="Georgia" panose="02040502050405020303" pitchFamily="18" charset="0"/>
                <a:ea typeface="Lato Medium" panose="020F0502020204030203" pitchFamily="34" charset="0"/>
                <a:cs typeface="Lato Medium" panose="020F0502020204030203" pitchFamily="34" charset="0"/>
              </a:rPr>
              <a:t> </a:t>
            </a:r>
            <a:r>
              <a:rPr lang="en-US" b="0" cap="all" dirty="0">
                <a:solidFill>
                  <a:prstClr val="white">
                    <a:lumMod val="50000"/>
                  </a:prstClr>
                </a:solidFill>
                <a:latin typeface="Georgia" panose="02040502050405020303" pitchFamily="18" charset="0"/>
                <a:ea typeface="Lato Light" panose="020F0502020204030203" pitchFamily="34" charset="0"/>
                <a:cs typeface="Lato Light" panose="020F0502020204030203" pitchFamily="34" charset="0"/>
              </a:rPr>
              <a:t>to </a:t>
            </a:r>
            <a:r>
              <a:rPr lang="en-US" b="0" cap="all" dirty="0">
                <a:latin typeface="Georgia" panose="02040502050405020303" pitchFamily="18" charset="0"/>
                <a:ea typeface="Lato Light" panose="020F0502020204030203" pitchFamily="34" charset="0"/>
                <a:cs typeface="Lato Light" panose="020F0502020204030203" pitchFamily="34" charset="0"/>
              </a:rPr>
              <a:t>Take Now </a:t>
            </a:r>
            <a:r>
              <a:rPr lang="en-US" sz="2400" b="0" cap="all" dirty="0">
                <a:latin typeface="Georgia" panose="02040502050405020303" pitchFamily="18" charset="0"/>
                <a:ea typeface="Lato Light" panose="020F0502020204030203" pitchFamily="34" charset="0"/>
                <a:cs typeface="Lato Light" panose="020F0502020204030203" pitchFamily="34" charset="0"/>
              </a:rPr>
              <a:t>(cont.)</a:t>
            </a:r>
          </a:p>
        </p:txBody>
      </p:sp>
      <p:pic>
        <p:nvPicPr>
          <p:cNvPr id="7" name="Picture 4" descr="Stickies/Post-it Notes: Do it Now! Stock Image - Image of motivation,  memorandum: 7967495"/>
          <p:cNvPicPr>
            <a:picLocks noChangeAspect="1" noChangeArrowheads="1"/>
          </p:cNvPicPr>
          <p:nvPr/>
        </p:nvPicPr>
        <p:blipFill rotWithShape="1">
          <a:blip r:embed="rId3">
            <a:extLst>
              <a:ext uri="{28A0092B-C50C-407E-A947-70E740481C1C}">
                <a14:useLocalDpi xmlns:a14="http://schemas.microsoft.com/office/drawing/2010/main" val="0"/>
              </a:ext>
            </a:extLst>
          </a:blip>
          <a:srcRect l="17710" t="10905" r="17144" b="17132"/>
          <a:stretch/>
        </p:blipFill>
        <p:spPr bwMode="auto">
          <a:xfrm>
            <a:off x="120801" y="2325287"/>
            <a:ext cx="2020845" cy="182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99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136534" y="2210854"/>
            <a:ext cx="6343232" cy="3811587"/>
          </a:xfrm>
        </p:spPr>
        <p:txBody>
          <a:bodyPr>
            <a:normAutofit/>
          </a:bodyPr>
          <a:lstStyle/>
          <a:p>
            <a:pPr>
              <a:lnSpc>
                <a:spcPct val="100000"/>
              </a:lnSpc>
              <a:spcBef>
                <a:spcPts val="0"/>
              </a:spcBef>
              <a:spcAft>
                <a:spcPts val="1800"/>
              </a:spcAft>
            </a:pPr>
            <a:r>
              <a:rPr lang="en-US" sz="1800" dirty="0">
                <a:latin typeface="Georgia" panose="02040502050405020303" pitchFamily="18" charset="0"/>
                <a:ea typeface="Lato" panose="020F0502020204030203" pitchFamily="34" charset="0"/>
              </a:rPr>
              <a:t>Carefully evaluate </a:t>
            </a:r>
            <a:r>
              <a:rPr lang="en-US" sz="1800" dirty="0">
                <a:solidFill>
                  <a:srgbClr val="C00000"/>
                </a:solidFill>
                <a:latin typeface="Georgia" panose="02040502050405020303" pitchFamily="18" charset="0"/>
                <a:ea typeface="Lato" panose="020F0502020204030203" pitchFamily="34" charset="0"/>
              </a:rPr>
              <a:t>whether the claims made in those materials </a:t>
            </a:r>
            <a:r>
              <a:rPr lang="en-US" sz="1800" dirty="0">
                <a:latin typeface="Georgia" panose="02040502050405020303" pitchFamily="18" charset="0"/>
                <a:ea typeface="Lato" panose="020F0502020204030203" pitchFamily="34" charset="0"/>
              </a:rPr>
              <a:t>are accurate and, in particular, whether they can be substantiated with facts or data in the institution’s possession.</a:t>
            </a:r>
          </a:p>
          <a:p>
            <a:pPr>
              <a:lnSpc>
                <a:spcPct val="100000"/>
              </a:lnSpc>
              <a:spcBef>
                <a:spcPts val="0"/>
              </a:spcBef>
              <a:spcAft>
                <a:spcPts val="1800"/>
              </a:spcAft>
            </a:pPr>
            <a:r>
              <a:rPr lang="en-US" sz="1800" dirty="0">
                <a:latin typeface="Georgia" panose="02040502050405020303" pitchFamily="18" charset="0"/>
                <a:ea typeface="Lato" panose="020F0502020204030203" pitchFamily="34" charset="0"/>
              </a:rPr>
              <a:t>If so, ensure that the information is </a:t>
            </a:r>
            <a:r>
              <a:rPr lang="en-US" sz="1800" dirty="0">
                <a:solidFill>
                  <a:srgbClr val="C00000"/>
                </a:solidFill>
                <a:latin typeface="Georgia" panose="02040502050405020303" pitchFamily="18" charset="0"/>
                <a:ea typeface="Lato" panose="020F0502020204030203" pitchFamily="34" charset="0"/>
              </a:rPr>
              <a:t>retained in a secure manner </a:t>
            </a:r>
            <a:r>
              <a:rPr lang="en-US" sz="1800" dirty="0">
                <a:latin typeface="Georgia" panose="02040502050405020303" pitchFamily="18" charset="0"/>
                <a:ea typeface="Lato" panose="020F0502020204030203" pitchFamily="34" charset="0"/>
              </a:rPr>
              <a:t>so that the institution can quickly retrieve and produce it if needed.</a:t>
            </a:r>
          </a:p>
          <a:p>
            <a:pPr>
              <a:lnSpc>
                <a:spcPct val="100000"/>
              </a:lnSpc>
              <a:spcBef>
                <a:spcPts val="0"/>
              </a:spcBef>
              <a:spcAft>
                <a:spcPts val="1800"/>
              </a:spcAft>
            </a:pPr>
            <a:r>
              <a:rPr lang="en-US" sz="1800" dirty="0">
                <a:latin typeface="Georgia" panose="02040502050405020303" pitchFamily="18" charset="0"/>
                <a:ea typeface="Lato" panose="020F0502020204030203" pitchFamily="34" charset="0"/>
              </a:rPr>
              <a:t>If any claims cannot be </a:t>
            </a:r>
            <a:r>
              <a:rPr lang="en-US" sz="1800" dirty="0">
                <a:solidFill>
                  <a:srgbClr val="C00000"/>
                </a:solidFill>
                <a:latin typeface="Georgia" panose="02040502050405020303" pitchFamily="18" charset="0"/>
                <a:ea typeface="Lato" panose="020F0502020204030203" pitchFamily="34" charset="0"/>
              </a:rPr>
              <a:t>substantiated</a:t>
            </a:r>
            <a:r>
              <a:rPr lang="en-US" sz="1800" dirty="0">
                <a:latin typeface="Georgia" panose="02040502050405020303" pitchFamily="18" charset="0"/>
                <a:ea typeface="Lato" panose="020F0502020204030203" pitchFamily="34" charset="0"/>
              </a:rPr>
              <a:t>, the institution should consider revising advertising and </a:t>
            </a:r>
            <a:r>
              <a:rPr lang="en-US" sz="1800">
                <a:latin typeface="Georgia" panose="02040502050405020303" pitchFamily="18" charset="0"/>
                <a:ea typeface="Lato" panose="020F0502020204030203" pitchFamily="34" charset="0"/>
              </a:rPr>
              <a:t>related materials.</a:t>
            </a:r>
            <a:endParaRPr lang="en-US" sz="1800" dirty="0">
              <a:latin typeface="Georgia" panose="02040502050405020303" pitchFamily="18" charset="0"/>
              <a:ea typeface="Lato" panose="020F0502020204030203" pitchFamily="34" charset="0"/>
            </a:endParaRPr>
          </a:p>
          <a:p>
            <a:pPr>
              <a:lnSpc>
                <a:spcPct val="100000"/>
              </a:lnSpc>
              <a:spcBef>
                <a:spcPts val="0"/>
              </a:spcBef>
              <a:spcAft>
                <a:spcPts val="1800"/>
              </a:spcAft>
            </a:pPr>
            <a:endParaRPr lang="en-US" sz="1800" dirty="0">
              <a:ea typeface="Lato" panose="020F0502020204030203" pitchFamily="34" charset="0"/>
            </a:endParaRPr>
          </a:p>
        </p:txBody>
      </p:sp>
      <p:sp>
        <p:nvSpPr>
          <p:cNvPr id="3" name="Title 2"/>
          <p:cNvSpPr>
            <a:spLocks noGrp="1"/>
          </p:cNvSpPr>
          <p:nvPr>
            <p:ph type="title"/>
          </p:nvPr>
        </p:nvSpPr>
        <p:spPr>
          <a:xfrm>
            <a:off x="1438275" y="1378361"/>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Actions</a:t>
            </a:r>
            <a:r>
              <a:rPr lang="en-US" b="0" cap="all" dirty="0">
                <a:solidFill>
                  <a:prstClr val="white">
                    <a:lumMod val="50000"/>
                  </a:prstClr>
                </a:solidFill>
                <a:latin typeface="Georgia" panose="02040502050405020303" pitchFamily="18" charset="0"/>
                <a:ea typeface="Lato Medium" panose="020F0502020204030203" pitchFamily="34" charset="0"/>
                <a:cs typeface="Lato Medium" panose="020F0502020204030203" pitchFamily="34" charset="0"/>
              </a:rPr>
              <a:t> </a:t>
            </a:r>
            <a:r>
              <a:rPr lang="en-US" b="0" cap="all" dirty="0">
                <a:solidFill>
                  <a:prstClr val="white">
                    <a:lumMod val="50000"/>
                  </a:prstClr>
                </a:solidFill>
                <a:latin typeface="Georgia" panose="02040502050405020303" pitchFamily="18" charset="0"/>
                <a:ea typeface="Lato Light" panose="020F0502020204030203" pitchFamily="34" charset="0"/>
                <a:cs typeface="Lato Light" panose="020F0502020204030203" pitchFamily="34" charset="0"/>
              </a:rPr>
              <a:t>to </a:t>
            </a:r>
            <a:r>
              <a:rPr lang="en-US" b="0" cap="all" dirty="0">
                <a:latin typeface="Georgia" panose="02040502050405020303" pitchFamily="18" charset="0"/>
                <a:ea typeface="Lato Light" panose="020F0502020204030203" pitchFamily="34" charset="0"/>
                <a:cs typeface="Lato Light" panose="020F0502020204030203" pitchFamily="34" charset="0"/>
              </a:rPr>
              <a:t>Take Now </a:t>
            </a:r>
            <a:r>
              <a:rPr lang="en-US" sz="2400" b="0" cap="all" dirty="0">
                <a:latin typeface="Georgia" panose="02040502050405020303" pitchFamily="18" charset="0"/>
                <a:ea typeface="Lato Light" panose="020F0502020204030203" pitchFamily="34" charset="0"/>
                <a:cs typeface="Lato Light" panose="020F0502020204030203" pitchFamily="34" charset="0"/>
              </a:rPr>
              <a:t>(cont.)</a:t>
            </a:r>
          </a:p>
        </p:txBody>
      </p:sp>
      <p:pic>
        <p:nvPicPr>
          <p:cNvPr id="4" name="Picture 4" descr="Stickies/Post-it Notes: Do it Now! Stock Image - Image of motivation,  memorandum: 7967495"/>
          <p:cNvPicPr>
            <a:picLocks noChangeAspect="1" noChangeArrowheads="1"/>
          </p:cNvPicPr>
          <p:nvPr/>
        </p:nvPicPr>
        <p:blipFill rotWithShape="1">
          <a:blip r:embed="rId3">
            <a:extLst>
              <a:ext uri="{28A0092B-C50C-407E-A947-70E740481C1C}">
                <a14:useLocalDpi xmlns:a14="http://schemas.microsoft.com/office/drawing/2010/main" val="0"/>
              </a:ext>
            </a:extLst>
          </a:blip>
          <a:srcRect l="17710" t="10905" r="17144" b="17132"/>
          <a:stretch/>
        </p:blipFill>
        <p:spPr bwMode="auto">
          <a:xfrm>
            <a:off x="107594" y="2287848"/>
            <a:ext cx="2020845" cy="182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531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136534" y="2210854"/>
            <a:ext cx="6343232" cy="3811587"/>
          </a:xfrm>
        </p:spPr>
        <p:txBody>
          <a:bodyPr>
            <a:normAutofit/>
          </a:bodyPr>
          <a:lstStyle/>
          <a:p>
            <a:pPr>
              <a:lnSpc>
                <a:spcPct val="100000"/>
              </a:lnSpc>
              <a:spcBef>
                <a:spcPts val="0"/>
              </a:spcBef>
              <a:spcAft>
                <a:spcPts val="1800"/>
              </a:spcAft>
            </a:pPr>
            <a:r>
              <a:rPr lang="en-US" sz="1800" i="0" dirty="0">
                <a:solidFill>
                  <a:schemeClr val="bg1">
                    <a:lumMod val="50000"/>
                  </a:schemeClr>
                </a:solidFill>
                <a:effectLst/>
                <a:latin typeface="Georgia" panose="02040502050405020303" pitchFamily="18" charset="0"/>
                <a:ea typeface="Lato" panose="020F0502020204030203" pitchFamily="34" charset="0"/>
              </a:rPr>
              <a:t>Evaluate the </a:t>
            </a:r>
            <a:r>
              <a:rPr lang="en-US" sz="1800" i="0" dirty="0">
                <a:solidFill>
                  <a:srgbClr val="C00000"/>
                </a:solidFill>
                <a:effectLst/>
                <a:latin typeface="Georgia" panose="02040502050405020303" pitchFamily="18" charset="0"/>
                <a:ea typeface="Lato" panose="020F0502020204030203" pitchFamily="34" charset="0"/>
              </a:rPr>
              <a:t>overall impression </a:t>
            </a:r>
            <a:r>
              <a:rPr lang="en-US" sz="1800" i="0" dirty="0">
                <a:effectLst/>
                <a:latin typeface="Georgia" panose="02040502050405020303" pitchFamily="18" charset="0"/>
                <a:ea typeface="Lato" panose="020F0502020204030203" pitchFamily="34" charset="0"/>
              </a:rPr>
              <a:t>conveyed by advertisements from the standpoint of a reasonable consumer.</a:t>
            </a:r>
          </a:p>
          <a:p>
            <a:pPr>
              <a:lnSpc>
                <a:spcPct val="100000"/>
              </a:lnSpc>
              <a:spcBef>
                <a:spcPts val="0"/>
              </a:spcBef>
              <a:spcAft>
                <a:spcPts val="1800"/>
              </a:spcAft>
            </a:pPr>
            <a:r>
              <a:rPr lang="en-US" sz="1800" dirty="0">
                <a:solidFill>
                  <a:schemeClr val="bg1">
                    <a:lumMod val="50000"/>
                  </a:schemeClr>
                </a:solidFill>
                <a:latin typeface="Georgia" panose="02040502050405020303" pitchFamily="18" charset="0"/>
                <a:ea typeface="Lato" panose="020F0502020204030203" pitchFamily="34" charset="0"/>
              </a:rPr>
              <a:t>Evaluate individual statements </a:t>
            </a:r>
            <a:r>
              <a:rPr lang="en-US" sz="1800" i="0" dirty="0">
                <a:solidFill>
                  <a:schemeClr val="bg1">
                    <a:lumMod val="50000"/>
                  </a:schemeClr>
                </a:solidFill>
                <a:effectLst/>
                <a:latin typeface="Georgia" panose="02040502050405020303" pitchFamily="18" charset="0"/>
                <a:ea typeface="Lato" panose="020F0502020204030203" pitchFamily="34" charset="0"/>
              </a:rPr>
              <a:t>from the standpoint of a </a:t>
            </a:r>
            <a:r>
              <a:rPr lang="en-US" sz="1800" i="0" dirty="0">
                <a:solidFill>
                  <a:srgbClr val="C00000"/>
                </a:solidFill>
                <a:effectLst/>
                <a:latin typeface="Georgia" panose="02040502050405020303" pitchFamily="18" charset="0"/>
                <a:ea typeface="Lato" panose="020F0502020204030203" pitchFamily="34" charset="0"/>
              </a:rPr>
              <a:t>reasonable consumer</a:t>
            </a:r>
            <a:r>
              <a:rPr lang="en-US" sz="1800" i="0" dirty="0">
                <a:solidFill>
                  <a:srgbClr val="212121"/>
                </a:solidFill>
                <a:effectLst/>
                <a:latin typeface="Georgia" panose="02040502050405020303" pitchFamily="18" charset="0"/>
                <a:ea typeface="Lato" panose="020F0502020204030203" pitchFamily="34" charset="0"/>
              </a:rPr>
              <a:t>.</a:t>
            </a:r>
          </a:p>
          <a:p>
            <a:pPr>
              <a:lnSpc>
                <a:spcPct val="100000"/>
              </a:lnSpc>
              <a:spcBef>
                <a:spcPts val="0"/>
              </a:spcBef>
              <a:spcAft>
                <a:spcPts val="1800"/>
              </a:spcAft>
            </a:pPr>
            <a:r>
              <a:rPr lang="en-US" sz="1800" dirty="0">
                <a:solidFill>
                  <a:schemeClr val="bg1">
                    <a:lumMod val="50000"/>
                  </a:schemeClr>
                </a:solidFill>
                <a:latin typeface="Georgia" panose="02040502050405020303" pitchFamily="18" charset="0"/>
                <a:ea typeface="Lato" panose="020F0502020204030203" pitchFamily="34" charset="0"/>
              </a:rPr>
              <a:t>Ensure</a:t>
            </a:r>
            <a:r>
              <a:rPr lang="en-US" sz="1800" dirty="0">
                <a:solidFill>
                  <a:srgbClr val="212121"/>
                </a:solidFill>
                <a:latin typeface="Georgia" panose="02040502050405020303" pitchFamily="18" charset="0"/>
                <a:ea typeface="Lato" panose="020F0502020204030203" pitchFamily="34" charset="0"/>
              </a:rPr>
              <a:t> </a:t>
            </a:r>
            <a:r>
              <a:rPr lang="en-US" sz="1800" dirty="0">
                <a:solidFill>
                  <a:srgbClr val="C00000"/>
                </a:solidFill>
                <a:latin typeface="Georgia" panose="02040502050405020303" pitchFamily="18" charset="0"/>
                <a:ea typeface="Lato" panose="020F0502020204030203" pitchFamily="34" charset="0"/>
              </a:rPr>
              <a:t>clear and conspicuous disclaimers </a:t>
            </a:r>
            <a:r>
              <a:rPr lang="en-US" sz="1800" dirty="0">
                <a:solidFill>
                  <a:schemeClr val="bg1">
                    <a:lumMod val="50000"/>
                  </a:schemeClr>
                </a:solidFill>
                <a:latin typeface="Georgia" panose="02040502050405020303" pitchFamily="18" charset="0"/>
                <a:ea typeface="Lato" panose="020F0502020204030203" pitchFamily="34" charset="0"/>
              </a:rPr>
              <a:t>are offered; consider  placement, prominence, and clarity of the disclaimer.</a:t>
            </a:r>
            <a:endParaRPr lang="en-US" sz="1800" i="0" dirty="0">
              <a:solidFill>
                <a:schemeClr val="bg1">
                  <a:lumMod val="50000"/>
                </a:schemeClr>
              </a:solidFill>
              <a:effectLst/>
              <a:latin typeface="Georgia" panose="02040502050405020303" pitchFamily="18" charset="0"/>
              <a:ea typeface="Lato" panose="020F0502020204030203" pitchFamily="34" charset="0"/>
            </a:endParaRPr>
          </a:p>
          <a:p>
            <a:pPr>
              <a:lnSpc>
                <a:spcPct val="100000"/>
              </a:lnSpc>
              <a:spcBef>
                <a:spcPts val="0"/>
              </a:spcBef>
              <a:spcAft>
                <a:spcPts val="1800"/>
              </a:spcAft>
            </a:pPr>
            <a:endParaRPr lang="en-US" sz="1800" dirty="0">
              <a:ea typeface="Lato" panose="020F0502020204030203" pitchFamily="34" charset="0"/>
            </a:endParaRPr>
          </a:p>
        </p:txBody>
      </p:sp>
      <p:sp>
        <p:nvSpPr>
          <p:cNvPr id="3" name="Title 2"/>
          <p:cNvSpPr>
            <a:spLocks noGrp="1"/>
          </p:cNvSpPr>
          <p:nvPr>
            <p:ph type="title"/>
          </p:nvPr>
        </p:nvSpPr>
        <p:spPr>
          <a:xfrm>
            <a:off x="1438275" y="1378361"/>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Actions</a:t>
            </a:r>
            <a:r>
              <a:rPr lang="en-US" b="0" cap="all" dirty="0">
                <a:solidFill>
                  <a:prstClr val="white">
                    <a:lumMod val="50000"/>
                  </a:prstClr>
                </a:solidFill>
                <a:latin typeface="Georgia" panose="02040502050405020303" pitchFamily="18" charset="0"/>
                <a:ea typeface="Lato Medium" panose="020F0502020204030203" pitchFamily="34" charset="0"/>
                <a:cs typeface="Lato Medium" panose="020F0502020204030203" pitchFamily="34" charset="0"/>
              </a:rPr>
              <a:t> </a:t>
            </a:r>
            <a:r>
              <a:rPr lang="en-US" b="0" cap="all" dirty="0">
                <a:solidFill>
                  <a:prstClr val="white">
                    <a:lumMod val="50000"/>
                  </a:prstClr>
                </a:solidFill>
                <a:latin typeface="Georgia" panose="02040502050405020303" pitchFamily="18" charset="0"/>
                <a:ea typeface="Lato Light" panose="020F0502020204030203" pitchFamily="34" charset="0"/>
                <a:cs typeface="Lato Light" panose="020F0502020204030203" pitchFamily="34" charset="0"/>
              </a:rPr>
              <a:t>to </a:t>
            </a:r>
            <a:r>
              <a:rPr lang="en-US" b="0" cap="all" dirty="0">
                <a:latin typeface="Georgia" panose="02040502050405020303" pitchFamily="18" charset="0"/>
                <a:ea typeface="Lato Light" panose="020F0502020204030203" pitchFamily="34" charset="0"/>
                <a:cs typeface="Lato Light" panose="020F0502020204030203" pitchFamily="34" charset="0"/>
              </a:rPr>
              <a:t>Take Now </a:t>
            </a:r>
            <a:r>
              <a:rPr lang="en-US" sz="2400" b="0" cap="all" dirty="0">
                <a:latin typeface="Georgia" panose="02040502050405020303" pitchFamily="18" charset="0"/>
                <a:ea typeface="Lato Light" panose="020F0502020204030203" pitchFamily="34" charset="0"/>
                <a:cs typeface="Lato Light" panose="020F0502020204030203" pitchFamily="34" charset="0"/>
              </a:rPr>
              <a:t>(cont.)</a:t>
            </a:r>
          </a:p>
        </p:txBody>
      </p:sp>
      <p:pic>
        <p:nvPicPr>
          <p:cNvPr id="4" name="Picture 4" descr="Stickies/Post-it Notes: Do it Now! Stock Image - Image of motivation,  memorandum: 7967495"/>
          <p:cNvPicPr>
            <a:picLocks noChangeAspect="1" noChangeArrowheads="1"/>
          </p:cNvPicPr>
          <p:nvPr/>
        </p:nvPicPr>
        <p:blipFill rotWithShape="1">
          <a:blip r:embed="rId3">
            <a:extLst>
              <a:ext uri="{28A0092B-C50C-407E-A947-70E740481C1C}">
                <a14:useLocalDpi xmlns:a14="http://schemas.microsoft.com/office/drawing/2010/main" val="0"/>
              </a:ext>
            </a:extLst>
          </a:blip>
          <a:srcRect l="17710" t="10905" r="17144" b="17132"/>
          <a:stretch/>
        </p:blipFill>
        <p:spPr bwMode="auto">
          <a:xfrm>
            <a:off x="107594" y="2287848"/>
            <a:ext cx="2020845" cy="182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180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69E9F-CE0F-49D9-ACAD-2E681323DD5A}"/>
              </a:ext>
            </a:extLst>
          </p:cNvPr>
          <p:cNvSpPr>
            <a:spLocks noGrp="1"/>
          </p:cNvSpPr>
          <p:nvPr>
            <p:ph sz="quarter" idx="10"/>
          </p:nvPr>
        </p:nvSpPr>
        <p:spPr>
          <a:xfrm>
            <a:off x="2639690" y="2104855"/>
            <a:ext cx="6143948" cy="3790351"/>
          </a:xfrm>
        </p:spPr>
        <p:txBody>
          <a:bodyPr>
            <a:normAutofit/>
          </a:bodyPr>
          <a:lstStyle/>
          <a:p>
            <a:pPr marL="0" indent="0">
              <a:spcAft>
                <a:spcPts val="1200"/>
              </a:spcAft>
              <a:buNone/>
            </a:pPr>
            <a:r>
              <a:rPr lang="en-US" sz="1800" b="1" dirty="0">
                <a:latin typeface="Georgia" panose="02040502050405020303" pitchFamily="18" charset="0"/>
              </a:rPr>
              <a:t>PRACTICE AND EXPERIENCE </a:t>
            </a:r>
          </a:p>
          <a:p>
            <a:pPr lvl="1">
              <a:spcAft>
                <a:spcPts val="800"/>
              </a:spcAft>
            </a:pPr>
            <a:r>
              <a:rPr lang="en-US" sz="1800" dirty="0">
                <a:latin typeface="Georgia" panose="02040502050405020303" pitchFamily="18" charset="0"/>
              </a:rPr>
              <a:t>Member of Maynard Cooper &amp; Gale’s Higher Education Practice Group with more than 17 years of experience</a:t>
            </a:r>
          </a:p>
          <a:p>
            <a:pPr lvl="1">
              <a:spcAft>
                <a:spcPts val="800"/>
              </a:spcAft>
            </a:pPr>
            <a:r>
              <a:rPr lang="en-US" sz="1800" dirty="0">
                <a:latin typeface="Georgia" panose="02040502050405020303" pitchFamily="18" charset="0"/>
              </a:rPr>
              <a:t>Previously served as Senior Counsel to the Deputy Secretary, U.S. Dept. of Education </a:t>
            </a:r>
          </a:p>
          <a:p>
            <a:pPr lvl="1"/>
            <a:r>
              <a:rPr lang="en-US" sz="1800" dirty="0">
                <a:latin typeface="Georgia" panose="02040502050405020303" pitchFamily="18" charset="0"/>
              </a:rPr>
              <a:t>Counsels clients on the rules and procedures related to federal financial aid, cybersecurity, marketing &amp; advertising practices, accreditation, Title IX, and transactional issues  </a:t>
            </a:r>
          </a:p>
          <a:p>
            <a:endParaRPr lang="en-US" dirty="0"/>
          </a:p>
        </p:txBody>
      </p:sp>
      <p:sp>
        <p:nvSpPr>
          <p:cNvPr id="3" name="Title 2">
            <a:extLst>
              <a:ext uri="{FF2B5EF4-FFF2-40B4-BE49-F238E27FC236}">
                <a16:creationId xmlns:a16="http://schemas.microsoft.com/office/drawing/2014/main" id="{34B9F026-1C15-4265-87FB-6AAA627B8548}"/>
              </a:ext>
            </a:extLst>
          </p:cNvPr>
          <p:cNvSpPr>
            <a:spLocks noGrp="1"/>
          </p:cNvSpPr>
          <p:nvPr>
            <p:ph type="title"/>
          </p:nvPr>
        </p:nvSpPr>
        <p:spPr>
          <a:xfrm>
            <a:off x="1471260" y="1335231"/>
            <a:ext cx="7312378" cy="457048"/>
          </a:xfrm>
        </p:spPr>
        <p:txBody>
          <a:bodyPr/>
          <a:lstStyle/>
          <a:p>
            <a:r>
              <a:rPr lang="en-US" b="0" dirty="0">
                <a:solidFill>
                  <a:srgbClr val="C00000"/>
                </a:solidFill>
                <a:latin typeface="Georgia" panose="02040502050405020303" pitchFamily="18" charset="0"/>
                <a:ea typeface="Lato Medium" panose="020F0502020204030203" pitchFamily="34" charset="0"/>
                <a:cs typeface="Lato Medium" panose="020F0502020204030203" pitchFamily="34" charset="0"/>
              </a:rPr>
              <a:t>Brandon Sherman’s </a:t>
            </a:r>
            <a:r>
              <a:rPr lang="en-US" b="0" dirty="0">
                <a:latin typeface="Georgia" panose="02040502050405020303" pitchFamily="18" charset="0"/>
                <a:ea typeface="Lato Light" panose="020F0502020204030203" pitchFamily="34" charset="0"/>
                <a:cs typeface="Lato Light" panose="020F0502020204030203" pitchFamily="34" charset="0"/>
              </a:rPr>
              <a:t>Background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16" y="2336816"/>
            <a:ext cx="2660410" cy="2388939"/>
          </a:xfrm>
          <a:prstGeom prst="rect">
            <a:avLst/>
          </a:prstGeom>
        </p:spPr>
      </p:pic>
      <p:sp>
        <p:nvSpPr>
          <p:cNvPr id="7" name="TextBox 6"/>
          <p:cNvSpPr txBox="1"/>
          <p:nvPr/>
        </p:nvSpPr>
        <p:spPr>
          <a:xfrm flipH="1">
            <a:off x="209837" y="4725755"/>
            <a:ext cx="2915281" cy="523220"/>
          </a:xfrm>
          <a:prstGeom prst="rect">
            <a:avLst/>
          </a:prstGeom>
          <a:noFill/>
        </p:spPr>
        <p:txBody>
          <a:bodyPr wrap="square" rtlCol="0">
            <a:spAutoFit/>
          </a:bodyPr>
          <a:lstStyle/>
          <a:p>
            <a:pPr algn="ctr"/>
            <a:r>
              <a:rPr lang="en-US" sz="1400" dirty="0">
                <a:solidFill>
                  <a:srgbClr val="C00000"/>
                </a:solidFill>
                <a:latin typeface="Georgia" panose="02040502050405020303" pitchFamily="18" charset="0"/>
              </a:rPr>
              <a:t>202.868.5925</a:t>
            </a:r>
          </a:p>
          <a:p>
            <a:pPr algn="ctr"/>
            <a:r>
              <a:rPr lang="en-US" sz="1400" dirty="0">
                <a:solidFill>
                  <a:srgbClr val="C00000"/>
                </a:solidFill>
                <a:latin typeface="Georgia" panose="02040502050405020303" pitchFamily="18" charset="0"/>
              </a:rPr>
              <a:t>bsherman@maynardcooper.com </a:t>
            </a:r>
          </a:p>
        </p:txBody>
      </p:sp>
    </p:spTree>
    <p:extLst>
      <p:ext uri="{BB962C8B-B14F-4D97-AF65-F5344CB8AC3E}">
        <p14:creationId xmlns:p14="http://schemas.microsoft.com/office/powerpoint/2010/main" val="3641686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AD9CC-D237-A94A-66AE-8DA639D54987}"/>
              </a:ext>
            </a:extLst>
          </p:cNvPr>
          <p:cNvSpPr>
            <a:spLocks noGrp="1"/>
          </p:cNvSpPr>
          <p:nvPr>
            <p:ph sz="quarter" idx="10"/>
          </p:nvPr>
        </p:nvSpPr>
        <p:spPr>
          <a:xfrm>
            <a:off x="457933" y="2701560"/>
            <a:ext cx="7590797" cy="3811587"/>
          </a:xfrm>
        </p:spPr>
        <p:txBody>
          <a:bodyPr>
            <a:normAutofit/>
          </a:bodyPr>
          <a:lstStyle/>
          <a:p>
            <a:pPr marL="573088" indent="0">
              <a:spcAft>
                <a:spcPts val="1800"/>
              </a:spcAft>
              <a:buNone/>
            </a:pPr>
            <a:r>
              <a:rPr lang="en-US" sz="1800" b="1" dirty="0"/>
              <a:t> </a:t>
            </a:r>
            <a:r>
              <a:rPr lang="en-US" sz="1800" dirty="0">
                <a:latin typeface="Georgia" panose="02040502050405020303" pitchFamily="18" charset="0"/>
              </a:rPr>
              <a:t>Insurance Policies to Consider:	</a:t>
            </a:r>
          </a:p>
          <a:p>
            <a:pPr marL="914400" lvl="1" indent="-171450">
              <a:spcAft>
                <a:spcPts val="1800"/>
              </a:spcAft>
            </a:pPr>
            <a:r>
              <a:rPr lang="en-US" sz="1800" dirty="0">
                <a:solidFill>
                  <a:schemeClr val="accent1"/>
                </a:solidFill>
                <a:latin typeface="Georgia" panose="02040502050405020303" pitchFamily="18" charset="0"/>
              </a:rPr>
              <a:t>Privately Held Companies:</a:t>
            </a:r>
            <a:br>
              <a:rPr lang="en-US" sz="1800" dirty="0">
                <a:latin typeface="Georgia" panose="02040502050405020303" pitchFamily="18" charset="0"/>
              </a:rPr>
            </a:br>
            <a:r>
              <a:rPr lang="en-US" sz="1800" dirty="0">
                <a:latin typeface="Georgia" panose="02040502050405020303" pitchFamily="18" charset="0"/>
              </a:rPr>
              <a:t>Combined Directors &amp; Officers/Educator’s Legal Liability Policy </a:t>
            </a:r>
          </a:p>
          <a:p>
            <a:pPr marL="914400" lvl="1" indent="-171450">
              <a:spcAft>
                <a:spcPts val="1800"/>
              </a:spcAft>
            </a:pPr>
            <a:r>
              <a:rPr lang="en-US" sz="1800" dirty="0">
                <a:solidFill>
                  <a:schemeClr val="accent1"/>
                </a:solidFill>
                <a:latin typeface="Georgia" panose="02040502050405020303" pitchFamily="18" charset="0"/>
              </a:rPr>
              <a:t>Publicly Traded Companies:</a:t>
            </a:r>
            <a:r>
              <a:rPr lang="en-US" sz="1800" dirty="0">
                <a:latin typeface="Georgia" panose="02040502050405020303" pitchFamily="18" charset="0"/>
              </a:rPr>
              <a:t> </a:t>
            </a:r>
            <a:br>
              <a:rPr lang="en-US" sz="1800" dirty="0">
                <a:latin typeface="Georgia" panose="02040502050405020303" pitchFamily="18" charset="0"/>
              </a:rPr>
            </a:br>
            <a:r>
              <a:rPr lang="en-US" sz="1800" dirty="0">
                <a:latin typeface="Georgia" panose="02040502050405020303" pitchFamily="18" charset="0"/>
              </a:rPr>
              <a:t>Professional (Educators’ Legal Liability) </a:t>
            </a:r>
          </a:p>
        </p:txBody>
      </p:sp>
      <p:sp>
        <p:nvSpPr>
          <p:cNvPr id="3" name="Title 2">
            <a:extLst>
              <a:ext uri="{FF2B5EF4-FFF2-40B4-BE49-F238E27FC236}">
                <a16:creationId xmlns:a16="http://schemas.microsoft.com/office/drawing/2014/main" id="{27804DAF-1F8D-BF4A-9BB3-2611C3A83F01}"/>
              </a:ext>
            </a:extLst>
          </p:cNvPr>
          <p:cNvSpPr>
            <a:spLocks noGrp="1"/>
          </p:cNvSpPr>
          <p:nvPr>
            <p:ph type="title"/>
          </p:nvPr>
        </p:nvSpPr>
        <p:spPr>
          <a:xfrm>
            <a:off x="736352" y="1260270"/>
            <a:ext cx="7312378" cy="914096"/>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TRANSFERRING</a:t>
            </a:r>
            <a:r>
              <a:rPr lang="en-US" b="0" dirty="0">
                <a:latin typeface="Georgia" panose="02040502050405020303" pitchFamily="18" charset="0"/>
              </a:rPr>
              <a:t> FTC RISK TO THE INSURANCE MARKETPLACE</a:t>
            </a:r>
          </a:p>
        </p:txBody>
      </p:sp>
    </p:spTree>
    <p:extLst>
      <p:ext uri="{BB962C8B-B14F-4D97-AF65-F5344CB8AC3E}">
        <p14:creationId xmlns:p14="http://schemas.microsoft.com/office/powerpoint/2010/main" val="222026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AD9CC-D237-A94A-66AE-8DA639D54987}"/>
              </a:ext>
            </a:extLst>
          </p:cNvPr>
          <p:cNvSpPr>
            <a:spLocks noGrp="1"/>
          </p:cNvSpPr>
          <p:nvPr>
            <p:ph sz="quarter" idx="10"/>
          </p:nvPr>
        </p:nvSpPr>
        <p:spPr>
          <a:xfrm>
            <a:off x="809625" y="2170444"/>
            <a:ext cx="7345363" cy="4220831"/>
          </a:xfrm>
        </p:spPr>
        <p:txBody>
          <a:bodyPr>
            <a:normAutofit/>
          </a:bodyPr>
          <a:lstStyle/>
          <a:p>
            <a:pPr marL="803275">
              <a:lnSpc>
                <a:spcPct val="100000"/>
              </a:lnSpc>
              <a:spcAft>
                <a:spcPts val="1800"/>
              </a:spcAft>
            </a:pPr>
            <a:r>
              <a:rPr lang="en-US" sz="1800" dirty="0">
                <a:latin typeface="Georgia" panose="02040502050405020303" pitchFamily="18" charset="0"/>
              </a:rPr>
              <a:t>Professional Services Carve back </a:t>
            </a:r>
          </a:p>
          <a:p>
            <a:pPr marL="1146175" lvl="1">
              <a:lnSpc>
                <a:spcPct val="100000"/>
              </a:lnSpc>
              <a:spcAft>
                <a:spcPts val="1800"/>
              </a:spcAft>
            </a:pPr>
            <a:r>
              <a:rPr lang="en-US" sz="1800" dirty="0">
                <a:latin typeface="Georgia" panose="02040502050405020303" pitchFamily="18" charset="0"/>
              </a:rPr>
              <a:t>Ideally the policy is written as a combined D&amp;O/E&amp;O policy</a:t>
            </a:r>
          </a:p>
          <a:p>
            <a:pPr marL="803275">
              <a:lnSpc>
                <a:spcPct val="100000"/>
              </a:lnSpc>
              <a:spcAft>
                <a:spcPts val="1800"/>
              </a:spcAft>
            </a:pPr>
            <a:r>
              <a:rPr lang="en-US" sz="1800" dirty="0">
                <a:latin typeface="Georgia" panose="02040502050405020303" pitchFamily="18" charset="0"/>
              </a:rPr>
              <a:t>Antitrust Exclusion &amp; Coverage</a:t>
            </a:r>
          </a:p>
          <a:p>
            <a:pPr marL="803275">
              <a:lnSpc>
                <a:spcPct val="100000"/>
              </a:lnSpc>
              <a:spcAft>
                <a:spcPts val="1800"/>
              </a:spcAft>
            </a:pPr>
            <a:r>
              <a:rPr lang="en-US" sz="1800" dirty="0">
                <a:latin typeface="Georgia" panose="02040502050405020303" pitchFamily="18" charset="0"/>
              </a:rPr>
              <a:t>False Advertising &amp; Consumer Protection Exclusions</a:t>
            </a:r>
          </a:p>
          <a:p>
            <a:pPr marL="803275">
              <a:lnSpc>
                <a:spcPct val="100000"/>
              </a:lnSpc>
              <a:spcAft>
                <a:spcPts val="1800"/>
              </a:spcAft>
            </a:pPr>
            <a:r>
              <a:rPr lang="en-US" sz="1800" dirty="0">
                <a:latin typeface="Georgia" panose="02040502050405020303" pitchFamily="18" charset="0"/>
              </a:rPr>
              <a:t>Manuscript Language </a:t>
            </a:r>
          </a:p>
          <a:p>
            <a:pPr marL="803275">
              <a:lnSpc>
                <a:spcPct val="100000"/>
              </a:lnSpc>
              <a:spcAft>
                <a:spcPts val="1800"/>
              </a:spcAft>
            </a:pPr>
            <a:r>
              <a:rPr lang="en-US" sz="1800" dirty="0">
                <a:latin typeface="Georgia" panose="02040502050405020303" pitchFamily="18" charset="0"/>
              </a:rPr>
              <a:t>Choice of Counsel Provisions </a:t>
            </a:r>
          </a:p>
        </p:txBody>
      </p:sp>
      <p:sp>
        <p:nvSpPr>
          <p:cNvPr id="3" name="Title 2">
            <a:extLst>
              <a:ext uri="{FF2B5EF4-FFF2-40B4-BE49-F238E27FC236}">
                <a16:creationId xmlns:a16="http://schemas.microsoft.com/office/drawing/2014/main" id="{27804DAF-1F8D-BF4A-9BB3-2611C3A83F01}"/>
              </a:ext>
            </a:extLst>
          </p:cNvPr>
          <p:cNvSpPr>
            <a:spLocks noGrp="1"/>
          </p:cNvSpPr>
          <p:nvPr>
            <p:ph type="title"/>
          </p:nvPr>
        </p:nvSpPr>
        <p:spPr>
          <a:xfrm>
            <a:off x="1121752" y="999472"/>
            <a:ext cx="7312378" cy="914096"/>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DIRECTORS &amp; OFFICERS (D&amp;0) </a:t>
            </a:r>
            <a:r>
              <a:rPr lang="en-US" b="0" dirty="0">
                <a:latin typeface="Georgia" panose="02040502050405020303" pitchFamily="18" charset="0"/>
              </a:rPr>
              <a:t>CONSIDERATIONS</a:t>
            </a:r>
          </a:p>
        </p:txBody>
      </p:sp>
    </p:spTree>
    <p:extLst>
      <p:ext uri="{BB962C8B-B14F-4D97-AF65-F5344CB8AC3E}">
        <p14:creationId xmlns:p14="http://schemas.microsoft.com/office/powerpoint/2010/main" val="172490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AD9CC-D237-A94A-66AE-8DA639D54987}"/>
              </a:ext>
            </a:extLst>
          </p:cNvPr>
          <p:cNvSpPr>
            <a:spLocks noGrp="1"/>
          </p:cNvSpPr>
          <p:nvPr>
            <p:ph sz="quarter" idx="10"/>
          </p:nvPr>
        </p:nvSpPr>
        <p:spPr>
          <a:xfrm>
            <a:off x="932718" y="2701559"/>
            <a:ext cx="7345363" cy="3811587"/>
          </a:xfrm>
        </p:spPr>
        <p:txBody>
          <a:bodyPr>
            <a:normAutofit/>
          </a:bodyPr>
          <a:lstStyle/>
          <a:p>
            <a:pPr>
              <a:spcAft>
                <a:spcPts val="1500"/>
              </a:spcAft>
            </a:pPr>
            <a:r>
              <a:rPr lang="en-US" sz="1800" dirty="0">
                <a:latin typeface="Georgia" panose="02040502050405020303" pitchFamily="18" charset="0"/>
              </a:rPr>
              <a:t>Limited marketplace for proprietary education</a:t>
            </a:r>
          </a:p>
          <a:p>
            <a:pPr>
              <a:spcAft>
                <a:spcPts val="1500"/>
              </a:spcAft>
            </a:pPr>
            <a:r>
              <a:rPr lang="en-US" sz="1800" dirty="0">
                <a:latin typeface="Georgia" panose="02040502050405020303" pitchFamily="18" charset="0"/>
              </a:rPr>
              <a:t>Currently ~4-5 markets that are willing to provide the correct terms on the primary policy </a:t>
            </a:r>
          </a:p>
          <a:p>
            <a:pPr>
              <a:spcAft>
                <a:spcPts val="1500"/>
              </a:spcAft>
            </a:pPr>
            <a:r>
              <a:rPr lang="en-US" sz="1800" dirty="0">
                <a:latin typeface="Georgia" panose="02040502050405020303" pitchFamily="18" charset="0"/>
              </a:rPr>
              <a:t>More carriers are willing to consider risk on an excess basis </a:t>
            </a:r>
          </a:p>
        </p:txBody>
      </p:sp>
      <p:sp>
        <p:nvSpPr>
          <p:cNvPr id="3" name="Title 2">
            <a:extLst>
              <a:ext uri="{FF2B5EF4-FFF2-40B4-BE49-F238E27FC236}">
                <a16:creationId xmlns:a16="http://schemas.microsoft.com/office/drawing/2014/main" id="{27804DAF-1F8D-BF4A-9BB3-2611C3A83F01}"/>
              </a:ext>
            </a:extLst>
          </p:cNvPr>
          <p:cNvSpPr>
            <a:spLocks noGrp="1"/>
          </p:cNvSpPr>
          <p:nvPr>
            <p:ph type="title"/>
          </p:nvPr>
        </p:nvSpPr>
        <p:spPr>
          <a:xfrm>
            <a:off x="932718" y="1348193"/>
            <a:ext cx="7312378" cy="914096"/>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INSURANCE </a:t>
            </a:r>
            <a:r>
              <a:rPr lang="en-US" b="0" dirty="0">
                <a:latin typeface="Georgia" panose="02040502050405020303" pitchFamily="18" charset="0"/>
              </a:rPr>
              <a:t>MARKETPLACE DYNAMICS</a:t>
            </a:r>
          </a:p>
        </p:txBody>
      </p:sp>
    </p:spTree>
    <p:extLst>
      <p:ext uri="{BB962C8B-B14F-4D97-AF65-F5344CB8AC3E}">
        <p14:creationId xmlns:p14="http://schemas.microsoft.com/office/powerpoint/2010/main" val="40364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AD9CC-D237-A94A-66AE-8DA639D54987}"/>
              </a:ext>
            </a:extLst>
          </p:cNvPr>
          <p:cNvSpPr>
            <a:spLocks noGrp="1"/>
          </p:cNvSpPr>
          <p:nvPr>
            <p:ph sz="quarter" idx="10"/>
          </p:nvPr>
        </p:nvSpPr>
        <p:spPr>
          <a:xfrm>
            <a:off x="809625" y="2341074"/>
            <a:ext cx="7345363" cy="3811587"/>
          </a:xfrm>
        </p:spPr>
        <p:txBody>
          <a:bodyPr>
            <a:normAutofit fontScale="92500"/>
          </a:bodyPr>
          <a:lstStyle/>
          <a:p>
            <a:pPr>
              <a:spcAft>
                <a:spcPts val="1200"/>
              </a:spcAft>
            </a:pPr>
            <a:r>
              <a:rPr lang="en-US" sz="1800" dirty="0">
                <a:latin typeface="Georgia" panose="02040502050405020303" pitchFamily="18" charset="0"/>
              </a:rPr>
              <a:t>There is market capacity for high limit towers </a:t>
            </a:r>
          </a:p>
          <a:p>
            <a:pPr>
              <a:spcAft>
                <a:spcPts val="1200"/>
              </a:spcAft>
            </a:pPr>
            <a:r>
              <a:rPr lang="en-US" sz="1800" dirty="0">
                <a:latin typeface="Georgia" panose="02040502050405020303" pitchFamily="18" charset="0"/>
              </a:rPr>
              <a:t>No crystal ball for correct level of limit</a:t>
            </a:r>
          </a:p>
          <a:p>
            <a:pPr lvl="1">
              <a:spcAft>
                <a:spcPts val="1200"/>
              </a:spcAft>
            </a:pPr>
            <a:r>
              <a:rPr lang="en-US" sz="1800" dirty="0">
                <a:latin typeface="Georgia" panose="02040502050405020303" pitchFamily="18" charset="0"/>
              </a:rPr>
              <a:t>Ask your broker for benchmarking</a:t>
            </a:r>
          </a:p>
          <a:p>
            <a:pPr lvl="1">
              <a:spcAft>
                <a:spcPts val="1200"/>
              </a:spcAft>
            </a:pPr>
            <a:r>
              <a:rPr lang="en-US" sz="1800" dirty="0">
                <a:latin typeface="Georgia" panose="02040502050405020303" pitchFamily="18" charset="0"/>
              </a:rPr>
              <a:t>Consult with counsel </a:t>
            </a:r>
          </a:p>
          <a:p>
            <a:pPr>
              <a:spcAft>
                <a:spcPts val="1200"/>
              </a:spcAft>
            </a:pPr>
            <a:r>
              <a:rPr lang="en-US" sz="1800" dirty="0">
                <a:latin typeface="Georgia" panose="02040502050405020303" pitchFamily="18" charset="0"/>
              </a:rPr>
              <a:t>Retentions for this type of coverage can run high - $100k+ typically. Not uncommon to see $500k+</a:t>
            </a:r>
          </a:p>
          <a:p>
            <a:pPr>
              <a:spcAft>
                <a:spcPts val="1200"/>
              </a:spcAft>
            </a:pPr>
            <a:r>
              <a:rPr lang="en-US" sz="1800" dirty="0">
                <a:latin typeface="Georgia" panose="02040502050405020303" pitchFamily="18" charset="0"/>
              </a:rPr>
              <a:t>Premiums are a function of size, financial stability, marketing practices, overall market conditions – underwriting process can be involved </a:t>
            </a:r>
          </a:p>
          <a:p>
            <a:pPr>
              <a:spcAft>
                <a:spcPts val="1200"/>
              </a:spcAft>
            </a:pPr>
            <a:r>
              <a:rPr lang="en-US" sz="1800" dirty="0">
                <a:latin typeface="Georgia" panose="02040502050405020303" pitchFamily="18" charset="0"/>
              </a:rPr>
              <a:t>Side-A DIC policies should be considered </a:t>
            </a:r>
          </a:p>
        </p:txBody>
      </p:sp>
      <p:sp>
        <p:nvSpPr>
          <p:cNvPr id="3" name="Title 2">
            <a:extLst>
              <a:ext uri="{FF2B5EF4-FFF2-40B4-BE49-F238E27FC236}">
                <a16:creationId xmlns:a16="http://schemas.microsoft.com/office/drawing/2014/main" id="{27804DAF-1F8D-BF4A-9BB3-2611C3A83F01}"/>
              </a:ext>
            </a:extLst>
          </p:cNvPr>
          <p:cNvSpPr>
            <a:spLocks noGrp="1"/>
          </p:cNvSpPr>
          <p:nvPr>
            <p:ph type="title"/>
          </p:nvPr>
        </p:nvSpPr>
        <p:spPr>
          <a:xfrm>
            <a:off x="910736" y="1137178"/>
            <a:ext cx="7312378" cy="914096"/>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LIMITS, </a:t>
            </a:r>
            <a:r>
              <a:rPr lang="en-US" b="0" dirty="0">
                <a:latin typeface="Georgia" panose="02040502050405020303" pitchFamily="18" charset="0"/>
              </a:rPr>
              <a:t>RETENTIONS, PREMIUM &amp; SIDE-A</a:t>
            </a:r>
          </a:p>
        </p:txBody>
      </p:sp>
    </p:spTree>
    <p:extLst>
      <p:ext uri="{BB962C8B-B14F-4D97-AF65-F5344CB8AC3E}">
        <p14:creationId xmlns:p14="http://schemas.microsoft.com/office/powerpoint/2010/main" val="399859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AD9CC-D237-A94A-66AE-8DA639D54987}"/>
              </a:ext>
            </a:extLst>
          </p:cNvPr>
          <p:cNvSpPr>
            <a:spLocks noGrp="1"/>
          </p:cNvSpPr>
          <p:nvPr>
            <p:ph sz="quarter" idx="10"/>
          </p:nvPr>
        </p:nvSpPr>
        <p:spPr>
          <a:xfrm>
            <a:off x="809625" y="2411413"/>
            <a:ext cx="7345363" cy="3811587"/>
          </a:xfrm>
        </p:spPr>
        <p:txBody>
          <a:bodyPr>
            <a:normAutofit/>
          </a:bodyPr>
          <a:lstStyle/>
          <a:p>
            <a:pPr marL="257175" lvl="0" indent="-257175">
              <a:lnSpc>
                <a:spcPct val="100000"/>
              </a:lnSpc>
              <a:spcBef>
                <a:spcPts val="450"/>
              </a:spcBef>
            </a:pPr>
            <a:r>
              <a:rPr lang="en-US" sz="1800" dirty="0">
                <a:latin typeface="Georgia" panose="02040502050405020303" pitchFamily="18" charset="0"/>
                <a:ea typeface="Lato" panose="020F0502020204030203" pitchFamily="34" charset="0"/>
              </a:rPr>
              <a:t>Gramm-Leach-Bliley Act, Safeguards Rule (GLBA)</a:t>
            </a:r>
          </a:p>
          <a:p>
            <a:pPr marL="771525" lvl="1" indent="-257175"/>
            <a:r>
              <a:rPr lang="en-US" sz="1800" dirty="0">
                <a:latin typeface="Georgia" panose="02040502050405020303" pitchFamily="18" charset="0"/>
                <a:ea typeface="Lato" panose="020F0502020204030203" pitchFamily="34" charset="0"/>
              </a:rPr>
              <a:t>GLBA requires financial institutions to protect customer financial information. (e.g. FAFSA information) </a:t>
            </a:r>
          </a:p>
          <a:p>
            <a:pPr marL="1114425" lvl="2" indent="-257175"/>
            <a:r>
              <a:rPr lang="en-US" sz="1800" dirty="0">
                <a:latin typeface="Georgia" panose="02040502050405020303" pitchFamily="18" charset="0"/>
                <a:ea typeface="Lato" panose="020F0502020204030203" pitchFamily="34" charset="0"/>
              </a:rPr>
              <a:t>Colleges are considered “financial institutions” </a:t>
            </a:r>
          </a:p>
          <a:p>
            <a:pPr marL="771525" lvl="1" indent="-257175"/>
            <a:r>
              <a:rPr lang="en-US" sz="1800" dirty="0">
                <a:latin typeface="Georgia" panose="02040502050405020303" pitchFamily="18" charset="0"/>
                <a:ea typeface="Lato" panose="020F0502020204030203" pitchFamily="34" charset="0"/>
              </a:rPr>
              <a:t>GLBA is enforced by the Federal Trade Commission and is required under </a:t>
            </a:r>
            <a:r>
              <a:rPr lang="en-US" sz="1800" dirty="0">
                <a:solidFill>
                  <a:srgbClr val="B3350D"/>
                </a:solidFill>
                <a:latin typeface="Georgia" panose="02040502050405020303" pitchFamily="18" charset="0"/>
                <a:ea typeface="Lato" panose="020F0502020204030203" pitchFamily="34" charset="0"/>
              </a:rPr>
              <a:t>Program Participation Agreements</a:t>
            </a:r>
            <a:r>
              <a:rPr lang="en-US" sz="1800" b="1" dirty="0">
                <a:latin typeface="Georgia" panose="02040502050405020303" pitchFamily="18" charset="0"/>
                <a:ea typeface="Lato" panose="020F0502020204030203" pitchFamily="34" charset="0"/>
              </a:rPr>
              <a:t>. </a:t>
            </a:r>
          </a:p>
          <a:p>
            <a:pPr marL="1114425" lvl="2" indent="-257175"/>
            <a:r>
              <a:rPr lang="en-US" sz="1800" dirty="0">
                <a:solidFill>
                  <a:srgbClr val="787E80"/>
                </a:solidFill>
                <a:latin typeface="Georgia" panose="02040502050405020303" pitchFamily="18" charset="0"/>
                <a:ea typeface="Lato" panose="020F0502020204030203" pitchFamily="34" charset="0"/>
              </a:rPr>
              <a:t>Non-compliance can result in a find of a lack of </a:t>
            </a:r>
            <a:r>
              <a:rPr lang="en-US" sz="1800" dirty="0">
                <a:solidFill>
                  <a:srgbClr val="B3350D"/>
                </a:solidFill>
                <a:latin typeface="Georgia" panose="02040502050405020303" pitchFamily="18" charset="0"/>
                <a:ea typeface="Lato" panose="020F0502020204030203" pitchFamily="34" charset="0"/>
              </a:rPr>
              <a:t>Administrative Capability, placement on Heightened Cash Monitoring</a:t>
            </a:r>
            <a:r>
              <a:rPr lang="en-US" sz="1800" dirty="0">
                <a:solidFill>
                  <a:srgbClr val="787E80"/>
                </a:solidFill>
                <a:latin typeface="Georgia" panose="02040502050405020303" pitchFamily="18" charset="0"/>
                <a:ea typeface="Lato" panose="020F0502020204030203" pitchFamily="34" charset="0"/>
              </a:rPr>
              <a:t>, and a loss of access to FSA systems. </a:t>
            </a:r>
          </a:p>
        </p:txBody>
      </p:sp>
      <p:sp>
        <p:nvSpPr>
          <p:cNvPr id="3" name="Title 2">
            <a:extLst>
              <a:ext uri="{FF2B5EF4-FFF2-40B4-BE49-F238E27FC236}">
                <a16:creationId xmlns:a16="http://schemas.microsoft.com/office/drawing/2014/main" id="{27804DAF-1F8D-BF4A-9BB3-2611C3A83F01}"/>
              </a:ext>
            </a:extLst>
          </p:cNvPr>
          <p:cNvSpPr>
            <a:spLocks noGrp="1"/>
          </p:cNvSpPr>
          <p:nvPr>
            <p:ph type="title"/>
          </p:nvPr>
        </p:nvSpPr>
        <p:spPr>
          <a:xfrm>
            <a:off x="1086583" y="1503189"/>
            <a:ext cx="7312378" cy="498598"/>
          </a:xfrm>
        </p:spPr>
        <p:txBody>
          <a:bodyPr/>
          <a:lstStyle/>
          <a:p>
            <a:r>
              <a:rPr lang="en-US" sz="3600" b="0" dirty="0">
                <a:solidFill>
                  <a:srgbClr val="B3350D"/>
                </a:solidFill>
                <a:latin typeface="Georgia" panose="02040502050405020303" pitchFamily="18" charset="0"/>
                <a:ea typeface="Lato Light" panose="020F0502020204030203" pitchFamily="34" charset="0"/>
                <a:cs typeface="Lato Light" panose="020F0502020204030203" pitchFamily="34" charset="0"/>
              </a:rPr>
              <a:t>GLBA</a:t>
            </a:r>
            <a:r>
              <a:rPr lang="en-US" sz="3600" b="0" dirty="0">
                <a:latin typeface="Georgia" panose="02040502050405020303" pitchFamily="18" charset="0"/>
                <a:ea typeface="Lato Light" panose="020F0502020204030203" pitchFamily="34" charset="0"/>
                <a:cs typeface="Lato Light" panose="020F0502020204030203" pitchFamily="34" charset="0"/>
              </a:rPr>
              <a:t>- Safeguards Rule </a:t>
            </a:r>
            <a:endParaRPr lang="en-US" b="0" dirty="0">
              <a:latin typeface="Georgia" panose="02040502050405020303" pitchFamily="18" charset="0"/>
            </a:endParaRPr>
          </a:p>
        </p:txBody>
      </p:sp>
    </p:spTree>
    <p:extLst>
      <p:ext uri="{BB962C8B-B14F-4D97-AF65-F5344CB8AC3E}">
        <p14:creationId xmlns:p14="http://schemas.microsoft.com/office/powerpoint/2010/main" val="22954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5651" y="1435945"/>
            <a:ext cx="7312378" cy="465674"/>
          </a:xfrm>
        </p:spPr>
        <p:txBody>
          <a:bodyPr/>
          <a:lstStyle/>
          <a:p>
            <a:r>
              <a:rPr lang="en-US" b="0" cap="all" dirty="0">
                <a:solidFill>
                  <a:srgbClr val="B3350D"/>
                </a:solidFill>
                <a:latin typeface="Georgia" panose="02040502050405020303" pitchFamily="18" charset="0"/>
              </a:rPr>
              <a:t>Revised</a:t>
            </a:r>
            <a:r>
              <a:rPr lang="en-US" b="0" cap="all" dirty="0">
                <a:solidFill>
                  <a:schemeClr val="bg1">
                    <a:lumMod val="50000"/>
                  </a:schemeClr>
                </a:solidFill>
                <a:latin typeface="Georgia" panose="02040502050405020303" pitchFamily="18" charset="0"/>
              </a:rPr>
              <a:t> Safeguards Rule</a:t>
            </a:r>
            <a:endParaRPr lang="en-US" cap="all" dirty="0">
              <a:solidFill>
                <a:schemeClr val="bg1">
                  <a:lumMod val="50000"/>
                </a:schemeClr>
              </a:solidFill>
              <a:latin typeface="Georgia" panose="02040502050405020303" pitchFamily="18" charset="0"/>
            </a:endParaRPr>
          </a:p>
        </p:txBody>
      </p:sp>
      <p:sp>
        <p:nvSpPr>
          <p:cNvPr id="5" name="Content Placeholder 4"/>
          <p:cNvSpPr>
            <a:spLocks noGrp="1"/>
          </p:cNvSpPr>
          <p:nvPr>
            <p:ph sz="quarter" idx="10"/>
          </p:nvPr>
        </p:nvSpPr>
        <p:spPr>
          <a:xfrm>
            <a:off x="989867" y="2226775"/>
            <a:ext cx="7345363" cy="3811587"/>
          </a:xfrm>
        </p:spPr>
        <p:txBody>
          <a:bodyPr/>
          <a:lstStyle/>
          <a:p>
            <a:pPr>
              <a:spcBef>
                <a:spcPts val="0"/>
              </a:spcBef>
            </a:pPr>
            <a:r>
              <a:rPr lang="en-US" sz="1900" dirty="0">
                <a:effectLst/>
                <a:latin typeface="Georgia" panose="02040502050405020303" pitchFamily="18" charset="0"/>
                <a:ea typeface="Calibri" panose="020F0502020204030204" pitchFamily="34" charset="0"/>
                <a:cs typeface="Times New Roman" panose="02020603050405020304" pitchFamily="18" charset="0"/>
              </a:rPr>
              <a:t>Requires financial institutions to design and implement </a:t>
            </a:r>
            <a:r>
              <a:rPr lang="en-US" sz="1900" dirty="0">
                <a:solidFill>
                  <a:srgbClr val="B3350D"/>
                </a:solidFill>
                <a:effectLst/>
                <a:latin typeface="Georgia" panose="02040502050405020303" pitchFamily="18" charset="0"/>
                <a:ea typeface="Calibri" panose="020F0502020204030204" pitchFamily="34" charset="0"/>
                <a:cs typeface="Times New Roman" panose="02020603050405020304" pitchFamily="18" charset="0"/>
              </a:rPr>
              <a:t>safeguards to control risks</a:t>
            </a:r>
            <a:r>
              <a:rPr lang="en-US" sz="1900" dirty="0">
                <a:effectLst/>
                <a:latin typeface="Georgia" panose="02040502050405020303" pitchFamily="18" charset="0"/>
                <a:ea typeface="Calibri" panose="020F0502020204030204" pitchFamily="34" charset="0"/>
                <a:cs typeface="Times New Roman" panose="02020603050405020304" pitchFamily="18" charset="0"/>
              </a:rPr>
              <a:t>, including by:</a:t>
            </a:r>
          </a:p>
          <a:p>
            <a:pPr lvl="1">
              <a:spcBef>
                <a:spcPts val="0"/>
              </a:spcBef>
            </a:pPr>
            <a:r>
              <a:rPr lang="en-US" sz="1900" dirty="0">
                <a:latin typeface="Georgia" panose="02040502050405020303" pitchFamily="18" charset="0"/>
                <a:cs typeface="Times New Roman" panose="02020603050405020304" pitchFamily="18" charset="0"/>
              </a:rPr>
              <a:t>Access controls</a:t>
            </a:r>
          </a:p>
          <a:p>
            <a:pPr lvl="1">
              <a:spcBef>
                <a:spcPts val="0"/>
              </a:spcBef>
            </a:pPr>
            <a:r>
              <a:rPr lang="en-US" sz="1900" dirty="0">
                <a:latin typeface="Georgia" panose="02040502050405020303" pitchFamily="18" charset="0"/>
                <a:cs typeface="Times New Roman" panose="02020603050405020304" pitchFamily="18" charset="0"/>
              </a:rPr>
              <a:t>Encryption</a:t>
            </a:r>
          </a:p>
          <a:p>
            <a:pPr lvl="1">
              <a:spcBef>
                <a:spcPts val="0"/>
              </a:spcBef>
            </a:pPr>
            <a:r>
              <a:rPr lang="en-US" sz="1900" dirty="0">
                <a:latin typeface="Georgia" panose="02040502050405020303" pitchFamily="18" charset="0"/>
                <a:cs typeface="Times New Roman" panose="02020603050405020304" pitchFamily="18" charset="0"/>
              </a:rPr>
              <a:t>Change management</a:t>
            </a:r>
          </a:p>
          <a:p>
            <a:pPr lvl="1">
              <a:spcBef>
                <a:spcPts val="0"/>
              </a:spcBef>
            </a:pPr>
            <a:r>
              <a:rPr lang="en-US" sz="1900" dirty="0">
                <a:latin typeface="Georgia" panose="02040502050405020303" pitchFamily="18" charset="0"/>
                <a:cs typeface="Times New Roman" panose="02020603050405020304" pitchFamily="18" charset="0"/>
              </a:rPr>
              <a:t>Multi-factor authentication </a:t>
            </a:r>
          </a:p>
          <a:p>
            <a:pPr lvl="1">
              <a:spcBef>
                <a:spcPts val="0"/>
              </a:spcBef>
            </a:pPr>
            <a:r>
              <a:rPr lang="en-US" sz="1900" dirty="0">
                <a:latin typeface="Georgia" panose="02040502050405020303" pitchFamily="18" charset="0"/>
                <a:cs typeface="Times New Roman" panose="02020603050405020304" pitchFamily="18" charset="0"/>
              </a:rPr>
              <a:t>Disposal of customer information</a:t>
            </a:r>
          </a:p>
          <a:p>
            <a:pPr lvl="1">
              <a:spcBef>
                <a:spcPts val="0"/>
              </a:spcBef>
            </a:pPr>
            <a:r>
              <a:rPr lang="en-US" sz="1900" dirty="0">
                <a:latin typeface="Georgia" panose="02040502050405020303" pitchFamily="18" charset="0"/>
                <a:cs typeface="Times New Roman" panose="02020603050405020304" pitchFamily="18" charset="0"/>
              </a:rPr>
              <a:t>Monitoring </a:t>
            </a:r>
          </a:p>
        </p:txBody>
      </p:sp>
      <p:sp>
        <p:nvSpPr>
          <p:cNvPr id="6" name="Content Placeholder 1"/>
          <p:cNvSpPr txBox="1">
            <a:spLocks/>
          </p:cNvSpPr>
          <p:nvPr/>
        </p:nvSpPr>
        <p:spPr>
          <a:xfrm>
            <a:off x="1566863" y="2411413"/>
            <a:ext cx="7345363" cy="3811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F7F7F"/>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Lato" panose="020F0502020204030203" pitchFamily="34" charset="0"/>
                <a:ea typeface="+mn-ea"/>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Lato" panose="020F0502020204030203" pitchFamily="34" charset="0"/>
                <a:ea typeface="+mn-ea"/>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8" name="Picture 7"/>
          <p:cNvPicPr>
            <a:picLocks noChangeAspect="1"/>
          </p:cNvPicPr>
          <p:nvPr/>
        </p:nvPicPr>
        <p:blipFill>
          <a:blip r:embed="rId3"/>
          <a:stretch>
            <a:fillRect/>
          </a:stretch>
        </p:blipFill>
        <p:spPr>
          <a:xfrm>
            <a:off x="5885538" y="3178414"/>
            <a:ext cx="1192270" cy="1138791"/>
          </a:xfrm>
          <a:prstGeom prst="rect">
            <a:avLst/>
          </a:prstGeom>
        </p:spPr>
      </p:pic>
    </p:spTree>
    <p:extLst>
      <p:ext uri="{BB962C8B-B14F-4D97-AF65-F5344CB8AC3E}">
        <p14:creationId xmlns:p14="http://schemas.microsoft.com/office/powerpoint/2010/main" val="247343782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6519" y="1418146"/>
            <a:ext cx="7312378" cy="465674"/>
          </a:xfrm>
        </p:spPr>
        <p:txBody>
          <a:bodyPr/>
          <a:lstStyle/>
          <a:p>
            <a:r>
              <a:rPr lang="en-US" b="0" cap="all" dirty="0">
                <a:solidFill>
                  <a:srgbClr val="B3350D"/>
                </a:solidFill>
                <a:latin typeface="Georgia" panose="02040502050405020303" pitchFamily="18" charset="0"/>
              </a:rPr>
              <a:t>Revised</a:t>
            </a:r>
            <a:r>
              <a:rPr lang="en-US" b="0" cap="all" dirty="0">
                <a:solidFill>
                  <a:schemeClr val="bg1">
                    <a:lumMod val="50000"/>
                  </a:schemeClr>
                </a:solidFill>
                <a:latin typeface="Georgia" panose="02040502050405020303" pitchFamily="18" charset="0"/>
              </a:rPr>
              <a:t> Safeguards Rule</a:t>
            </a:r>
            <a:endParaRPr lang="en-US" cap="all" dirty="0">
              <a:solidFill>
                <a:schemeClr val="bg1">
                  <a:lumMod val="50000"/>
                </a:schemeClr>
              </a:solidFill>
              <a:latin typeface="Georgia" panose="02040502050405020303" pitchFamily="18" charset="0"/>
            </a:endParaRPr>
          </a:p>
        </p:txBody>
      </p:sp>
      <p:sp>
        <p:nvSpPr>
          <p:cNvPr id="5" name="Content Placeholder 4"/>
          <p:cNvSpPr>
            <a:spLocks noGrp="1"/>
          </p:cNvSpPr>
          <p:nvPr>
            <p:ph sz="quarter" idx="10"/>
          </p:nvPr>
        </p:nvSpPr>
        <p:spPr>
          <a:xfrm>
            <a:off x="899318" y="2305905"/>
            <a:ext cx="7345363" cy="3811587"/>
          </a:xfrm>
        </p:spPr>
        <p:txBody>
          <a:bodyPr>
            <a:normAutofit/>
          </a:bodyPr>
          <a:lstStyle/>
          <a:p>
            <a:pPr>
              <a:spcBef>
                <a:spcPts val="0"/>
              </a:spcBef>
            </a:pPr>
            <a:r>
              <a:rPr lang="en-US" sz="1800" dirty="0">
                <a:latin typeface="Georgia" panose="02040502050405020303" pitchFamily="18" charset="0"/>
              </a:rPr>
              <a:t>Financial institutions: </a:t>
            </a:r>
          </a:p>
          <a:p>
            <a:pPr lvl="1">
              <a:spcBef>
                <a:spcPts val="0"/>
              </a:spcBef>
            </a:pPr>
            <a:r>
              <a:rPr lang="en-US" sz="1800" dirty="0">
                <a:latin typeface="Georgia" panose="02040502050405020303" pitchFamily="18" charset="0"/>
              </a:rPr>
              <a:t>Must prepare a </a:t>
            </a:r>
            <a:r>
              <a:rPr lang="en-US" sz="1800" dirty="0">
                <a:solidFill>
                  <a:srgbClr val="B3350D"/>
                </a:solidFill>
                <a:latin typeface="Georgia" panose="02040502050405020303" pitchFamily="18" charset="0"/>
              </a:rPr>
              <a:t>written risk assessment</a:t>
            </a:r>
            <a:r>
              <a:rPr lang="en-US" sz="1800" dirty="0">
                <a:latin typeface="Georgia" panose="02040502050405020303" pitchFamily="18" charset="0"/>
              </a:rPr>
              <a:t>.</a:t>
            </a:r>
          </a:p>
          <a:p>
            <a:pPr lvl="1">
              <a:spcBef>
                <a:spcPts val="0"/>
              </a:spcBef>
            </a:pPr>
            <a:r>
              <a:rPr lang="en-US" sz="1800" dirty="0">
                <a:latin typeface="Georgia" panose="02040502050405020303" pitchFamily="18" charset="0"/>
              </a:rPr>
              <a:t>Must develop and implement an </a:t>
            </a:r>
            <a:r>
              <a:rPr lang="en-US" sz="1800" dirty="0">
                <a:solidFill>
                  <a:srgbClr val="B3350D"/>
                </a:solidFill>
                <a:latin typeface="Georgia" panose="02040502050405020303" pitchFamily="18" charset="0"/>
              </a:rPr>
              <a:t>incident response plan</a:t>
            </a:r>
            <a:r>
              <a:rPr lang="en-US" sz="1800" dirty="0">
                <a:latin typeface="Georgia" panose="02040502050405020303" pitchFamily="18" charset="0"/>
              </a:rPr>
              <a:t>.</a:t>
            </a:r>
          </a:p>
          <a:p>
            <a:pPr lvl="1">
              <a:spcBef>
                <a:spcPts val="0"/>
              </a:spcBef>
            </a:pPr>
            <a:r>
              <a:rPr lang="en-US" sz="1800" dirty="0">
                <a:latin typeface="Georgia" panose="02040502050405020303" pitchFamily="18" charset="0"/>
              </a:rPr>
              <a:t>Must “periodically assess” their </a:t>
            </a:r>
            <a:r>
              <a:rPr lang="en-US" sz="1800" dirty="0">
                <a:solidFill>
                  <a:srgbClr val="B3350D"/>
                </a:solidFill>
                <a:latin typeface="Georgia" panose="02040502050405020303" pitchFamily="18" charset="0"/>
              </a:rPr>
              <a:t>service providers </a:t>
            </a:r>
            <a:r>
              <a:rPr lang="en-US" sz="1800" dirty="0">
                <a:latin typeface="Georgia" panose="02040502050405020303" pitchFamily="18" charset="0"/>
              </a:rPr>
              <a:t>on an ongoing basis. </a:t>
            </a:r>
          </a:p>
          <a:p>
            <a:pPr>
              <a:spcBef>
                <a:spcPts val="0"/>
              </a:spcBef>
            </a:pPr>
            <a:endParaRPr lang="en-US" sz="1900" dirty="0">
              <a:latin typeface="Calibri" panose="020F0502020204030204" pitchFamily="34" charset="0"/>
              <a:cs typeface="Times New Roman" panose="02020603050405020304" pitchFamily="18" charset="0"/>
            </a:endParaRPr>
          </a:p>
        </p:txBody>
      </p:sp>
      <p:sp>
        <p:nvSpPr>
          <p:cNvPr id="6" name="Content Placeholder 1"/>
          <p:cNvSpPr txBox="1">
            <a:spLocks/>
          </p:cNvSpPr>
          <p:nvPr/>
        </p:nvSpPr>
        <p:spPr>
          <a:xfrm>
            <a:off x="1566863" y="2411413"/>
            <a:ext cx="7345363" cy="3811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F7F7F"/>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Lato" panose="020F0502020204030203" pitchFamily="34" charset="0"/>
                <a:ea typeface="+mn-ea"/>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Lato" panose="020F0502020204030203" pitchFamily="34" charset="0"/>
                <a:ea typeface="+mn-ea"/>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8" name="Picture 7"/>
          <p:cNvPicPr>
            <a:picLocks noChangeAspect="1"/>
          </p:cNvPicPr>
          <p:nvPr/>
        </p:nvPicPr>
        <p:blipFill>
          <a:blip r:embed="rId3"/>
          <a:stretch>
            <a:fillRect/>
          </a:stretch>
        </p:blipFill>
        <p:spPr>
          <a:xfrm>
            <a:off x="5196253" y="3931961"/>
            <a:ext cx="1330727" cy="1308254"/>
          </a:xfrm>
          <a:prstGeom prst="rect">
            <a:avLst/>
          </a:prstGeom>
        </p:spPr>
      </p:pic>
    </p:spTree>
    <p:extLst>
      <p:ext uri="{BB962C8B-B14F-4D97-AF65-F5344CB8AC3E}">
        <p14:creationId xmlns:p14="http://schemas.microsoft.com/office/powerpoint/2010/main" val="395698178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5811" y="1435965"/>
            <a:ext cx="7312378" cy="465674"/>
          </a:xfrm>
        </p:spPr>
        <p:txBody>
          <a:bodyPr/>
          <a:lstStyle/>
          <a:p>
            <a:r>
              <a:rPr lang="en-US" b="0" cap="all" dirty="0">
                <a:solidFill>
                  <a:srgbClr val="B3350D"/>
                </a:solidFill>
                <a:latin typeface="Georgia" panose="02040502050405020303" pitchFamily="18" charset="0"/>
              </a:rPr>
              <a:t>Revised</a:t>
            </a:r>
            <a:r>
              <a:rPr lang="en-US" b="0" cap="all" dirty="0">
                <a:solidFill>
                  <a:schemeClr val="bg1">
                    <a:lumMod val="50000"/>
                  </a:schemeClr>
                </a:solidFill>
                <a:latin typeface="Georgia" panose="02040502050405020303" pitchFamily="18" charset="0"/>
              </a:rPr>
              <a:t> Safeguards Rule</a:t>
            </a:r>
            <a:endParaRPr lang="en-US" cap="all" dirty="0">
              <a:solidFill>
                <a:schemeClr val="bg1">
                  <a:lumMod val="50000"/>
                </a:schemeClr>
              </a:solidFill>
              <a:latin typeface="Georgia" panose="02040502050405020303" pitchFamily="18" charset="0"/>
            </a:endParaRPr>
          </a:p>
        </p:txBody>
      </p:sp>
      <p:sp>
        <p:nvSpPr>
          <p:cNvPr id="5" name="Content Placeholder 4"/>
          <p:cNvSpPr>
            <a:spLocks noGrp="1"/>
          </p:cNvSpPr>
          <p:nvPr>
            <p:ph sz="quarter" idx="10"/>
          </p:nvPr>
        </p:nvSpPr>
        <p:spPr>
          <a:xfrm>
            <a:off x="532667" y="2209190"/>
            <a:ext cx="7345363" cy="3811587"/>
          </a:xfrm>
        </p:spPr>
        <p:txBody>
          <a:bodyPr>
            <a:normAutofit/>
          </a:bodyPr>
          <a:lstStyle/>
          <a:p>
            <a:pPr>
              <a:spcBef>
                <a:spcPts val="0"/>
              </a:spcBef>
            </a:pPr>
            <a:r>
              <a:rPr lang="en-US" sz="1800" dirty="0">
                <a:latin typeface="Georgia" panose="02040502050405020303" pitchFamily="18" charset="0"/>
              </a:rPr>
              <a:t>Financial institutions: </a:t>
            </a:r>
          </a:p>
          <a:p>
            <a:pPr lvl="1">
              <a:spcBef>
                <a:spcPts val="0"/>
              </a:spcBef>
            </a:pPr>
            <a:r>
              <a:rPr kumimoji="0" lang="en-US" sz="1800" b="0" i="0" u="none" strike="noStrike" kern="1200" cap="none" spc="0" normalizeH="0" baseline="0" noProof="0" dirty="0">
                <a:ln>
                  <a:noFill/>
                </a:ln>
                <a:solidFill>
                  <a:srgbClr val="7F7F7F"/>
                </a:solidFill>
                <a:effectLst/>
                <a:uLnTx/>
                <a:uFillTx/>
                <a:latin typeface="Georgia" panose="02040502050405020303" pitchFamily="18" charset="0"/>
              </a:rPr>
              <a:t>Must designate a</a:t>
            </a:r>
            <a:r>
              <a:rPr kumimoji="0" lang="en-US" sz="1800" b="1" i="0" u="none" strike="noStrike" kern="1200" cap="none" spc="0" normalizeH="0" baseline="0" noProof="0" dirty="0">
                <a:ln>
                  <a:noFill/>
                </a:ln>
                <a:solidFill>
                  <a:srgbClr val="C00000"/>
                </a:solidFill>
                <a:effectLst/>
                <a:uLnTx/>
                <a:uFillTx/>
                <a:latin typeface="Georgia" panose="02040502050405020303" pitchFamily="18" charset="0"/>
              </a:rPr>
              <a:t> </a:t>
            </a:r>
            <a:r>
              <a:rPr kumimoji="0" lang="en-US" sz="1800" i="0" u="none" strike="noStrike" kern="1200" cap="none" spc="0" normalizeH="0" baseline="0" noProof="0" dirty="0">
                <a:ln>
                  <a:noFill/>
                </a:ln>
                <a:solidFill>
                  <a:srgbClr val="C00000"/>
                </a:solidFill>
                <a:effectLst/>
                <a:uLnTx/>
                <a:uFillTx/>
                <a:latin typeface="Georgia" panose="02040502050405020303" pitchFamily="18" charset="0"/>
              </a:rPr>
              <a:t>“Qualified Individual” </a:t>
            </a:r>
            <a:r>
              <a:rPr kumimoji="0" lang="en-US" sz="1800" b="0" i="0" u="none" strike="noStrike" kern="1200" cap="none" spc="0" normalizeH="0" baseline="0" noProof="0" dirty="0">
                <a:ln>
                  <a:noFill/>
                </a:ln>
                <a:solidFill>
                  <a:srgbClr val="7F7F7F"/>
                </a:solidFill>
                <a:effectLst/>
                <a:uLnTx/>
                <a:uFillTx/>
                <a:latin typeface="Georgia" panose="02040502050405020303" pitchFamily="18" charset="0"/>
              </a:rPr>
              <a:t>responsible</a:t>
            </a:r>
            <a:r>
              <a:rPr kumimoji="0" lang="en-US" sz="1800" b="1" i="0" u="none" strike="noStrike" kern="1200" cap="none" spc="0" normalizeH="0" baseline="0" noProof="0" dirty="0">
                <a:ln>
                  <a:noFill/>
                </a:ln>
                <a:solidFill>
                  <a:srgbClr val="C00000"/>
                </a:solidFill>
                <a:effectLst/>
                <a:uLnTx/>
                <a:uFillTx/>
                <a:latin typeface="Georgia" panose="02040502050405020303" pitchFamily="18" charset="0"/>
              </a:rPr>
              <a:t> </a:t>
            </a:r>
            <a:r>
              <a:rPr kumimoji="0" lang="en-US" sz="1800" b="0" i="0" u="none" strike="noStrike" kern="1200" cap="none" spc="0" normalizeH="0" baseline="0" noProof="0" dirty="0">
                <a:ln>
                  <a:noFill/>
                </a:ln>
                <a:solidFill>
                  <a:srgbClr val="7F7F7F"/>
                </a:solidFill>
                <a:effectLst/>
                <a:uLnTx/>
                <a:uFillTx/>
                <a:latin typeface="Georgia" panose="02040502050405020303" pitchFamily="18" charset="0"/>
              </a:rPr>
              <a:t>for overseeing and implementing a financial institution’s information security program and enforcing its information security program.</a:t>
            </a:r>
          </a:p>
          <a:p>
            <a:pPr lvl="1">
              <a:spcBef>
                <a:spcPts val="0"/>
              </a:spcBef>
            </a:pPr>
            <a:r>
              <a:rPr lang="en-US" sz="1800" dirty="0">
                <a:latin typeface="Georgia" panose="02040502050405020303" pitchFamily="18" charset="0"/>
              </a:rPr>
              <a:t>The qualified individual must submit an </a:t>
            </a:r>
            <a:r>
              <a:rPr lang="en-US" sz="1800" dirty="0">
                <a:solidFill>
                  <a:srgbClr val="C00000"/>
                </a:solidFill>
                <a:latin typeface="Georgia" panose="02040502050405020303" pitchFamily="18" charset="0"/>
              </a:rPr>
              <a:t>information</a:t>
            </a:r>
            <a:r>
              <a:rPr lang="en-US" sz="1800" b="1" dirty="0">
                <a:solidFill>
                  <a:srgbClr val="C00000"/>
                </a:solidFill>
                <a:latin typeface="Georgia" panose="02040502050405020303" pitchFamily="18" charset="0"/>
              </a:rPr>
              <a:t> </a:t>
            </a:r>
            <a:r>
              <a:rPr lang="en-US" sz="1800" dirty="0">
                <a:solidFill>
                  <a:srgbClr val="C00000"/>
                </a:solidFill>
                <a:latin typeface="Georgia" panose="02040502050405020303" pitchFamily="18" charset="0"/>
              </a:rPr>
              <a:t>security report </a:t>
            </a:r>
            <a:r>
              <a:rPr lang="en-US" sz="1800" dirty="0">
                <a:latin typeface="Georgia" panose="02040502050405020303" pitchFamily="18" charset="0"/>
              </a:rPr>
              <a:t>in</a:t>
            </a:r>
            <a:r>
              <a:rPr lang="en-US" sz="1800" dirty="0">
                <a:solidFill>
                  <a:srgbClr val="C00000"/>
                </a:solidFill>
                <a:latin typeface="Georgia" panose="02040502050405020303" pitchFamily="18" charset="0"/>
              </a:rPr>
              <a:t> </a:t>
            </a:r>
            <a:r>
              <a:rPr lang="en-US" sz="1800" dirty="0">
                <a:latin typeface="Georgia" panose="02040502050405020303" pitchFamily="18" charset="0"/>
              </a:rPr>
              <a:t>writing and at least annually to the institution’s board of directors or equivalent governing body. </a:t>
            </a:r>
          </a:p>
          <a:p>
            <a:pPr lvl="1">
              <a:spcBef>
                <a:spcPts val="0"/>
              </a:spcBef>
            </a:pPr>
            <a:endParaRPr lang="en-US" dirty="0"/>
          </a:p>
          <a:p>
            <a:pPr>
              <a:spcBef>
                <a:spcPts val="0"/>
              </a:spcBef>
            </a:pPr>
            <a:endParaRPr lang="en-US" sz="1900" dirty="0">
              <a:latin typeface="Calibri" panose="020F0502020204030204" pitchFamily="34" charset="0"/>
              <a:cs typeface="Times New Roman" panose="02020603050405020304" pitchFamily="18" charset="0"/>
            </a:endParaRPr>
          </a:p>
        </p:txBody>
      </p:sp>
      <p:sp>
        <p:nvSpPr>
          <p:cNvPr id="6" name="Content Placeholder 1"/>
          <p:cNvSpPr txBox="1">
            <a:spLocks/>
          </p:cNvSpPr>
          <p:nvPr/>
        </p:nvSpPr>
        <p:spPr>
          <a:xfrm>
            <a:off x="1566863" y="2411413"/>
            <a:ext cx="7345363" cy="3811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F7F7F"/>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Lato" panose="020F0502020204030203" pitchFamily="34" charset="0"/>
                <a:ea typeface="+mn-ea"/>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Lato" panose="020F0502020204030203" pitchFamily="34" charset="0"/>
                <a:ea typeface="+mn-ea"/>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8" name="Picture 7"/>
          <p:cNvPicPr>
            <a:picLocks noChangeAspect="1"/>
          </p:cNvPicPr>
          <p:nvPr/>
        </p:nvPicPr>
        <p:blipFill>
          <a:blip r:embed="rId3"/>
          <a:stretch>
            <a:fillRect/>
          </a:stretch>
        </p:blipFill>
        <p:spPr>
          <a:xfrm>
            <a:off x="5679831" y="4404673"/>
            <a:ext cx="1322224" cy="1319215"/>
          </a:xfrm>
          <a:prstGeom prst="rect">
            <a:avLst/>
          </a:prstGeom>
        </p:spPr>
      </p:pic>
    </p:spTree>
    <p:extLst>
      <p:ext uri="{BB962C8B-B14F-4D97-AF65-F5344CB8AC3E}">
        <p14:creationId xmlns:p14="http://schemas.microsoft.com/office/powerpoint/2010/main" val="270071662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5811" y="1523654"/>
            <a:ext cx="7312378" cy="465674"/>
          </a:xfrm>
        </p:spPr>
        <p:txBody>
          <a:bodyPr/>
          <a:lstStyle/>
          <a:p>
            <a:r>
              <a:rPr lang="en-US" b="0" cap="all" dirty="0">
                <a:solidFill>
                  <a:srgbClr val="B3350D"/>
                </a:solidFill>
                <a:latin typeface="Georgia" panose="02040502050405020303" pitchFamily="18" charset="0"/>
              </a:rPr>
              <a:t>Revised </a:t>
            </a:r>
            <a:r>
              <a:rPr lang="en-US" b="0" cap="all" dirty="0">
                <a:solidFill>
                  <a:schemeClr val="bg1">
                    <a:lumMod val="50000"/>
                  </a:schemeClr>
                </a:solidFill>
                <a:latin typeface="Georgia" panose="02040502050405020303" pitchFamily="18" charset="0"/>
              </a:rPr>
              <a:t>Safeguards Rule</a:t>
            </a:r>
            <a:endParaRPr lang="en-US" cap="all" dirty="0">
              <a:solidFill>
                <a:schemeClr val="bg1">
                  <a:lumMod val="50000"/>
                </a:schemeClr>
              </a:solidFill>
              <a:latin typeface="Georgia" panose="02040502050405020303" pitchFamily="18" charset="0"/>
            </a:endParaRPr>
          </a:p>
        </p:txBody>
      </p:sp>
      <p:sp>
        <p:nvSpPr>
          <p:cNvPr id="5" name="Content Placeholder 4"/>
          <p:cNvSpPr>
            <a:spLocks noGrp="1"/>
          </p:cNvSpPr>
          <p:nvPr>
            <p:ph sz="quarter" idx="10"/>
          </p:nvPr>
        </p:nvSpPr>
        <p:spPr>
          <a:xfrm>
            <a:off x="224937" y="2270736"/>
            <a:ext cx="7345363" cy="3811587"/>
          </a:xfrm>
        </p:spPr>
        <p:txBody>
          <a:bodyPr>
            <a:normAutofit/>
          </a:bodyPr>
          <a:lstStyle/>
          <a:p>
            <a:pPr lvl="1">
              <a:spcBef>
                <a:spcPts val="0"/>
              </a:spcBef>
            </a:pPr>
            <a:r>
              <a:rPr lang="en-US" sz="1800" dirty="0">
                <a:solidFill>
                  <a:srgbClr val="B3350D"/>
                </a:solidFill>
                <a:latin typeface="Georgia" panose="02040502050405020303" pitchFamily="18" charset="0"/>
              </a:rPr>
              <a:t>Training requirements</a:t>
            </a:r>
            <a:r>
              <a:rPr lang="en-US" sz="1800" dirty="0">
                <a:latin typeface="Georgia" panose="02040502050405020303" pitchFamily="18" charset="0"/>
              </a:rPr>
              <a:t>: </a:t>
            </a:r>
          </a:p>
          <a:p>
            <a:pPr lvl="2">
              <a:spcBef>
                <a:spcPts val="0"/>
              </a:spcBef>
            </a:pPr>
            <a:r>
              <a:rPr lang="en-US" sz="1800" dirty="0">
                <a:latin typeface="Georgia" panose="02040502050405020303" pitchFamily="18" charset="0"/>
              </a:rPr>
              <a:t>Provide all personnel with security awareness training; and </a:t>
            </a:r>
          </a:p>
          <a:p>
            <a:pPr lvl="2">
              <a:spcBef>
                <a:spcPts val="0"/>
              </a:spcBef>
            </a:pPr>
            <a:r>
              <a:rPr lang="en-US" sz="1800" dirty="0">
                <a:latin typeface="Georgia" panose="02040502050405020303" pitchFamily="18" charset="0"/>
              </a:rPr>
              <a:t>Verify that key information security personnel take steps to maintain current knowledge of changing information security threats and countermeasures.</a:t>
            </a:r>
          </a:p>
          <a:p>
            <a:pPr lvl="2">
              <a:spcBef>
                <a:spcPts val="0"/>
              </a:spcBef>
            </a:pPr>
            <a:endParaRPr lang="en-US" dirty="0"/>
          </a:p>
          <a:p>
            <a:pPr>
              <a:spcBef>
                <a:spcPts val="0"/>
              </a:spcBef>
            </a:pPr>
            <a:endParaRPr lang="en-US" sz="1900" dirty="0">
              <a:latin typeface="Calibri" panose="020F0502020204030204" pitchFamily="34" charset="0"/>
              <a:cs typeface="Times New Roman" panose="02020603050405020304" pitchFamily="18" charset="0"/>
            </a:endParaRPr>
          </a:p>
        </p:txBody>
      </p:sp>
      <p:sp>
        <p:nvSpPr>
          <p:cNvPr id="6" name="Content Placeholder 1"/>
          <p:cNvSpPr txBox="1">
            <a:spLocks/>
          </p:cNvSpPr>
          <p:nvPr/>
        </p:nvSpPr>
        <p:spPr>
          <a:xfrm>
            <a:off x="1566863" y="2411413"/>
            <a:ext cx="7345363" cy="3811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F7F7F"/>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Lato" panose="020F0502020204030203" pitchFamily="34" charset="0"/>
                <a:ea typeface="+mn-ea"/>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Lato" panose="020F0502020204030203" pitchFamily="34" charset="0"/>
                <a:ea typeface="+mn-ea"/>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8" name="Picture 7"/>
          <p:cNvPicPr>
            <a:picLocks noChangeAspect="1"/>
          </p:cNvPicPr>
          <p:nvPr/>
        </p:nvPicPr>
        <p:blipFill>
          <a:blip r:embed="rId3"/>
          <a:stretch>
            <a:fillRect/>
          </a:stretch>
        </p:blipFill>
        <p:spPr>
          <a:xfrm>
            <a:off x="5529474" y="3607408"/>
            <a:ext cx="1523501" cy="1395416"/>
          </a:xfrm>
          <a:prstGeom prst="rect">
            <a:avLst/>
          </a:prstGeom>
        </p:spPr>
      </p:pic>
    </p:spTree>
    <p:extLst>
      <p:ext uri="{BB962C8B-B14F-4D97-AF65-F5344CB8AC3E}">
        <p14:creationId xmlns:p14="http://schemas.microsoft.com/office/powerpoint/2010/main" val="123355891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5811" y="1435965"/>
            <a:ext cx="7312378" cy="465674"/>
          </a:xfrm>
        </p:spPr>
        <p:txBody>
          <a:bodyPr/>
          <a:lstStyle/>
          <a:p>
            <a:r>
              <a:rPr lang="en-US" b="0" cap="all" dirty="0">
                <a:solidFill>
                  <a:srgbClr val="B3350D"/>
                </a:solidFill>
                <a:latin typeface="Georgia" panose="02040502050405020303" pitchFamily="18" charset="0"/>
              </a:rPr>
              <a:t>Revised </a:t>
            </a:r>
            <a:r>
              <a:rPr lang="en-US" b="0" cap="all" dirty="0">
                <a:solidFill>
                  <a:schemeClr val="bg1">
                    <a:lumMod val="50000"/>
                  </a:schemeClr>
                </a:solidFill>
                <a:latin typeface="Georgia" panose="02040502050405020303" pitchFamily="18" charset="0"/>
              </a:rPr>
              <a:t>Safeguards Rule</a:t>
            </a:r>
            <a:endParaRPr lang="en-US" cap="all" dirty="0">
              <a:solidFill>
                <a:schemeClr val="bg1">
                  <a:lumMod val="50000"/>
                </a:schemeClr>
              </a:solidFill>
              <a:latin typeface="Georgia" panose="02040502050405020303" pitchFamily="18" charset="0"/>
            </a:endParaRPr>
          </a:p>
        </p:txBody>
      </p:sp>
      <p:sp>
        <p:nvSpPr>
          <p:cNvPr id="5" name="Content Placeholder 4"/>
          <p:cNvSpPr>
            <a:spLocks noGrp="1"/>
          </p:cNvSpPr>
          <p:nvPr>
            <p:ph sz="quarter" idx="10"/>
          </p:nvPr>
        </p:nvSpPr>
        <p:spPr>
          <a:xfrm>
            <a:off x="664552" y="2200397"/>
            <a:ext cx="7345363" cy="3811587"/>
          </a:xfrm>
        </p:spPr>
        <p:txBody>
          <a:bodyPr/>
          <a:lstStyle/>
          <a:p>
            <a:r>
              <a:rPr lang="en-US" sz="2000" dirty="0">
                <a:latin typeface="Georgia" panose="02040502050405020303" pitchFamily="18" charset="0"/>
              </a:rPr>
              <a:t>Small business exemption:</a:t>
            </a:r>
            <a:r>
              <a:rPr kumimoji="0" lang="en-US" sz="2000" b="0" i="0" u="none" strike="noStrike" kern="1200" cap="none" spc="0" normalizeH="0" baseline="0" noProof="0" dirty="0">
                <a:ln>
                  <a:noFill/>
                </a:ln>
                <a:solidFill>
                  <a:srgbClr val="7F7F7F"/>
                </a:solidFill>
                <a:effectLst/>
                <a:uLnTx/>
                <a:uFillTx/>
                <a:latin typeface="Georgia" panose="02040502050405020303" pitchFamily="18" charset="0"/>
              </a:rPr>
              <a:t> Financial institutions that collect information about fewer than </a:t>
            </a:r>
            <a:r>
              <a:rPr kumimoji="0" lang="en-US" sz="2000" i="0" u="none" strike="noStrike" kern="1200" cap="none" spc="0" normalizeH="0" baseline="0" noProof="0" dirty="0">
                <a:ln>
                  <a:noFill/>
                </a:ln>
                <a:solidFill>
                  <a:srgbClr val="C00000"/>
                </a:solidFill>
                <a:effectLst/>
                <a:uLnTx/>
                <a:uFillTx/>
                <a:latin typeface="Georgia" panose="02040502050405020303" pitchFamily="18" charset="0"/>
              </a:rPr>
              <a:t>5,000 consumers from certain requirements.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F7F7F"/>
                </a:solidFill>
                <a:effectLst/>
                <a:uLnTx/>
                <a:uFillTx/>
                <a:latin typeface="Georgia" panose="02040502050405020303" pitchFamily="18" charset="0"/>
              </a:rPr>
              <a:t>This Final Rule became effective on </a:t>
            </a:r>
            <a:r>
              <a:rPr kumimoji="0" lang="en-US" sz="2000" b="1" i="0" u="none" strike="noStrike" kern="1200" cap="none" spc="0" normalizeH="0" baseline="0" noProof="0" dirty="0">
                <a:ln>
                  <a:noFill/>
                </a:ln>
                <a:solidFill>
                  <a:srgbClr val="C00000"/>
                </a:solidFill>
                <a:effectLst/>
                <a:uLnTx/>
                <a:uFillTx/>
                <a:latin typeface="Georgia" panose="02040502050405020303" pitchFamily="18" charset="0"/>
              </a:rPr>
              <a:t>January 10, 2022</a:t>
            </a:r>
            <a:r>
              <a:rPr kumimoji="0" lang="en-US" sz="2000" b="0" i="0" u="none" strike="noStrike" kern="1200" cap="none" spc="0" normalizeH="0" baseline="0" noProof="0" dirty="0">
                <a:ln>
                  <a:noFill/>
                </a:ln>
                <a:solidFill>
                  <a:srgbClr val="7F7F7F"/>
                </a:solidFill>
                <a:effectLst/>
                <a:uLnTx/>
                <a:uFillTx/>
                <a:latin typeface="Georgia" panose="02040502050405020303" pitchFamily="18" charset="0"/>
              </a:rPr>
              <a:t>.</a:t>
            </a:r>
          </a:p>
          <a:p>
            <a:pPr lvl="1">
              <a:lnSpc>
                <a:spcPct val="100000"/>
              </a:lnSpc>
              <a:spcBef>
                <a:spcPts val="1000"/>
              </a:spcBef>
              <a:defRPr/>
            </a:pPr>
            <a:r>
              <a:rPr kumimoji="0" lang="en-US" sz="2000" b="0" i="0" u="none" strike="noStrike" kern="1200" cap="none" spc="0" normalizeH="0" baseline="0" noProof="0" dirty="0">
                <a:ln>
                  <a:noFill/>
                </a:ln>
                <a:solidFill>
                  <a:srgbClr val="7F7F7F"/>
                </a:solidFill>
                <a:effectLst/>
                <a:uLnTx/>
                <a:uFillTx/>
                <a:latin typeface="Georgia" panose="02040502050405020303" pitchFamily="18" charset="0"/>
              </a:rPr>
              <a:t>However, certain new requirements will become effective on </a:t>
            </a:r>
            <a:r>
              <a:rPr kumimoji="0" lang="en-US" sz="2000" i="0" u="none" strike="noStrike" kern="1200" cap="none" spc="0" normalizeH="0" baseline="0" noProof="0" dirty="0">
                <a:ln>
                  <a:noFill/>
                </a:ln>
                <a:solidFill>
                  <a:srgbClr val="C00000"/>
                </a:solidFill>
                <a:effectLst/>
                <a:uLnTx/>
                <a:uFillTx/>
                <a:latin typeface="Georgia" panose="02040502050405020303" pitchFamily="18" charset="0"/>
              </a:rPr>
              <a:t>December 9, 2022</a:t>
            </a:r>
            <a:r>
              <a:rPr kumimoji="0" lang="en-US" sz="2000" b="0" i="0" u="none" strike="noStrike" kern="1200" cap="none" spc="0" normalizeH="0" baseline="0" noProof="0" dirty="0">
                <a:ln>
                  <a:noFill/>
                </a:ln>
                <a:solidFill>
                  <a:srgbClr val="7F7F7F"/>
                </a:solidFill>
                <a:effectLst/>
                <a:uLnTx/>
                <a:uFillTx/>
                <a:latin typeface="Georgia" panose="02040502050405020303" pitchFamily="18" charset="0"/>
              </a:rPr>
              <a:t>.</a:t>
            </a:r>
            <a:endParaRPr kumimoji="0" lang="en-US" sz="2000" b="1" i="0" u="none" strike="noStrike" kern="1200" cap="none" spc="0" normalizeH="0" baseline="0" noProof="0" dirty="0">
              <a:ln>
                <a:noFill/>
              </a:ln>
              <a:solidFill>
                <a:srgbClr val="C00000"/>
              </a:solidFill>
              <a:effectLst/>
              <a:uLnTx/>
              <a:uFillTx/>
              <a:latin typeface="Georgia" panose="02040502050405020303" pitchFamily="18" charset="0"/>
            </a:endParaRPr>
          </a:p>
          <a:p>
            <a:endParaRPr lang="en-US" sz="2400" dirty="0">
              <a:highlight>
                <a:srgbClr val="FFFF00"/>
              </a:highlight>
            </a:endParaRPr>
          </a:p>
          <a:p>
            <a:endParaRPr lang="en-US" dirty="0"/>
          </a:p>
        </p:txBody>
      </p:sp>
      <p:sp>
        <p:nvSpPr>
          <p:cNvPr id="6" name="Content Placeholder 1"/>
          <p:cNvSpPr txBox="1">
            <a:spLocks/>
          </p:cNvSpPr>
          <p:nvPr/>
        </p:nvSpPr>
        <p:spPr>
          <a:xfrm>
            <a:off x="1566863" y="2411413"/>
            <a:ext cx="7345363" cy="3811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F7F7F"/>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Lato" panose="020F0502020204030203" pitchFamily="34" charset="0"/>
                <a:ea typeface="+mn-ea"/>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Lato" panose="020F0502020204030203" pitchFamily="34" charset="0"/>
                <a:ea typeface="+mn-ea"/>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8" name="Picture 7"/>
          <p:cNvPicPr>
            <a:picLocks noChangeAspect="1"/>
          </p:cNvPicPr>
          <p:nvPr/>
        </p:nvPicPr>
        <p:blipFill>
          <a:blip r:embed="rId3"/>
          <a:stretch>
            <a:fillRect/>
          </a:stretch>
        </p:blipFill>
        <p:spPr>
          <a:xfrm>
            <a:off x="5239544" y="4106190"/>
            <a:ext cx="1497006" cy="1459341"/>
          </a:xfrm>
          <a:prstGeom prst="rect">
            <a:avLst/>
          </a:prstGeom>
        </p:spPr>
      </p:pic>
    </p:spTree>
    <p:extLst>
      <p:ext uri="{BB962C8B-B14F-4D97-AF65-F5344CB8AC3E}">
        <p14:creationId xmlns:p14="http://schemas.microsoft.com/office/powerpoint/2010/main" val="8867623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69E9F-CE0F-49D9-ACAD-2E681323DD5A}"/>
              </a:ext>
            </a:extLst>
          </p:cNvPr>
          <p:cNvSpPr>
            <a:spLocks noGrp="1"/>
          </p:cNvSpPr>
          <p:nvPr>
            <p:ph sz="quarter" idx="10"/>
          </p:nvPr>
        </p:nvSpPr>
        <p:spPr>
          <a:xfrm>
            <a:off x="2338754" y="2062854"/>
            <a:ext cx="6330584" cy="4013750"/>
          </a:xfrm>
        </p:spPr>
        <p:txBody>
          <a:bodyPr>
            <a:noAutofit/>
          </a:bodyPr>
          <a:lstStyle/>
          <a:p>
            <a:pPr marL="0" indent="0">
              <a:buNone/>
            </a:pPr>
            <a:r>
              <a:rPr lang="en-US" sz="1800" b="1" dirty="0">
                <a:latin typeface="Georgia" panose="02040502050405020303" pitchFamily="18" charset="0"/>
              </a:rPr>
              <a:t>PRACTICE AND EXPERIENCE</a:t>
            </a:r>
            <a:endParaRPr lang="en-US" sz="1600" b="0" i="0" u="none" strike="noStrike" baseline="0" dirty="0">
              <a:solidFill>
                <a:srgbClr val="000000"/>
              </a:solidFill>
              <a:latin typeface="Calibri" panose="020F0502020204030204" pitchFamily="34" charset="0"/>
            </a:endParaRPr>
          </a:p>
          <a:p>
            <a:pPr lvl="1">
              <a:lnSpc>
                <a:spcPct val="110000"/>
              </a:lnSpc>
            </a:pPr>
            <a:r>
              <a:rPr lang="en-US" sz="1600" dirty="0">
                <a:latin typeface="Georgia" panose="02040502050405020303" pitchFamily="18" charset="0"/>
              </a:rPr>
              <a:t>Scott Casanover oversees the global legal and government affairs functions for West Coast University and American Career College. In this capacity he provides advanced litigation strategy, regulatory interpretation and guidance, and key corporate legal support to the schools he serves </a:t>
            </a:r>
          </a:p>
          <a:p>
            <a:pPr lvl="1">
              <a:lnSpc>
                <a:spcPct val="110000"/>
              </a:lnSpc>
            </a:pPr>
            <a:r>
              <a:rPr lang="en-US" sz="1600" dirty="0">
                <a:latin typeface="Georgia" panose="02040502050405020303" pitchFamily="18" charset="0"/>
              </a:rPr>
              <a:t>Prior to joining WCU and ACC, Casanover was the General Counsel and Chief Administrative Officer for Vatterott College in St. Louis, Missouri. In addition to these positions, Casanover was an Associate in the St. Louis office of </a:t>
            </a:r>
            <a:r>
              <a:rPr lang="en-US" sz="1600" dirty="0" err="1">
                <a:latin typeface="Georgia" panose="02040502050405020303" pitchFamily="18" charset="0"/>
              </a:rPr>
              <a:t>Husch</a:t>
            </a:r>
            <a:r>
              <a:rPr lang="en-US" sz="1600" dirty="0">
                <a:latin typeface="Georgia" panose="02040502050405020303" pitchFamily="18" charset="0"/>
              </a:rPr>
              <a:t> Blackwell</a:t>
            </a:r>
          </a:p>
          <a:p>
            <a:pPr lvl="1">
              <a:lnSpc>
                <a:spcPct val="110000"/>
              </a:lnSpc>
            </a:pPr>
            <a:r>
              <a:rPr lang="en-US" sz="1600" dirty="0">
                <a:latin typeface="Georgia" panose="02040502050405020303" pitchFamily="18" charset="0"/>
              </a:rPr>
              <a:t>Casanover earned his Bachelor’s Degree in Political Science from Baylor University, and a Juris Doctor from Washington University</a:t>
            </a:r>
          </a:p>
        </p:txBody>
      </p:sp>
      <p:sp>
        <p:nvSpPr>
          <p:cNvPr id="3" name="Title 2">
            <a:extLst>
              <a:ext uri="{FF2B5EF4-FFF2-40B4-BE49-F238E27FC236}">
                <a16:creationId xmlns:a16="http://schemas.microsoft.com/office/drawing/2014/main" id="{34B9F026-1C15-4265-87FB-6AAA627B8548}"/>
              </a:ext>
            </a:extLst>
          </p:cNvPr>
          <p:cNvSpPr>
            <a:spLocks noGrp="1"/>
          </p:cNvSpPr>
          <p:nvPr>
            <p:ph type="title"/>
          </p:nvPr>
        </p:nvSpPr>
        <p:spPr>
          <a:xfrm>
            <a:off x="1049228" y="1356567"/>
            <a:ext cx="7312378" cy="457048"/>
          </a:xfrm>
        </p:spPr>
        <p:txBody>
          <a:bodyPr/>
          <a:lstStyle/>
          <a:p>
            <a:r>
              <a:rPr lang="en-US" b="0" dirty="0">
                <a:solidFill>
                  <a:srgbClr val="C00000"/>
                </a:solidFill>
                <a:latin typeface="Georgia" panose="02040502050405020303" pitchFamily="18" charset="0"/>
                <a:ea typeface="Lato Medium" panose="020F0502020204030203" pitchFamily="34" charset="0"/>
                <a:cs typeface="Lato Medium" panose="020F0502020204030203" pitchFamily="34" charset="0"/>
              </a:rPr>
              <a:t>Scott </a:t>
            </a:r>
            <a:r>
              <a:rPr lang="en-US" b="0" dirty="0" err="1">
                <a:solidFill>
                  <a:srgbClr val="C00000"/>
                </a:solidFill>
                <a:latin typeface="Georgia" panose="02040502050405020303" pitchFamily="18" charset="0"/>
                <a:ea typeface="Lato Medium" panose="020F0502020204030203" pitchFamily="34" charset="0"/>
                <a:cs typeface="Lato Medium" panose="020F0502020204030203" pitchFamily="34" charset="0"/>
              </a:rPr>
              <a:t>Casanover’s</a:t>
            </a:r>
            <a:r>
              <a:rPr lang="en-US" b="0" dirty="0">
                <a:solidFill>
                  <a:srgbClr val="C00000"/>
                </a:solidFill>
                <a:latin typeface="Georgia" panose="02040502050405020303" pitchFamily="18" charset="0"/>
                <a:ea typeface="Lato Medium" panose="020F0502020204030203" pitchFamily="34" charset="0"/>
                <a:cs typeface="Lato Medium" panose="020F0502020204030203" pitchFamily="34" charset="0"/>
              </a:rPr>
              <a:t> </a:t>
            </a:r>
            <a:r>
              <a:rPr lang="en-US" b="0" dirty="0">
                <a:latin typeface="Georgia" panose="02040502050405020303" pitchFamily="18" charset="0"/>
                <a:ea typeface="Lato Light" panose="020F0502020204030203" pitchFamily="34" charset="0"/>
                <a:cs typeface="Lato Light" panose="020F0502020204030203" pitchFamily="34" charset="0"/>
              </a:rPr>
              <a:t>Background</a:t>
            </a:r>
          </a:p>
        </p:txBody>
      </p:sp>
      <p:pic>
        <p:nvPicPr>
          <p:cNvPr id="5" name="Picture 4" descr="2019_WCU_HEADSHOT">
            <a:extLst>
              <a:ext uri="{FF2B5EF4-FFF2-40B4-BE49-F238E27FC236}">
                <a16:creationId xmlns:a16="http://schemas.microsoft.com/office/drawing/2014/main" id="{98E0516D-9257-8958-5E24-AE525A14F9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723" y="2875084"/>
            <a:ext cx="1863969" cy="2125521"/>
          </a:xfrm>
          <a:prstGeom prst="rect">
            <a:avLst/>
          </a:prstGeom>
          <a:noFill/>
          <a:ln>
            <a:noFill/>
          </a:ln>
        </p:spPr>
      </p:pic>
    </p:spTree>
    <p:extLst>
      <p:ext uri="{BB962C8B-B14F-4D97-AF65-F5344CB8AC3E}">
        <p14:creationId xmlns:p14="http://schemas.microsoft.com/office/powerpoint/2010/main" val="865186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AD9CC-D237-A94A-66AE-8DA639D54987}"/>
              </a:ext>
            </a:extLst>
          </p:cNvPr>
          <p:cNvSpPr>
            <a:spLocks noGrp="1"/>
          </p:cNvSpPr>
          <p:nvPr>
            <p:ph sz="quarter" idx="10"/>
          </p:nvPr>
        </p:nvSpPr>
        <p:spPr>
          <a:xfrm>
            <a:off x="748079" y="1919044"/>
            <a:ext cx="7590797" cy="3811587"/>
          </a:xfrm>
        </p:spPr>
        <p:txBody>
          <a:bodyPr>
            <a:normAutofit fontScale="92500" lnSpcReduction="20000"/>
          </a:bodyPr>
          <a:lstStyle/>
          <a:p>
            <a:pPr marL="0" indent="0" algn="l">
              <a:buNone/>
            </a:pPr>
            <a:endParaRPr lang="en-US" sz="1800" dirty="0">
              <a:latin typeface="Georgia" panose="02040502050405020303" pitchFamily="18" charset="0"/>
            </a:endParaRPr>
          </a:p>
          <a:p>
            <a:pPr>
              <a:spcBef>
                <a:spcPts val="0"/>
              </a:spcBef>
            </a:pPr>
            <a:r>
              <a:rPr lang="en-US" sz="1800" dirty="0">
                <a:latin typeface="Georgia" panose="02040502050405020303" pitchFamily="18" charset="0"/>
              </a:rPr>
              <a:t>Consumer Financial Protection Circular 2022-04 (August 11, 2022)</a:t>
            </a:r>
          </a:p>
          <a:p>
            <a:pPr lvl="1"/>
            <a:r>
              <a:rPr lang="en-US" sz="1800" dirty="0">
                <a:latin typeface="Georgia" panose="02040502050405020303" pitchFamily="18" charset="0"/>
              </a:rPr>
              <a:t>“[F]</a:t>
            </a:r>
            <a:r>
              <a:rPr lang="en-US" sz="1800" dirty="0" err="1">
                <a:latin typeface="Georgia" panose="02040502050405020303" pitchFamily="18" charset="0"/>
              </a:rPr>
              <a:t>inancial</a:t>
            </a:r>
            <a:r>
              <a:rPr lang="en-US" sz="1800" dirty="0">
                <a:latin typeface="Georgia" panose="02040502050405020303" pitchFamily="18" charset="0"/>
              </a:rPr>
              <a:t> companies are at risk of violating the Consumer Financial Protection Act if they </a:t>
            </a:r>
            <a:r>
              <a:rPr lang="en-US" sz="1800" dirty="0">
                <a:solidFill>
                  <a:srgbClr val="B3350D"/>
                </a:solidFill>
                <a:latin typeface="Georgia" panose="02040502050405020303" pitchFamily="18" charset="0"/>
              </a:rPr>
              <a:t>fail to have adequate measures to protect against data security incidents</a:t>
            </a:r>
            <a:r>
              <a:rPr lang="en-US" sz="1800" dirty="0">
                <a:latin typeface="Georgia" panose="02040502050405020303" pitchFamily="18" charset="0"/>
              </a:rPr>
              <a:t>.” </a:t>
            </a:r>
          </a:p>
          <a:p>
            <a:pPr lvl="1"/>
            <a:r>
              <a:rPr lang="en-US" sz="1800" dirty="0">
                <a:latin typeface="Georgia" panose="02040502050405020303" pitchFamily="18" charset="0"/>
              </a:rPr>
              <a:t>“Actual injury is not required to satisfy this prong in every case.” </a:t>
            </a:r>
          </a:p>
          <a:p>
            <a:pPr lvl="1"/>
            <a:r>
              <a:rPr lang="en-US" sz="1800" dirty="0">
                <a:latin typeface="Georgia" panose="02040502050405020303" pitchFamily="18" charset="0"/>
              </a:rPr>
              <a:t>“Where companies forgo reasonable cost-efficient measures to protect consumer data, [] the CFPB expects the risk of substantial injury to consumers will outweigh any purported countervailing benefits to consumers or competition.” </a:t>
            </a:r>
          </a:p>
          <a:p>
            <a:pPr lvl="1"/>
            <a:r>
              <a:rPr lang="en-US" sz="1800" dirty="0">
                <a:latin typeface="Georgia" panose="02040502050405020303" pitchFamily="18" charset="0"/>
              </a:rPr>
              <a:t>The circular notes some examples where the failure to implement the following data security measures might increase the risk that a firm’s conduct triggers liability under the Consumer Financial Protection Act, including:</a:t>
            </a:r>
          </a:p>
          <a:p>
            <a:pPr lvl="2"/>
            <a:r>
              <a:rPr lang="en-US" sz="1800" dirty="0">
                <a:latin typeface="Georgia" panose="02040502050405020303" pitchFamily="18" charset="0"/>
              </a:rPr>
              <a:t>Multi-factor authentication</a:t>
            </a:r>
          </a:p>
          <a:p>
            <a:pPr lvl="2"/>
            <a:r>
              <a:rPr lang="en-US" sz="1800" dirty="0">
                <a:latin typeface="Georgia" panose="02040502050405020303" pitchFamily="18" charset="0"/>
              </a:rPr>
              <a:t>Adequate password management </a:t>
            </a:r>
          </a:p>
          <a:p>
            <a:pPr lvl="2"/>
            <a:r>
              <a:rPr lang="en-US" sz="1800" dirty="0">
                <a:latin typeface="Georgia" panose="02040502050405020303" pitchFamily="18" charset="0"/>
              </a:rPr>
              <a:t>Timely software updates </a:t>
            </a:r>
          </a:p>
        </p:txBody>
      </p:sp>
      <p:sp>
        <p:nvSpPr>
          <p:cNvPr id="3" name="Title 2">
            <a:extLst>
              <a:ext uri="{FF2B5EF4-FFF2-40B4-BE49-F238E27FC236}">
                <a16:creationId xmlns:a16="http://schemas.microsoft.com/office/drawing/2014/main" id="{27804DAF-1F8D-BF4A-9BB3-2611C3A83F01}"/>
              </a:ext>
            </a:extLst>
          </p:cNvPr>
          <p:cNvSpPr>
            <a:spLocks noGrp="1"/>
          </p:cNvSpPr>
          <p:nvPr>
            <p:ph type="title"/>
          </p:nvPr>
        </p:nvSpPr>
        <p:spPr>
          <a:xfrm>
            <a:off x="1438275" y="1207441"/>
            <a:ext cx="7312378" cy="457048"/>
          </a:xfrm>
        </p:spPr>
        <p:txBody>
          <a:bodyPr/>
          <a:lstStyle/>
          <a:p>
            <a:r>
              <a:rPr lang="en-US" b="0" cap="all" dirty="0">
                <a:solidFill>
                  <a:srgbClr val="B3350D"/>
                </a:solidFill>
                <a:latin typeface="Georgia" panose="02040502050405020303" pitchFamily="18" charset="0"/>
              </a:rPr>
              <a:t>CFPB</a:t>
            </a:r>
            <a:r>
              <a:rPr lang="en-US" b="0" cap="all" dirty="0">
                <a:solidFill>
                  <a:schemeClr val="bg1">
                    <a:lumMod val="50000"/>
                  </a:schemeClr>
                </a:solidFill>
                <a:latin typeface="Georgia" panose="02040502050405020303" pitchFamily="18" charset="0"/>
              </a:rPr>
              <a:t> Cybersecurity </a:t>
            </a:r>
          </a:p>
        </p:txBody>
      </p:sp>
    </p:spTree>
    <p:extLst>
      <p:ext uri="{BB962C8B-B14F-4D97-AF65-F5344CB8AC3E}">
        <p14:creationId xmlns:p14="http://schemas.microsoft.com/office/powerpoint/2010/main" val="16484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10737" y="2441278"/>
            <a:ext cx="7345363" cy="3811587"/>
          </a:xfrm>
        </p:spPr>
        <p:txBody>
          <a:bodyPr>
            <a:normAutofit/>
          </a:bodyPr>
          <a:lstStyle/>
          <a:p>
            <a:r>
              <a:rPr lang="en-US" sz="2000" dirty="0">
                <a:latin typeface="Georgia" panose="02040502050405020303" pitchFamily="18" charset="0"/>
                <a:hlinkClick r:id="rId3">
                  <a:extLst>
                    <a:ext uri="{A12FA001-AC4F-418D-AE19-62706E023703}">
                      <ahyp:hlinkClr xmlns:ahyp="http://schemas.microsoft.com/office/drawing/2018/hyperlinkcolor" val="tx"/>
                    </a:ext>
                  </a:extLst>
                </a:hlinkClick>
              </a:rPr>
              <a:t>FTC Vocational School Guides</a:t>
            </a:r>
            <a:endParaRPr lang="en-US" sz="2000" dirty="0">
              <a:latin typeface="Georgia" panose="02040502050405020303" pitchFamily="18" charset="0"/>
            </a:endParaRPr>
          </a:p>
          <a:p>
            <a:pPr marL="0" indent="0">
              <a:buNone/>
            </a:pPr>
            <a:endParaRPr lang="en-US" sz="2000" dirty="0">
              <a:solidFill>
                <a:schemeClr val="bg1">
                  <a:lumMod val="50000"/>
                </a:schemeClr>
              </a:solidFill>
              <a:latin typeface="Georgia" panose="02040502050405020303" pitchFamily="18" charset="0"/>
            </a:endParaRPr>
          </a:p>
          <a:p>
            <a:r>
              <a:rPr lang="en-US" sz="2000" dirty="0">
                <a:latin typeface="Georgia" panose="02040502050405020303" pitchFamily="18" charset="0"/>
                <a:hlinkClick r:id="rId4">
                  <a:extLst>
                    <a:ext uri="{A12FA001-AC4F-418D-AE19-62706E023703}">
                      <ahyp:hlinkClr xmlns:ahyp="http://schemas.microsoft.com/office/drawing/2018/hyperlinkcolor" val="tx"/>
                    </a:ext>
                  </a:extLst>
                </a:hlinkClick>
              </a:rPr>
              <a:t>FTC.com Disclosures</a:t>
            </a:r>
            <a:endParaRPr lang="en-US" sz="2000" dirty="0">
              <a:latin typeface="Georgia" panose="02040502050405020303" pitchFamily="18" charset="0"/>
            </a:endParaRPr>
          </a:p>
          <a:p>
            <a:endParaRPr lang="en-US" sz="2000" dirty="0">
              <a:latin typeface="Georgia" panose="02040502050405020303" pitchFamily="18" charset="0"/>
            </a:endParaRPr>
          </a:p>
          <a:p>
            <a:r>
              <a:rPr lang="en-US" sz="2000" i="0" dirty="0">
                <a:effectLst/>
                <a:latin typeface="Georgia" panose="02040502050405020303" pitchFamily="18" charset="0"/>
                <a:hlinkClick r:id="rId5">
                  <a:extLst>
                    <a:ext uri="{A12FA001-AC4F-418D-AE19-62706E023703}">
                      <ahyp:hlinkClr xmlns:ahyp="http://schemas.microsoft.com/office/drawing/2018/hyperlinkcolor" val="tx"/>
                    </a:ext>
                  </a:extLst>
                </a:hlinkClick>
              </a:rPr>
              <a:t>Consumer Financial Protection Circular 2022-04</a:t>
            </a:r>
            <a:endParaRPr lang="en-US" sz="2000" i="0" dirty="0">
              <a:effectLst/>
              <a:latin typeface="Georgia" panose="02040502050405020303" pitchFamily="18" charset="0"/>
            </a:endParaRPr>
          </a:p>
          <a:p>
            <a:pPr marL="0" indent="0">
              <a:buNone/>
            </a:pPr>
            <a:endParaRPr lang="en-US" dirty="0">
              <a:solidFill>
                <a:schemeClr val="bg1">
                  <a:lumMod val="50000"/>
                </a:schemeClr>
              </a:solidFill>
            </a:endParaRPr>
          </a:p>
        </p:txBody>
      </p:sp>
      <p:sp>
        <p:nvSpPr>
          <p:cNvPr id="3" name="Title 2"/>
          <p:cNvSpPr>
            <a:spLocks noGrp="1"/>
          </p:cNvSpPr>
          <p:nvPr>
            <p:ph type="title"/>
          </p:nvPr>
        </p:nvSpPr>
        <p:spPr>
          <a:xfrm>
            <a:off x="1086582" y="1370182"/>
            <a:ext cx="7312378" cy="465674"/>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ADDITIONAL Resources </a:t>
            </a:r>
            <a:r>
              <a:rPr lang="en-US" dirty="0"/>
              <a:t>	</a:t>
            </a:r>
          </a:p>
        </p:txBody>
      </p:sp>
    </p:spTree>
    <p:extLst>
      <p:ext uri="{BB962C8B-B14F-4D97-AF65-F5344CB8AC3E}">
        <p14:creationId xmlns:p14="http://schemas.microsoft.com/office/powerpoint/2010/main" val="144916977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155E06-F80F-4892-BABE-806D8069C812}"/>
              </a:ext>
            </a:extLst>
          </p:cNvPr>
          <p:cNvSpPr>
            <a:spLocks noGrp="1"/>
          </p:cNvSpPr>
          <p:nvPr>
            <p:ph sz="quarter" idx="10"/>
          </p:nvPr>
        </p:nvSpPr>
        <p:spPr>
          <a:xfrm>
            <a:off x="1071154" y="1110036"/>
            <a:ext cx="7615646" cy="5578147"/>
          </a:xfrm>
        </p:spPr>
        <p:txBody>
          <a:bodyPr>
            <a:normAutofit/>
          </a:bodyPr>
          <a:lstStyle/>
          <a:p>
            <a:pPr marL="0" indent="0">
              <a:buNone/>
            </a:pPr>
            <a:endParaRPr lang="en-US" sz="3300" cap="all" dirty="0">
              <a:solidFill>
                <a:srgbClr val="C00000"/>
              </a:solidFill>
              <a:latin typeface="Georgia" panose="02040502050405020303" pitchFamily="18" charset="0"/>
              <a:ea typeface="Lato Medium" panose="020F0502020204030203" pitchFamily="34" charset="0"/>
              <a:cs typeface="Lato Medium" panose="020F0502020204030203" pitchFamily="34" charset="0"/>
            </a:endParaRPr>
          </a:p>
          <a:p>
            <a:pPr marL="0" indent="0">
              <a:buNone/>
            </a:pPr>
            <a:r>
              <a:rPr lang="en-US" sz="330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Questions? </a:t>
            </a:r>
          </a:p>
        </p:txBody>
      </p:sp>
      <p:pic>
        <p:nvPicPr>
          <p:cNvPr id="1030" name="Picture 6" descr="aaLAWchak: The Paper Chase | Indian Case Law">
            <a:extLst>
              <a:ext uri="{FF2B5EF4-FFF2-40B4-BE49-F238E27FC236}">
                <a16:creationId xmlns:a16="http://schemas.microsoft.com/office/drawing/2014/main" id="{760AC523-3D34-4968-9C17-B3072B01E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339" y="2605331"/>
            <a:ext cx="4306677" cy="241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31294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167" y="2648744"/>
            <a:ext cx="4642339" cy="830997"/>
          </a:xfrm>
          <a:prstGeom prst="rect">
            <a:avLst/>
          </a:prstGeom>
          <a:noFill/>
        </p:spPr>
        <p:txBody>
          <a:bodyPr wrap="square" rtlCol="0">
            <a:spAutoFit/>
          </a:bodyPr>
          <a:lstStyle/>
          <a:p>
            <a:r>
              <a:rPr lang="en-US" sz="4800" dirty="0">
                <a:solidFill>
                  <a:schemeClr val="bg1"/>
                </a:solidFill>
                <a:latin typeface="Georgia" panose="02040502050405020303" pitchFamily="18" charset="0"/>
              </a:rPr>
              <a:t>Thank you!</a:t>
            </a:r>
          </a:p>
        </p:txBody>
      </p:sp>
    </p:spTree>
    <p:extLst>
      <p:ext uri="{BB962C8B-B14F-4D97-AF65-F5344CB8AC3E}">
        <p14:creationId xmlns:p14="http://schemas.microsoft.com/office/powerpoint/2010/main" val="2736082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69E9F-CE0F-49D9-ACAD-2E681323DD5A}"/>
              </a:ext>
            </a:extLst>
          </p:cNvPr>
          <p:cNvSpPr>
            <a:spLocks noGrp="1"/>
          </p:cNvSpPr>
          <p:nvPr>
            <p:ph sz="quarter" idx="10"/>
          </p:nvPr>
        </p:nvSpPr>
        <p:spPr>
          <a:xfrm>
            <a:off x="2111626" y="2038010"/>
            <a:ext cx="6031646" cy="3790351"/>
          </a:xfrm>
        </p:spPr>
        <p:txBody>
          <a:bodyPr>
            <a:normAutofit/>
          </a:bodyPr>
          <a:lstStyle/>
          <a:p>
            <a:pPr marL="0" indent="0">
              <a:buFont typeface="Arial" panose="020B0604020202020204" pitchFamily="34" charset="0"/>
              <a:buNone/>
            </a:pPr>
            <a:r>
              <a:rPr lang="en-US" sz="1800" b="1" dirty="0">
                <a:latin typeface="Georgia" panose="02040502050405020303" pitchFamily="18" charset="0"/>
              </a:rPr>
              <a:t>PRACTICE AND EXPERIENCE </a:t>
            </a:r>
          </a:p>
          <a:p>
            <a:pPr marL="0" indent="0">
              <a:buFont typeface="Arial" panose="020B0604020202020204" pitchFamily="34" charset="0"/>
              <a:buNone/>
            </a:pPr>
            <a:r>
              <a:rPr lang="en-US" sz="1800" dirty="0">
                <a:latin typeface="Georgia" panose="02040502050405020303" pitchFamily="18" charset="0"/>
              </a:rPr>
              <a:t>					</a:t>
            </a:r>
          </a:p>
          <a:p>
            <a:pPr lvl="1">
              <a:spcAft>
                <a:spcPts val="800"/>
              </a:spcAft>
            </a:pPr>
            <a:r>
              <a:rPr lang="en-US" sz="1800" dirty="0">
                <a:latin typeface="Georgia" panose="02040502050405020303" pitchFamily="18" charset="0"/>
              </a:rPr>
              <a:t>SVP &amp; Education Practice Group Co-Lead </a:t>
            </a:r>
          </a:p>
          <a:p>
            <a:pPr lvl="1">
              <a:spcAft>
                <a:spcPts val="800"/>
              </a:spcAft>
            </a:pPr>
            <a:r>
              <a:rPr lang="en-US" sz="1800" dirty="0">
                <a:latin typeface="Georgia" panose="02040502050405020303" pitchFamily="18" charset="0"/>
              </a:rPr>
              <a:t>Works almost exclusively with for-profit higher education institutions. Where he specializes in helping them manage their unique risk profile</a:t>
            </a:r>
          </a:p>
          <a:p>
            <a:pPr lvl="1">
              <a:spcAft>
                <a:spcPts val="800"/>
              </a:spcAft>
            </a:pPr>
            <a:r>
              <a:rPr lang="en-US" sz="1800" dirty="0">
                <a:latin typeface="Georgia" panose="02040502050405020303" pitchFamily="18" charset="0"/>
              </a:rPr>
              <a:t>Graduated with a Bachelor of Science Degree in Finance from the University of Kansas and holds his Associate in Risk Management (ARM) designation</a:t>
            </a:r>
          </a:p>
          <a:p>
            <a:pPr lvl="1">
              <a:spcAft>
                <a:spcPts val="800"/>
              </a:spcAft>
            </a:pPr>
            <a:r>
              <a:rPr lang="en-US" sz="1800" dirty="0">
                <a:latin typeface="Georgia" panose="02040502050405020303" pitchFamily="18" charset="0"/>
              </a:rPr>
              <a:t>Daniel was named to the 2018 class of Ingram’s 20 in their Twenties </a:t>
            </a:r>
          </a:p>
        </p:txBody>
      </p:sp>
      <p:sp>
        <p:nvSpPr>
          <p:cNvPr id="3" name="Title 2">
            <a:extLst>
              <a:ext uri="{FF2B5EF4-FFF2-40B4-BE49-F238E27FC236}">
                <a16:creationId xmlns:a16="http://schemas.microsoft.com/office/drawing/2014/main" id="{34B9F026-1C15-4265-87FB-6AAA627B8548}"/>
              </a:ext>
            </a:extLst>
          </p:cNvPr>
          <p:cNvSpPr>
            <a:spLocks noGrp="1"/>
          </p:cNvSpPr>
          <p:nvPr>
            <p:ph type="title"/>
          </p:nvPr>
        </p:nvSpPr>
        <p:spPr>
          <a:xfrm>
            <a:off x="1471260" y="1335231"/>
            <a:ext cx="7312378" cy="457048"/>
          </a:xfrm>
        </p:spPr>
        <p:txBody>
          <a:bodyPr/>
          <a:lstStyle/>
          <a:p>
            <a:r>
              <a:rPr lang="en-US" b="0" dirty="0">
                <a:solidFill>
                  <a:srgbClr val="C00000"/>
                </a:solidFill>
                <a:latin typeface="Georgia" panose="02040502050405020303" pitchFamily="18" charset="0"/>
                <a:ea typeface="Lato Medium" panose="020F0502020204030203" pitchFamily="34" charset="0"/>
                <a:cs typeface="Lato Medium" panose="020F0502020204030203" pitchFamily="34" charset="0"/>
              </a:rPr>
              <a:t>Daniel </a:t>
            </a:r>
            <a:r>
              <a:rPr lang="en-US" b="0" dirty="0" err="1">
                <a:solidFill>
                  <a:srgbClr val="C00000"/>
                </a:solidFill>
                <a:latin typeface="Georgia" panose="02040502050405020303" pitchFamily="18" charset="0"/>
                <a:ea typeface="Lato Medium" panose="020F0502020204030203" pitchFamily="34" charset="0"/>
                <a:cs typeface="Lato Medium" panose="020F0502020204030203" pitchFamily="34" charset="0"/>
              </a:rPr>
              <a:t>Kusmin’s</a:t>
            </a:r>
            <a:r>
              <a:rPr lang="en-US" b="0" dirty="0">
                <a:solidFill>
                  <a:srgbClr val="C00000"/>
                </a:solidFill>
                <a:latin typeface="Georgia" panose="02040502050405020303" pitchFamily="18" charset="0"/>
                <a:ea typeface="Lato Medium" panose="020F0502020204030203" pitchFamily="34" charset="0"/>
                <a:cs typeface="Lato Medium" panose="020F0502020204030203" pitchFamily="34" charset="0"/>
              </a:rPr>
              <a:t> </a:t>
            </a:r>
            <a:r>
              <a:rPr lang="en-US" b="0" dirty="0">
                <a:latin typeface="Georgia" panose="02040502050405020303" pitchFamily="18" charset="0"/>
                <a:ea typeface="Lato Light" panose="020F0502020204030203" pitchFamily="34" charset="0"/>
                <a:cs typeface="Lato Light" panose="020F0502020204030203" pitchFamily="34" charset="0"/>
              </a:rPr>
              <a:t>Background</a:t>
            </a:r>
          </a:p>
        </p:txBody>
      </p:sp>
      <p:pic>
        <p:nvPicPr>
          <p:cNvPr id="10" name="Picture 9">
            <a:extLst>
              <a:ext uri="{FF2B5EF4-FFF2-40B4-BE49-F238E27FC236}">
                <a16:creationId xmlns:a16="http://schemas.microsoft.com/office/drawing/2014/main" id="{569CE97A-155E-7DCF-8195-A227851E59C4}"/>
              </a:ext>
            </a:extLst>
          </p:cNvPr>
          <p:cNvPicPr>
            <a:picLocks noChangeAspect="1"/>
          </p:cNvPicPr>
          <p:nvPr/>
        </p:nvPicPr>
        <p:blipFill>
          <a:blip r:embed="rId3"/>
          <a:srcRect/>
          <a:stretch/>
        </p:blipFill>
        <p:spPr>
          <a:xfrm>
            <a:off x="483578" y="2608653"/>
            <a:ext cx="2050414" cy="2044961"/>
          </a:xfrm>
          <a:prstGeom prst="rect">
            <a:avLst/>
          </a:prstGeom>
        </p:spPr>
      </p:pic>
      <p:sp>
        <p:nvSpPr>
          <p:cNvPr id="11" name="TextBox 10">
            <a:extLst>
              <a:ext uri="{FF2B5EF4-FFF2-40B4-BE49-F238E27FC236}">
                <a16:creationId xmlns:a16="http://schemas.microsoft.com/office/drawing/2014/main" id="{C104DBAE-D88D-56AD-61A9-D1D6439C1379}"/>
              </a:ext>
            </a:extLst>
          </p:cNvPr>
          <p:cNvSpPr txBox="1"/>
          <p:nvPr/>
        </p:nvSpPr>
        <p:spPr>
          <a:xfrm flipH="1">
            <a:off x="38361" y="4653614"/>
            <a:ext cx="2865797" cy="523220"/>
          </a:xfrm>
          <a:prstGeom prst="rect">
            <a:avLst/>
          </a:prstGeom>
          <a:noFill/>
        </p:spPr>
        <p:txBody>
          <a:bodyPr wrap="square" rtlCol="0">
            <a:spAutoFit/>
          </a:bodyPr>
          <a:lstStyle/>
          <a:p>
            <a:pPr algn="ctr"/>
            <a:r>
              <a:rPr lang="en-US" sz="1400" dirty="0">
                <a:solidFill>
                  <a:srgbClr val="C00000"/>
                </a:solidFill>
                <a:latin typeface="Georgia" panose="02040502050405020303" pitchFamily="18" charset="0"/>
              </a:rPr>
              <a:t>913.832.8878</a:t>
            </a:r>
          </a:p>
          <a:p>
            <a:pPr algn="ctr"/>
            <a:r>
              <a:rPr lang="en-US" sz="1400" dirty="0">
                <a:solidFill>
                  <a:srgbClr val="C00000"/>
                </a:solidFill>
                <a:latin typeface="Georgia" panose="02040502050405020303" pitchFamily="18" charset="0"/>
              </a:rPr>
              <a:t>dkusmin@cobbsallen.com</a:t>
            </a:r>
          </a:p>
        </p:txBody>
      </p:sp>
    </p:spTree>
    <p:extLst>
      <p:ext uri="{BB962C8B-B14F-4D97-AF65-F5344CB8AC3E}">
        <p14:creationId xmlns:p14="http://schemas.microsoft.com/office/powerpoint/2010/main" val="843126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5666" y="2655276"/>
            <a:ext cx="2482323" cy="2062529"/>
          </a:xfrm>
        </p:spPr>
      </p:pic>
      <p:sp>
        <p:nvSpPr>
          <p:cNvPr id="3" name="Title 2">
            <a:extLst>
              <a:ext uri="{FF2B5EF4-FFF2-40B4-BE49-F238E27FC236}">
                <a16:creationId xmlns:a16="http://schemas.microsoft.com/office/drawing/2014/main" id="{34B9F026-1C15-4265-87FB-6AAA627B8548}"/>
              </a:ext>
            </a:extLst>
          </p:cNvPr>
          <p:cNvSpPr>
            <a:spLocks noGrp="1"/>
          </p:cNvSpPr>
          <p:nvPr>
            <p:ph type="title"/>
          </p:nvPr>
        </p:nvSpPr>
        <p:spPr>
          <a:xfrm>
            <a:off x="1471260" y="1335231"/>
            <a:ext cx="7312378" cy="457048"/>
          </a:xfrm>
        </p:spPr>
        <p:txBody>
          <a:bodyPr/>
          <a:lstStyle/>
          <a:p>
            <a:r>
              <a:rPr lang="en-US" b="0" dirty="0">
                <a:solidFill>
                  <a:srgbClr val="C00000"/>
                </a:solidFill>
                <a:latin typeface="Georgia" panose="02040502050405020303" pitchFamily="18" charset="0"/>
                <a:ea typeface="Lato Medium" panose="020F0502020204030203" pitchFamily="34" charset="0"/>
                <a:cs typeface="Lato Medium" panose="020F0502020204030203" pitchFamily="34" charset="0"/>
              </a:rPr>
              <a:t>Tres Cleveland’s </a:t>
            </a:r>
            <a:r>
              <a:rPr lang="en-US" b="0" dirty="0">
                <a:latin typeface="Georgia" panose="02040502050405020303" pitchFamily="18" charset="0"/>
                <a:ea typeface="Lato Light" panose="020F0502020204030203" pitchFamily="34" charset="0"/>
                <a:cs typeface="Lato Light" panose="020F0502020204030203" pitchFamily="34" charset="0"/>
              </a:rPr>
              <a:t>Background</a:t>
            </a:r>
          </a:p>
        </p:txBody>
      </p:sp>
      <p:sp>
        <p:nvSpPr>
          <p:cNvPr id="5" name="Content Placeholder 1">
            <a:extLst>
              <a:ext uri="{FF2B5EF4-FFF2-40B4-BE49-F238E27FC236}">
                <a16:creationId xmlns:a16="http://schemas.microsoft.com/office/drawing/2014/main" id="{F2E69E9F-CE0F-49D9-ACAD-2E681323DD5A}"/>
              </a:ext>
            </a:extLst>
          </p:cNvPr>
          <p:cNvSpPr txBox="1">
            <a:spLocks/>
          </p:cNvSpPr>
          <p:nvPr/>
        </p:nvSpPr>
        <p:spPr>
          <a:xfrm>
            <a:off x="2419357" y="2038010"/>
            <a:ext cx="6031646" cy="3790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F7F7F"/>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7F7F"/>
                </a:solidFill>
                <a:latin typeface="Lato" panose="020F0502020204030203" pitchFamily="34" charset="0"/>
                <a:ea typeface="+mn-ea"/>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Lato" panose="020F0502020204030203" pitchFamily="34" charset="0"/>
                <a:ea typeface="+mn-ea"/>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Georgia" panose="02040502050405020303" pitchFamily="18" charset="0"/>
              </a:rPr>
              <a:t>PRACTICE AND EXPERIENCE </a:t>
            </a:r>
          </a:p>
          <a:p>
            <a:pPr marL="0" indent="0">
              <a:buFont typeface="Arial" panose="020B0604020202020204" pitchFamily="34" charset="0"/>
              <a:buNone/>
            </a:pPr>
            <a:r>
              <a:rPr lang="en-US" sz="1800" dirty="0">
                <a:latin typeface="Georgia" panose="02040502050405020303" pitchFamily="18" charset="0"/>
              </a:rPr>
              <a:t>					</a:t>
            </a:r>
          </a:p>
          <a:p>
            <a:pPr lvl="1">
              <a:spcAft>
                <a:spcPts val="800"/>
              </a:spcAft>
            </a:pPr>
            <a:r>
              <a:rPr lang="en-US" sz="1800" dirty="0">
                <a:latin typeface="Georgia" panose="02040502050405020303" pitchFamily="18" charset="0"/>
              </a:rPr>
              <a:t>Tres serves as Chair of the Education Practice at Maynard</a:t>
            </a:r>
          </a:p>
          <a:p>
            <a:pPr lvl="1">
              <a:spcAft>
                <a:spcPts val="800"/>
              </a:spcAft>
            </a:pPr>
            <a:r>
              <a:rPr lang="en-US" sz="1800" dirty="0">
                <a:latin typeface="Georgia" panose="02040502050405020303" pitchFamily="18" charset="0"/>
              </a:rPr>
              <a:t>Represents educational institutions, third-party servicers, and financial investors in dozens of reported cases in courts throughout the country</a:t>
            </a:r>
          </a:p>
          <a:p>
            <a:pPr lvl="1">
              <a:spcAft>
                <a:spcPts val="800"/>
              </a:spcAft>
            </a:pPr>
            <a:r>
              <a:rPr lang="en-US" sz="1800" dirty="0">
                <a:latin typeface="Georgia" panose="02040502050405020303" pitchFamily="18" charset="0"/>
              </a:rPr>
              <a:t>Advises institutions, investors and financers in higher education mergers and acquisitions, and in other complex corporate restructuring matters, including bankruptcies and receiverships</a:t>
            </a:r>
          </a:p>
        </p:txBody>
      </p:sp>
      <p:sp>
        <p:nvSpPr>
          <p:cNvPr id="6" name="TextBox 5">
            <a:extLst>
              <a:ext uri="{FF2B5EF4-FFF2-40B4-BE49-F238E27FC236}">
                <a16:creationId xmlns:a16="http://schemas.microsoft.com/office/drawing/2014/main" id="{C104DBAE-D88D-56AD-61A9-D1D6439C1379}"/>
              </a:ext>
            </a:extLst>
          </p:cNvPr>
          <p:cNvSpPr txBox="1"/>
          <p:nvPr/>
        </p:nvSpPr>
        <p:spPr>
          <a:xfrm flipH="1">
            <a:off x="143928" y="4702704"/>
            <a:ext cx="2865797" cy="523220"/>
          </a:xfrm>
          <a:prstGeom prst="rect">
            <a:avLst/>
          </a:prstGeom>
          <a:noFill/>
        </p:spPr>
        <p:txBody>
          <a:bodyPr wrap="square" rtlCol="0">
            <a:spAutoFit/>
          </a:bodyPr>
          <a:lstStyle/>
          <a:p>
            <a:pPr algn="ctr"/>
            <a:r>
              <a:rPr lang="en-US" sz="1400" dirty="0">
                <a:solidFill>
                  <a:srgbClr val="C00000"/>
                </a:solidFill>
                <a:latin typeface="Georgia" panose="02040502050405020303" pitchFamily="18" charset="0"/>
              </a:rPr>
              <a:t>205.254.1183</a:t>
            </a:r>
          </a:p>
          <a:p>
            <a:pPr algn="ctr"/>
            <a:r>
              <a:rPr lang="en-US" sz="1400" dirty="0">
                <a:solidFill>
                  <a:srgbClr val="C00000"/>
                </a:solidFill>
                <a:latin typeface="Georgia" panose="02040502050405020303" pitchFamily="18" charset="0"/>
              </a:rPr>
              <a:t>tcleveland@maynardcooper.com</a:t>
            </a:r>
          </a:p>
        </p:txBody>
      </p:sp>
    </p:spTree>
    <p:extLst>
      <p:ext uri="{BB962C8B-B14F-4D97-AF65-F5344CB8AC3E}">
        <p14:creationId xmlns:p14="http://schemas.microsoft.com/office/powerpoint/2010/main" val="1927697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2D9F0E-B945-4D23-B8A7-4EB01C3CF50E}"/>
              </a:ext>
            </a:extLst>
          </p:cNvPr>
          <p:cNvSpPr>
            <a:spLocks noGrp="1"/>
          </p:cNvSpPr>
          <p:nvPr>
            <p:ph sz="quarter" idx="10"/>
          </p:nvPr>
        </p:nvSpPr>
        <p:spPr>
          <a:xfrm>
            <a:off x="861852" y="2075444"/>
            <a:ext cx="7553981" cy="3811587"/>
          </a:xfrm>
        </p:spPr>
        <p:txBody>
          <a:bodyPr>
            <a:normAutofit/>
          </a:bodyPr>
          <a:lstStyle/>
          <a:p>
            <a:pPr marL="0" indent="0" algn="just">
              <a:lnSpc>
                <a:spcPct val="100000"/>
              </a:lnSpc>
              <a:spcBef>
                <a:spcPts val="600"/>
              </a:spcBef>
              <a:buNone/>
            </a:pPr>
            <a:r>
              <a:rPr lang="en-US" sz="1800" dirty="0">
                <a:latin typeface="Georgia" panose="02040502050405020303" pitchFamily="18" charset="0"/>
              </a:rPr>
              <a:t>Maynard’s Higher Education Practice Group is deeply experienced and entrenched in all facets of regulatory issues that are important to institutions, investors, third-party servicers and accrediting agencies</a:t>
            </a:r>
          </a:p>
          <a:p>
            <a:endParaRPr lang="en-US" sz="1800" dirty="0">
              <a:latin typeface="Georgia" panose="02040502050405020303" pitchFamily="18" charset="0"/>
            </a:endParaRPr>
          </a:p>
          <a:p>
            <a:pPr marL="0" indent="0">
              <a:buNone/>
            </a:pPr>
            <a:r>
              <a:rPr lang="en-US" sz="1800" dirty="0">
                <a:latin typeface="Georgia" panose="02040502050405020303" pitchFamily="18" charset="0"/>
              </a:rPr>
              <a:t> </a:t>
            </a:r>
          </a:p>
          <a:p>
            <a:endParaRPr lang="en-US" sz="1800" dirty="0">
              <a:latin typeface="Georgia" panose="02040502050405020303" pitchFamily="18" charset="0"/>
            </a:endParaRPr>
          </a:p>
          <a:p>
            <a:endParaRPr lang="en-US" sz="1800" dirty="0">
              <a:latin typeface="Georgia" panose="02040502050405020303" pitchFamily="18" charset="0"/>
            </a:endParaRPr>
          </a:p>
        </p:txBody>
      </p:sp>
      <p:sp>
        <p:nvSpPr>
          <p:cNvPr id="3" name="Title 2">
            <a:extLst>
              <a:ext uri="{FF2B5EF4-FFF2-40B4-BE49-F238E27FC236}">
                <a16:creationId xmlns:a16="http://schemas.microsoft.com/office/drawing/2014/main" id="{B6F495E6-F93D-4B9F-A4CE-CF90CEE6E93E}"/>
              </a:ext>
            </a:extLst>
          </p:cNvPr>
          <p:cNvSpPr>
            <a:spLocks noGrp="1"/>
          </p:cNvSpPr>
          <p:nvPr>
            <p:ph type="title"/>
          </p:nvPr>
        </p:nvSpPr>
        <p:spPr>
          <a:xfrm>
            <a:off x="1103455" y="1322291"/>
            <a:ext cx="7312378" cy="465674"/>
          </a:xfrm>
        </p:spPr>
        <p:txBody>
          <a:bodyPr/>
          <a:lstStyle/>
          <a:p>
            <a:r>
              <a:rPr lang="en-US" b="0" dirty="0">
                <a:solidFill>
                  <a:srgbClr val="C00000"/>
                </a:solidFill>
                <a:latin typeface="Georgia" panose="02040502050405020303" pitchFamily="18" charset="0"/>
                <a:ea typeface="Lato Medium" panose="020F0502020204030203" pitchFamily="34" charset="0"/>
                <a:cs typeface="Lato Medium" panose="020F0502020204030203" pitchFamily="34" charset="0"/>
              </a:rPr>
              <a:t>HIGHER EDUCATION </a:t>
            </a:r>
            <a:r>
              <a:rPr lang="en-US" b="0" dirty="0">
                <a:latin typeface="Georgia" panose="02040502050405020303" pitchFamily="18" charset="0"/>
                <a:ea typeface="Lato Light" panose="020F0502020204030203" pitchFamily="34" charset="0"/>
                <a:cs typeface="Lato Light" panose="020F0502020204030203" pitchFamily="34" charset="0"/>
              </a:rPr>
              <a:t>PRACTICE</a:t>
            </a:r>
          </a:p>
        </p:txBody>
      </p:sp>
      <p:graphicFrame>
        <p:nvGraphicFramePr>
          <p:cNvPr id="4" name="Diagram 3"/>
          <p:cNvGraphicFramePr/>
          <p:nvPr>
            <p:extLst>
              <p:ext uri="{D42A27DB-BD31-4B8C-83A1-F6EECF244321}">
                <p14:modId xmlns:p14="http://schemas.microsoft.com/office/powerpoint/2010/main" val="2194776655"/>
              </p:ext>
            </p:extLst>
          </p:nvPr>
        </p:nvGraphicFramePr>
        <p:xfrm>
          <a:off x="1674656" y="3271856"/>
          <a:ext cx="7312378" cy="2936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5760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495E6-F93D-4B9F-A4CE-CF90CEE6E93E}"/>
              </a:ext>
            </a:extLst>
          </p:cNvPr>
          <p:cNvSpPr>
            <a:spLocks noGrp="1"/>
          </p:cNvSpPr>
          <p:nvPr>
            <p:ph type="title"/>
          </p:nvPr>
        </p:nvSpPr>
        <p:spPr>
          <a:xfrm>
            <a:off x="1308698" y="1335352"/>
            <a:ext cx="7312378" cy="457048"/>
          </a:xfrm>
        </p:spPr>
        <p:txBody>
          <a:bodyPr/>
          <a:lstStyle/>
          <a:p>
            <a:r>
              <a:rPr lang="en-US" b="0" dirty="0">
                <a:solidFill>
                  <a:srgbClr val="C00000"/>
                </a:solidFill>
                <a:latin typeface="Georgia" panose="02040502050405020303" pitchFamily="18" charset="0"/>
                <a:ea typeface="Lato Medium" panose="020F0502020204030203" pitchFamily="34" charset="0"/>
                <a:cs typeface="Lato Medium" panose="020F0502020204030203" pitchFamily="34" charset="0"/>
              </a:rPr>
              <a:t>HIGHER EDUCATION </a:t>
            </a:r>
            <a:r>
              <a:rPr lang="en-US" b="0" dirty="0">
                <a:latin typeface="Georgia" panose="02040502050405020303" pitchFamily="18" charset="0"/>
                <a:ea typeface="Lato Light" panose="020F0502020204030203" pitchFamily="34" charset="0"/>
                <a:cs typeface="Lato Light" panose="020F0502020204030203" pitchFamily="34" charset="0"/>
              </a:rPr>
              <a:t>ACTIVITY</a:t>
            </a:r>
          </a:p>
        </p:txBody>
      </p:sp>
      <p:grpSp>
        <p:nvGrpSpPr>
          <p:cNvPr id="22" name="Group 21">
            <a:extLst>
              <a:ext uri="{FF2B5EF4-FFF2-40B4-BE49-F238E27FC236}">
                <a16:creationId xmlns:a16="http://schemas.microsoft.com/office/drawing/2014/main" id="{C7996DB9-52DC-06FE-795D-F265910D5563}"/>
              </a:ext>
            </a:extLst>
          </p:cNvPr>
          <p:cNvGrpSpPr/>
          <p:nvPr/>
        </p:nvGrpSpPr>
        <p:grpSpPr>
          <a:xfrm>
            <a:off x="1455197" y="1850303"/>
            <a:ext cx="6625382" cy="4213002"/>
            <a:chOff x="327875" y="2737308"/>
            <a:chExt cx="6907498" cy="4392389"/>
          </a:xfrm>
        </p:grpSpPr>
        <p:grpSp>
          <p:nvGrpSpPr>
            <p:cNvPr id="23" name="Group 22">
              <a:extLst>
                <a:ext uri="{FF2B5EF4-FFF2-40B4-BE49-F238E27FC236}">
                  <a16:creationId xmlns:a16="http://schemas.microsoft.com/office/drawing/2014/main" id="{E79086AE-744D-0993-6F13-BBD4A89FFFB9}"/>
                </a:ext>
              </a:extLst>
            </p:cNvPr>
            <p:cNvGrpSpPr/>
            <p:nvPr/>
          </p:nvGrpSpPr>
          <p:grpSpPr>
            <a:xfrm>
              <a:off x="327875" y="2737308"/>
              <a:ext cx="6907498" cy="4392389"/>
              <a:chOff x="327875" y="2737308"/>
              <a:chExt cx="6907498" cy="4392389"/>
            </a:xfrm>
          </p:grpSpPr>
          <p:sp>
            <p:nvSpPr>
              <p:cNvPr id="55" name="object 3">
                <a:extLst>
                  <a:ext uri="{FF2B5EF4-FFF2-40B4-BE49-F238E27FC236}">
                    <a16:creationId xmlns:a16="http://schemas.microsoft.com/office/drawing/2014/main" id="{49C76BB5-4A2B-97A1-A002-576860A539C3}"/>
                  </a:ext>
                </a:extLst>
              </p:cNvPr>
              <p:cNvSpPr txBox="1"/>
              <p:nvPr/>
            </p:nvSpPr>
            <p:spPr>
              <a:xfrm>
                <a:off x="534043" y="3825008"/>
                <a:ext cx="1389001" cy="529055"/>
              </a:xfrm>
              <a:prstGeom prst="rect">
                <a:avLst/>
              </a:prstGeom>
            </p:spPr>
            <p:txBody>
              <a:bodyPr vert="horz" wrap="square" lIns="0" tIns="43180" rIns="0" bIns="0" rtlCol="0">
                <a:spAutoFit/>
              </a:bodyPr>
              <a:lstStyle/>
              <a:p>
                <a:pPr marL="12065" marR="5080" indent="-635" algn="ctr">
                  <a:lnSpc>
                    <a:spcPts val="1200"/>
                  </a:lnSpc>
                  <a:spcBef>
                    <a:spcPts val="340"/>
                  </a:spcBef>
                </a:pPr>
                <a:r>
                  <a:rPr sz="1100" b="0" i="1" spc="-45" dirty="0">
                    <a:solidFill>
                      <a:srgbClr val="6D6E71"/>
                    </a:solidFill>
                    <a:latin typeface="Calibri Light"/>
                    <a:cs typeface="Calibri Light"/>
                  </a:rPr>
                  <a:t>Insurance</a:t>
                </a:r>
                <a:r>
                  <a:rPr sz="1100" b="0" i="1" spc="5" dirty="0">
                    <a:solidFill>
                      <a:srgbClr val="6D6E71"/>
                    </a:solidFill>
                    <a:latin typeface="Calibri Light"/>
                    <a:cs typeface="Calibri Light"/>
                  </a:rPr>
                  <a:t> </a:t>
                </a:r>
                <a:r>
                  <a:rPr sz="1100" b="0" i="1" spc="-40" dirty="0">
                    <a:solidFill>
                      <a:srgbClr val="6D6E71"/>
                    </a:solidFill>
                    <a:latin typeface="Calibri Light"/>
                    <a:cs typeface="Calibri Light"/>
                  </a:rPr>
                  <a:t>programs </a:t>
                </a:r>
                <a:r>
                  <a:rPr sz="1100" b="0" i="1" spc="-20" dirty="0">
                    <a:solidFill>
                      <a:srgbClr val="6D6E71"/>
                    </a:solidFill>
                    <a:latin typeface="Calibri Light"/>
                    <a:cs typeface="Calibri Light"/>
                  </a:rPr>
                  <a:t>specifically</a:t>
                </a:r>
                <a:r>
                  <a:rPr sz="1100" b="0" i="1" spc="45" dirty="0">
                    <a:solidFill>
                      <a:srgbClr val="6D6E71"/>
                    </a:solidFill>
                    <a:latin typeface="Calibri Light"/>
                    <a:cs typeface="Calibri Light"/>
                  </a:rPr>
                  <a:t> </a:t>
                </a:r>
                <a:r>
                  <a:rPr sz="1100" b="0" i="1" spc="-20" dirty="0">
                    <a:solidFill>
                      <a:srgbClr val="6D6E71"/>
                    </a:solidFill>
                    <a:latin typeface="Calibri Light"/>
                    <a:cs typeface="Calibri Light"/>
                  </a:rPr>
                  <a:t>tailored </a:t>
                </a:r>
                <a:r>
                  <a:rPr sz="1100" b="0" i="1" spc="-10" dirty="0">
                    <a:solidFill>
                      <a:srgbClr val="6D6E71"/>
                    </a:solidFill>
                    <a:latin typeface="Calibri Light"/>
                    <a:cs typeface="Calibri Light"/>
                  </a:rPr>
                  <a:t>for</a:t>
                </a:r>
                <a:r>
                  <a:rPr sz="1100" b="0" i="1" spc="-40" dirty="0">
                    <a:solidFill>
                      <a:srgbClr val="6D6E71"/>
                    </a:solidFill>
                    <a:latin typeface="Calibri Light"/>
                    <a:cs typeface="Calibri Light"/>
                  </a:rPr>
                  <a:t> </a:t>
                </a:r>
                <a:r>
                  <a:rPr sz="1100" b="0" i="1" spc="-10" dirty="0">
                    <a:solidFill>
                      <a:srgbClr val="6D6E71"/>
                    </a:solidFill>
                    <a:latin typeface="Calibri Light"/>
                    <a:cs typeface="Calibri Light"/>
                  </a:rPr>
                  <a:t>education</a:t>
                </a:r>
                <a:endParaRPr sz="1100" dirty="0">
                  <a:latin typeface="Calibri Light"/>
                  <a:cs typeface="Calibri Light"/>
                </a:endParaRPr>
              </a:p>
            </p:txBody>
          </p:sp>
          <p:sp>
            <p:nvSpPr>
              <p:cNvPr id="56" name="object 4">
                <a:extLst>
                  <a:ext uri="{FF2B5EF4-FFF2-40B4-BE49-F238E27FC236}">
                    <a16:creationId xmlns:a16="http://schemas.microsoft.com/office/drawing/2014/main" id="{CC6CF45F-5FF4-510B-A71B-1CE176456D3C}"/>
                  </a:ext>
                </a:extLst>
              </p:cNvPr>
              <p:cNvSpPr txBox="1"/>
              <p:nvPr/>
            </p:nvSpPr>
            <p:spPr>
              <a:xfrm>
                <a:off x="773341" y="5054601"/>
                <a:ext cx="1149701" cy="368613"/>
              </a:xfrm>
              <a:prstGeom prst="rect">
                <a:avLst/>
              </a:prstGeom>
            </p:spPr>
            <p:txBody>
              <a:bodyPr vert="horz" wrap="square" lIns="0" tIns="43180" rIns="0" bIns="0" rtlCol="0">
                <a:spAutoFit/>
              </a:bodyPr>
              <a:lstStyle/>
              <a:p>
                <a:pPr marL="205104" marR="5080" indent="-193040">
                  <a:lnSpc>
                    <a:spcPts val="1200"/>
                  </a:lnSpc>
                  <a:spcBef>
                    <a:spcPts val="340"/>
                  </a:spcBef>
                </a:pPr>
                <a:r>
                  <a:rPr sz="1100" b="1" i="1" spc="-10" dirty="0">
                    <a:solidFill>
                      <a:srgbClr val="E12727"/>
                    </a:solidFill>
                    <a:latin typeface="Calibri"/>
                    <a:cs typeface="Calibri"/>
                  </a:rPr>
                  <a:t>$30M+</a:t>
                </a:r>
                <a:r>
                  <a:rPr sz="1100" b="1" i="1" spc="-40" dirty="0">
                    <a:solidFill>
                      <a:srgbClr val="E12727"/>
                    </a:solidFill>
                    <a:latin typeface="Calibri"/>
                    <a:cs typeface="Calibri"/>
                  </a:rPr>
                  <a:t> </a:t>
                </a:r>
                <a:r>
                  <a:rPr sz="1100" b="0" i="1" dirty="0">
                    <a:solidFill>
                      <a:srgbClr val="6D6E71"/>
                    </a:solidFill>
                    <a:latin typeface="Calibri Light"/>
                    <a:cs typeface="Calibri Light"/>
                  </a:rPr>
                  <a:t>in</a:t>
                </a:r>
                <a:r>
                  <a:rPr sz="1100" b="0" i="1" spc="-35" dirty="0">
                    <a:solidFill>
                      <a:srgbClr val="6D6E71"/>
                    </a:solidFill>
                    <a:latin typeface="Calibri Light"/>
                    <a:cs typeface="Calibri Light"/>
                  </a:rPr>
                  <a:t> </a:t>
                </a:r>
                <a:r>
                  <a:rPr sz="1100" b="0" i="1" spc="-25" dirty="0">
                    <a:solidFill>
                      <a:srgbClr val="6D6E71"/>
                    </a:solidFill>
                    <a:latin typeface="Calibri Light"/>
                    <a:cs typeface="Calibri Light"/>
                  </a:rPr>
                  <a:t>student </a:t>
                </a:r>
                <a:r>
                  <a:rPr sz="1100" b="0" i="1" spc="-10" dirty="0">
                    <a:solidFill>
                      <a:srgbClr val="6D6E71"/>
                    </a:solidFill>
                    <a:latin typeface="Calibri Light"/>
                    <a:cs typeface="Calibri Light"/>
                  </a:rPr>
                  <a:t>claims</a:t>
                </a:r>
                <a:r>
                  <a:rPr sz="1100" b="0" i="1" spc="-45" dirty="0">
                    <a:solidFill>
                      <a:srgbClr val="6D6E71"/>
                    </a:solidFill>
                    <a:latin typeface="Calibri Light"/>
                    <a:cs typeface="Calibri Light"/>
                  </a:rPr>
                  <a:t> </a:t>
                </a:r>
                <a:r>
                  <a:rPr sz="1100" b="0" i="1" spc="-20" dirty="0">
                    <a:solidFill>
                      <a:srgbClr val="6D6E71"/>
                    </a:solidFill>
                    <a:latin typeface="Calibri Light"/>
                    <a:cs typeface="Calibri Light"/>
                  </a:rPr>
                  <a:t>paid</a:t>
                </a:r>
                <a:endParaRPr sz="1100" dirty="0">
                  <a:latin typeface="Calibri Light"/>
                  <a:cs typeface="Calibri Light"/>
                </a:endParaRPr>
              </a:p>
            </p:txBody>
          </p:sp>
          <p:sp>
            <p:nvSpPr>
              <p:cNvPr id="57" name="object 5">
                <a:extLst>
                  <a:ext uri="{FF2B5EF4-FFF2-40B4-BE49-F238E27FC236}">
                    <a16:creationId xmlns:a16="http://schemas.microsoft.com/office/drawing/2014/main" id="{1D7464A1-27D4-0162-4666-6433536252D6}"/>
                  </a:ext>
                </a:extLst>
              </p:cNvPr>
              <p:cNvSpPr txBox="1"/>
              <p:nvPr/>
            </p:nvSpPr>
            <p:spPr>
              <a:xfrm>
                <a:off x="2321095" y="3835400"/>
                <a:ext cx="1415415" cy="526782"/>
              </a:xfrm>
              <a:prstGeom prst="rect">
                <a:avLst/>
              </a:prstGeom>
            </p:spPr>
            <p:txBody>
              <a:bodyPr vert="horz" wrap="square" lIns="0" tIns="43180" rIns="0" bIns="0" rtlCol="0">
                <a:spAutoFit/>
              </a:bodyPr>
              <a:lstStyle/>
              <a:p>
                <a:pPr marL="12700" marR="5080" indent="-1270" algn="ctr">
                  <a:lnSpc>
                    <a:spcPts val="1200"/>
                  </a:lnSpc>
                  <a:spcBef>
                    <a:spcPts val="340"/>
                  </a:spcBef>
                </a:pPr>
                <a:r>
                  <a:rPr sz="1100" b="0" i="1" spc="-20" dirty="0">
                    <a:solidFill>
                      <a:srgbClr val="6D6E71"/>
                    </a:solidFill>
                    <a:latin typeface="Calibri Light"/>
                    <a:cs typeface="Calibri Light"/>
                  </a:rPr>
                  <a:t>Marketplace</a:t>
                </a:r>
                <a:r>
                  <a:rPr sz="1100" b="0" i="1" spc="-10" dirty="0">
                    <a:solidFill>
                      <a:srgbClr val="6D6E71"/>
                    </a:solidFill>
                    <a:latin typeface="Calibri Light"/>
                    <a:cs typeface="Calibri Light"/>
                  </a:rPr>
                  <a:t> expertise allows</a:t>
                </a:r>
                <a:r>
                  <a:rPr sz="1100" b="0" i="1" spc="-25" dirty="0">
                    <a:solidFill>
                      <a:srgbClr val="6D6E71"/>
                    </a:solidFill>
                    <a:latin typeface="Calibri Light"/>
                    <a:cs typeface="Calibri Light"/>
                  </a:rPr>
                  <a:t> </a:t>
                </a:r>
                <a:r>
                  <a:rPr sz="1100" b="0" i="1" spc="-10" dirty="0">
                    <a:solidFill>
                      <a:srgbClr val="6D6E71"/>
                    </a:solidFill>
                    <a:latin typeface="Calibri Light"/>
                    <a:cs typeface="Calibri Light"/>
                  </a:rPr>
                  <a:t>for</a:t>
                </a:r>
                <a:r>
                  <a:rPr sz="1100" b="0" i="1" spc="-20" dirty="0">
                    <a:solidFill>
                      <a:srgbClr val="6D6E71"/>
                    </a:solidFill>
                    <a:latin typeface="Calibri Light"/>
                    <a:cs typeface="Calibri Light"/>
                  </a:rPr>
                  <a:t> placement </a:t>
                </a:r>
                <a:r>
                  <a:rPr sz="1100" b="0" i="1" spc="-25" dirty="0">
                    <a:solidFill>
                      <a:srgbClr val="6D6E71"/>
                    </a:solidFill>
                    <a:latin typeface="Calibri Light"/>
                    <a:cs typeface="Calibri Light"/>
                  </a:rPr>
                  <a:t>of </a:t>
                </a:r>
                <a:r>
                  <a:rPr sz="1100" b="0" i="1" spc="-10" dirty="0">
                    <a:solidFill>
                      <a:srgbClr val="6D6E71"/>
                    </a:solidFill>
                    <a:latin typeface="Calibri Light"/>
                    <a:cs typeface="Calibri Light"/>
                  </a:rPr>
                  <a:t>difficult</a:t>
                </a:r>
                <a:r>
                  <a:rPr sz="1100" b="0" i="1" spc="-55" dirty="0">
                    <a:solidFill>
                      <a:srgbClr val="6D6E71"/>
                    </a:solidFill>
                    <a:latin typeface="Calibri Light"/>
                    <a:cs typeface="Calibri Light"/>
                  </a:rPr>
                  <a:t> </a:t>
                </a:r>
                <a:r>
                  <a:rPr sz="1100" b="0" i="1" spc="-10" dirty="0">
                    <a:solidFill>
                      <a:srgbClr val="6D6E71"/>
                    </a:solidFill>
                    <a:latin typeface="Calibri Light"/>
                    <a:cs typeface="Calibri Light"/>
                  </a:rPr>
                  <a:t>coverages</a:t>
                </a:r>
                <a:endParaRPr sz="1100">
                  <a:latin typeface="Calibri Light"/>
                  <a:cs typeface="Calibri Light"/>
                </a:endParaRPr>
              </a:p>
            </p:txBody>
          </p:sp>
          <p:sp>
            <p:nvSpPr>
              <p:cNvPr id="58" name="object 6">
                <a:extLst>
                  <a:ext uri="{FF2B5EF4-FFF2-40B4-BE49-F238E27FC236}">
                    <a16:creationId xmlns:a16="http://schemas.microsoft.com/office/drawing/2014/main" id="{A40ECCD1-7419-56AE-B2A8-FCE952C56013}"/>
                  </a:ext>
                </a:extLst>
              </p:cNvPr>
              <p:cNvSpPr txBox="1"/>
              <p:nvPr/>
            </p:nvSpPr>
            <p:spPr>
              <a:xfrm>
                <a:off x="2200281" y="5054600"/>
                <a:ext cx="1657985" cy="526782"/>
              </a:xfrm>
              <a:prstGeom prst="rect">
                <a:avLst/>
              </a:prstGeom>
            </p:spPr>
            <p:txBody>
              <a:bodyPr vert="horz" wrap="square" lIns="0" tIns="43180" rIns="0" bIns="0" rtlCol="0">
                <a:spAutoFit/>
              </a:bodyPr>
              <a:lstStyle/>
              <a:p>
                <a:pPr marL="12700" marR="5080" indent="-635" algn="ctr">
                  <a:lnSpc>
                    <a:spcPts val="1200"/>
                  </a:lnSpc>
                  <a:spcBef>
                    <a:spcPts val="340"/>
                  </a:spcBef>
                </a:pPr>
                <a:r>
                  <a:rPr sz="1100" b="1" i="1" spc="-10" dirty="0">
                    <a:solidFill>
                      <a:srgbClr val="E12727"/>
                    </a:solidFill>
                    <a:latin typeface="Calibri"/>
                    <a:cs typeface="Calibri"/>
                  </a:rPr>
                  <a:t>100+</a:t>
                </a:r>
                <a:r>
                  <a:rPr sz="1100" b="1" i="1" spc="-45" dirty="0">
                    <a:solidFill>
                      <a:srgbClr val="E12727"/>
                    </a:solidFill>
                    <a:latin typeface="Calibri"/>
                    <a:cs typeface="Calibri"/>
                  </a:rPr>
                  <a:t> </a:t>
                </a:r>
                <a:r>
                  <a:rPr sz="1100" b="0" i="1" spc="-10" dirty="0">
                    <a:solidFill>
                      <a:srgbClr val="6D6E71"/>
                    </a:solidFill>
                    <a:latin typeface="Calibri Light"/>
                    <a:cs typeface="Calibri Light"/>
                  </a:rPr>
                  <a:t>schools</a:t>
                </a:r>
                <a:r>
                  <a:rPr sz="1100" b="0" i="1" spc="-45" dirty="0">
                    <a:solidFill>
                      <a:srgbClr val="6D6E71"/>
                    </a:solidFill>
                    <a:latin typeface="Calibri Light"/>
                    <a:cs typeface="Calibri Light"/>
                  </a:rPr>
                  <a:t> </a:t>
                </a:r>
                <a:r>
                  <a:rPr sz="1100" b="0" i="1" dirty="0">
                    <a:solidFill>
                      <a:srgbClr val="6D6E71"/>
                    </a:solidFill>
                    <a:latin typeface="Calibri Light"/>
                    <a:cs typeface="Calibri Light"/>
                  </a:rPr>
                  <a:t>and</a:t>
                </a:r>
                <a:r>
                  <a:rPr sz="1100" b="0" i="1" spc="-40" dirty="0">
                    <a:solidFill>
                      <a:srgbClr val="6D6E71"/>
                    </a:solidFill>
                    <a:latin typeface="Calibri Light"/>
                    <a:cs typeface="Calibri Light"/>
                  </a:rPr>
                  <a:t> </a:t>
                </a:r>
                <a:r>
                  <a:rPr sz="1100" b="0" i="1" spc="-10" dirty="0">
                    <a:solidFill>
                      <a:srgbClr val="6D6E71"/>
                    </a:solidFill>
                    <a:latin typeface="Calibri Light"/>
                    <a:cs typeface="Calibri Light"/>
                  </a:rPr>
                  <a:t>several hundred</a:t>
                </a:r>
                <a:r>
                  <a:rPr sz="1100" b="0" i="1" spc="-50" dirty="0">
                    <a:solidFill>
                      <a:srgbClr val="6D6E71"/>
                    </a:solidFill>
                    <a:latin typeface="Calibri Light"/>
                    <a:cs typeface="Calibri Light"/>
                  </a:rPr>
                  <a:t> </a:t>
                </a:r>
                <a:r>
                  <a:rPr sz="1100" b="0" i="1" spc="-10" dirty="0">
                    <a:solidFill>
                      <a:srgbClr val="6D6E71"/>
                    </a:solidFill>
                    <a:latin typeface="Calibri Light"/>
                    <a:cs typeface="Calibri Light"/>
                  </a:rPr>
                  <a:t>thousand</a:t>
                </a:r>
                <a:r>
                  <a:rPr sz="1100" b="0" i="1" spc="-45" dirty="0">
                    <a:solidFill>
                      <a:srgbClr val="6D6E71"/>
                    </a:solidFill>
                    <a:latin typeface="Calibri Light"/>
                    <a:cs typeface="Calibri Light"/>
                  </a:rPr>
                  <a:t> </a:t>
                </a:r>
                <a:r>
                  <a:rPr sz="1100" b="0" i="1" spc="-20" dirty="0">
                    <a:solidFill>
                      <a:srgbClr val="6D6E71"/>
                    </a:solidFill>
                    <a:latin typeface="Calibri Light"/>
                    <a:cs typeface="Calibri Light"/>
                  </a:rPr>
                  <a:t>students represented</a:t>
                </a:r>
                <a:r>
                  <a:rPr sz="1100" b="0" i="1" spc="20" dirty="0">
                    <a:solidFill>
                      <a:srgbClr val="6D6E71"/>
                    </a:solidFill>
                    <a:latin typeface="Calibri Light"/>
                    <a:cs typeface="Calibri Light"/>
                  </a:rPr>
                  <a:t> </a:t>
                </a:r>
                <a:r>
                  <a:rPr sz="1100" b="0" i="1" spc="-10" dirty="0">
                    <a:solidFill>
                      <a:srgbClr val="6D6E71"/>
                    </a:solidFill>
                    <a:latin typeface="Calibri Light"/>
                    <a:cs typeface="Calibri Light"/>
                  </a:rPr>
                  <a:t>annually</a:t>
                </a:r>
                <a:endParaRPr sz="1100" dirty="0">
                  <a:latin typeface="Calibri Light"/>
                  <a:cs typeface="Calibri Light"/>
                </a:endParaRPr>
              </a:p>
            </p:txBody>
          </p:sp>
          <p:sp>
            <p:nvSpPr>
              <p:cNvPr id="60" name="object 9">
                <a:extLst>
                  <a:ext uri="{FF2B5EF4-FFF2-40B4-BE49-F238E27FC236}">
                    <a16:creationId xmlns:a16="http://schemas.microsoft.com/office/drawing/2014/main" id="{22C9E5F9-8810-5421-D253-BA0775B7F0CD}"/>
                  </a:ext>
                </a:extLst>
              </p:cNvPr>
              <p:cNvSpPr txBox="1"/>
              <p:nvPr/>
            </p:nvSpPr>
            <p:spPr>
              <a:xfrm>
                <a:off x="896104" y="5764151"/>
                <a:ext cx="5606687" cy="23798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414042"/>
                    </a:solidFill>
                    <a:latin typeface="Georgia" panose="02040502050405020303" pitchFamily="18" charset="0"/>
                    <a:cs typeface="Open Sans"/>
                  </a:rPr>
                  <a:t>INNOVATIVE</a:t>
                </a:r>
                <a:r>
                  <a:rPr sz="1400" b="1" spc="-30" dirty="0">
                    <a:solidFill>
                      <a:srgbClr val="414042"/>
                    </a:solidFill>
                    <a:latin typeface="Georgia" panose="02040502050405020303" pitchFamily="18" charset="0"/>
                    <a:cs typeface="Open Sans"/>
                  </a:rPr>
                  <a:t> </a:t>
                </a:r>
                <a:r>
                  <a:rPr sz="1400" b="1" dirty="0">
                    <a:solidFill>
                      <a:srgbClr val="414042"/>
                    </a:solidFill>
                    <a:latin typeface="Georgia" panose="02040502050405020303" pitchFamily="18" charset="0"/>
                    <a:cs typeface="Open Sans"/>
                  </a:rPr>
                  <a:t>SOLUTIONS</a:t>
                </a:r>
                <a:r>
                  <a:rPr sz="1400" b="1" spc="-15" dirty="0">
                    <a:solidFill>
                      <a:srgbClr val="414042"/>
                    </a:solidFill>
                    <a:latin typeface="Georgia" panose="02040502050405020303" pitchFamily="18" charset="0"/>
                    <a:cs typeface="Open Sans"/>
                  </a:rPr>
                  <a:t> </a:t>
                </a:r>
                <a:r>
                  <a:rPr sz="1400" b="1" dirty="0">
                    <a:solidFill>
                      <a:srgbClr val="414042"/>
                    </a:solidFill>
                    <a:latin typeface="Georgia" panose="02040502050405020303" pitchFamily="18" charset="0"/>
                    <a:cs typeface="Open Sans"/>
                  </a:rPr>
                  <a:t>FOR</a:t>
                </a:r>
                <a:r>
                  <a:rPr sz="1400" b="1" spc="-20" dirty="0">
                    <a:solidFill>
                      <a:srgbClr val="414042"/>
                    </a:solidFill>
                    <a:latin typeface="Georgia" panose="02040502050405020303" pitchFamily="18" charset="0"/>
                    <a:cs typeface="Open Sans"/>
                  </a:rPr>
                  <a:t> </a:t>
                </a:r>
                <a:r>
                  <a:rPr sz="1400" b="1" dirty="0">
                    <a:solidFill>
                      <a:srgbClr val="414042"/>
                    </a:solidFill>
                    <a:latin typeface="Georgia" panose="02040502050405020303" pitchFamily="18" charset="0"/>
                    <a:cs typeface="Open Sans"/>
                  </a:rPr>
                  <a:t>EDUCATION</a:t>
                </a:r>
                <a:r>
                  <a:rPr sz="1400" b="1" spc="-15" dirty="0">
                    <a:solidFill>
                      <a:srgbClr val="414042"/>
                    </a:solidFill>
                    <a:latin typeface="Georgia" panose="02040502050405020303" pitchFamily="18" charset="0"/>
                    <a:cs typeface="Open Sans"/>
                  </a:rPr>
                  <a:t> </a:t>
                </a:r>
                <a:r>
                  <a:rPr sz="1400" b="1" dirty="0">
                    <a:solidFill>
                      <a:srgbClr val="414042"/>
                    </a:solidFill>
                    <a:latin typeface="Georgia" panose="02040502050405020303" pitchFamily="18" charset="0"/>
                    <a:cs typeface="Open Sans"/>
                  </a:rPr>
                  <a:t>&amp;</a:t>
                </a:r>
                <a:r>
                  <a:rPr sz="1400" b="1" spc="-15" dirty="0">
                    <a:solidFill>
                      <a:srgbClr val="414042"/>
                    </a:solidFill>
                    <a:latin typeface="Georgia" panose="02040502050405020303" pitchFamily="18" charset="0"/>
                    <a:cs typeface="Open Sans"/>
                  </a:rPr>
                  <a:t> </a:t>
                </a:r>
                <a:r>
                  <a:rPr sz="1400" b="1" spc="-10" dirty="0">
                    <a:solidFill>
                      <a:srgbClr val="414042"/>
                    </a:solidFill>
                    <a:latin typeface="Georgia" panose="02040502050405020303" pitchFamily="18" charset="0"/>
                    <a:cs typeface="Open Sans"/>
                  </a:rPr>
                  <a:t>BEYOND</a:t>
                </a:r>
                <a:endParaRPr sz="1400" dirty="0">
                  <a:latin typeface="Georgia" panose="02040502050405020303" pitchFamily="18" charset="0"/>
                  <a:cs typeface="Open Sans"/>
                </a:endParaRPr>
              </a:p>
            </p:txBody>
          </p:sp>
          <p:sp>
            <p:nvSpPr>
              <p:cNvPr id="62" name="object 11">
                <a:extLst>
                  <a:ext uri="{FF2B5EF4-FFF2-40B4-BE49-F238E27FC236}">
                    <a16:creationId xmlns:a16="http://schemas.microsoft.com/office/drawing/2014/main" id="{D175992B-7512-46BC-C8FA-BC02EE1A44B8}"/>
                  </a:ext>
                </a:extLst>
              </p:cNvPr>
              <p:cNvSpPr txBox="1"/>
              <p:nvPr/>
            </p:nvSpPr>
            <p:spPr>
              <a:xfrm>
                <a:off x="1257304" y="2737308"/>
                <a:ext cx="4596362" cy="237988"/>
              </a:xfrm>
              <a:prstGeom prst="rect">
                <a:avLst/>
              </a:prstGeom>
            </p:spPr>
            <p:txBody>
              <a:bodyPr vert="horz" wrap="square" lIns="0" tIns="12700" rIns="0" bIns="0" rtlCol="0">
                <a:spAutoFit/>
              </a:bodyPr>
              <a:lstStyle/>
              <a:p>
                <a:pPr marL="12700" algn="ctr">
                  <a:lnSpc>
                    <a:spcPct val="100000"/>
                  </a:lnSpc>
                  <a:spcBef>
                    <a:spcPts val="100"/>
                  </a:spcBef>
                </a:pPr>
                <a:r>
                  <a:rPr sz="1400" b="1" dirty="0">
                    <a:solidFill>
                      <a:srgbClr val="414042"/>
                    </a:solidFill>
                    <a:latin typeface="Georgia" panose="02040502050405020303" pitchFamily="18" charset="0"/>
                    <a:cs typeface="Open Sans"/>
                  </a:rPr>
                  <a:t>ABOUT</a:t>
                </a:r>
                <a:r>
                  <a:rPr sz="1400" b="1" spc="-15" dirty="0">
                    <a:solidFill>
                      <a:srgbClr val="414042"/>
                    </a:solidFill>
                    <a:latin typeface="Georgia" panose="02040502050405020303" pitchFamily="18" charset="0"/>
                    <a:cs typeface="Open Sans"/>
                  </a:rPr>
                  <a:t> </a:t>
                </a:r>
                <a:r>
                  <a:rPr lang="en-US" sz="1400" b="1" spc="-15" dirty="0">
                    <a:solidFill>
                      <a:srgbClr val="414042"/>
                    </a:solidFill>
                    <a:latin typeface="Georgia" panose="02040502050405020303" pitchFamily="18" charset="0"/>
                    <a:cs typeface="Open Sans"/>
                  </a:rPr>
                  <a:t>THE </a:t>
                </a:r>
                <a:r>
                  <a:rPr sz="1400" b="1" dirty="0">
                    <a:solidFill>
                      <a:srgbClr val="414042"/>
                    </a:solidFill>
                    <a:latin typeface="Georgia" panose="02040502050405020303" pitchFamily="18" charset="0"/>
                    <a:cs typeface="Open Sans"/>
                  </a:rPr>
                  <a:t>EDUCATION</a:t>
                </a:r>
                <a:r>
                  <a:rPr sz="1400" b="1" spc="-15" dirty="0">
                    <a:solidFill>
                      <a:srgbClr val="414042"/>
                    </a:solidFill>
                    <a:latin typeface="Georgia" panose="02040502050405020303" pitchFamily="18" charset="0"/>
                    <a:cs typeface="Open Sans"/>
                  </a:rPr>
                  <a:t> </a:t>
                </a:r>
                <a:r>
                  <a:rPr sz="1400" b="1" dirty="0">
                    <a:solidFill>
                      <a:srgbClr val="414042"/>
                    </a:solidFill>
                    <a:latin typeface="Georgia" panose="02040502050405020303" pitchFamily="18" charset="0"/>
                    <a:cs typeface="Open Sans"/>
                  </a:rPr>
                  <a:t>PRACTICE</a:t>
                </a:r>
                <a:r>
                  <a:rPr sz="1400" b="1" spc="-10" dirty="0">
                    <a:solidFill>
                      <a:srgbClr val="414042"/>
                    </a:solidFill>
                    <a:latin typeface="Georgia" panose="02040502050405020303" pitchFamily="18" charset="0"/>
                    <a:cs typeface="Open Sans"/>
                  </a:rPr>
                  <a:t> GROUP</a:t>
                </a:r>
                <a:endParaRPr sz="1400" dirty="0">
                  <a:latin typeface="Georgia" panose="02040502050405020303" pitchFamily="18" charset="0"/>
                  <a:cs typeface="Open Sans"/>
                </a:endParaRPr>
              </a:p>
            </p:txBody>
          </p:sp>
          <p:sp>
            <p:nvSpPr>
              <p:cNvPr id="63" name="object 24">
                <a:extLst>
                  <a:ext uri="{FF2B5EF4-FFF2-40B4-BE49-F238E27FC236}">
                    <a16:creationId xmlns:a16="http://schemas.microsoft.com/office/drawing/2014/main" id="{5CF06A91-8A8F-7671-AF4C-C798A01CFF6D}"/>
                  </a:ext>
                </a:extLst>
              </p:cNvPr>
              <p:cNvSpPr txBox="1"/>
              <p:nvPr/>
            </p:nvSpPr>
            <p:spPr>
              <a:xfrm>
                <a:off x="327875" y="6600643"/>
                <a:ext cx="1169035" cy="529054"/>
              </a:xfrm>
              <a:prstGeom prst="rect">
                <a:avLst/>
              </a:prstGeom>
            </p:spPr>
            <p:txBody>
              <a:bodyPr vert="horz" wrap="square" lIns="0" tIns="43180" rIns="0" bIns="0" rtlCol="0">
                <a:spAutoFit/>
              </a:bodyPr>
              <a:lstStyle/>
              <a:p>
                <a:pPr marL="12700" marR="5080" indent="-635" algn="ctr">
                  <a:lnSpc>
                    <a:spcPts val="1200"/>
                  </a:lnSpc>
                  <a:spcBef>
                    <a:spcPts val="340"/>
                  </a:spcBef>
                </a:pPr>
                <a:r>
                  <a:rPr sz="1100" b="0" i="1" spc="-10" dirty="0">
                    <a:solidFill>
                      <a:srgbClr val="6D6E71"/>
                    </a:solidFill>
                    <a:latin typeface="Calibri Light"/>
                    <a:cs typeface="Calibri Light"/>
                  </a:rPr>
                  <a:t>Insurance Supported </a:t>
                </a:r>
                <a:r>
                  <a:rPr sz="1100" b="0" i="1" dirty="0">
                    <a:solidFill>
                      <a:srgbClr val="6D6E71"/>
                    </a:solidFill>
                    <a:latin typeface="Calibri Light"/>
                    <a:cs typeface="Calibri Light"/>
                  </a:rPr>
                  <a:t>Letter</a:t>
                </a:r>
                <a:r>
                  <a:rPr sz="1100" b="0" i="1" spc="-30" dirty="0">
                    <a:solidFill>
                      <a:srgbClr val="6D6E71"/>
                    </a:solidFill>
                    <a:latin typeface="Calibri Light"/>
                    <a:cs typeface="Calibri Light"/>
                  </a:rPr>
                  <a:t> </a:t>
                </a:r>
                <a:br>
                  <a:rPr lang="en-US" sz="1100" b="0" i="1" spc="-30" dirty="0">
                    <a:solidFill>
                      <a:srgbClr val="6D6E71"/>
                    </a:solidFill>
                    <a:latin typeface="Calibri Light"/>
                    <a:cs typeface="Calibri Light"/>
                  </a:rPr>
                </a:br>
                <a:r>
                  <a:rPr sz="1100" b="0" i="1" dirty="0">
                    <a:solidFill>
                      <a:srgbClr val="6D6E71"/>
                    </a:solidFill>
                    <a:latin typeface="Calibri Light"/>
                    <a:cs typeface="Calibri Light"/>
                  </a:rPr>
                  <a:t>of</a:t>
                </a:r>
                <a:r>
                  <a:rPr sz="1100" b="0" i="1" spc="-20" dirty="0">
                    <a:solidFill>
                      <a:srgbClr val="6D6E71"/>
                    </a:solidFill>
                    <a:latin typeface="Calibri Light"/>
                    <a:cs typeface="Calibri Light"/>
                  </a:rPr>
                  <a:t> </a:t>
                </a:r>
                <a:r>
                  <a:rPr sz="1100" b="0" i="1" spc="-10" dirty="0">
                    <a:solidFill>
                      <a:srgbClr val="6D6E71"/>
                    </a:solidFill>
                    <a:latin typeface="Calibri Light"/>
                    <a:cs typeface="Calibri Light"/>
                  </a:rPr>
                  <a:t>Credit</a:t>
                </a:r>
                <a:endParaRPr sz="1100" dirty="0">
                  <a:latin typeface="Calibri Light"/>
                  <a:cs typeface="Calibri Light"/>
                </a:endParaRPr>
              </a:p>
            </p:txBody>
          </p:sp>
          <p:sp>
            <p:nvSpPr>
              <p:cNvPr id="64" name="object 25">
                <a:extLst>
                  <a:ext uri="{FF2B5EF4-FFF2-40B4-BE49-F238E27FC236}">
                    <a16:creationId xmlns:a16="http://schemas.microsoft.com/office/drawing/2014/main" id="{772C7947-99D7-D6E6-A07C-28FEAE31469B}"/>
                  </a:ext>
                </a:extLst>
              </p:cNvPr>
              <p:cNvSpPr txBox="1"/>
              <p:nvPr/>
            </p:nvSpPr>
            <p:spPr>
              <a:xfrm>
                <a:off x="1648891" y="6600638"/>
                <a:ext cx="2174240" cy="366340"/>
              </a:xfrm>
              <a:prstGeom prst="rect">
                <a:avLst/>
              </a:prstGeom>
            </p:spPr>
            <p:txBody>
              <a:bodyPr vert="horz" wrap="square" lIns="0" tIns="43180" rIns="0" bIns="0" rtlCol="0">
                <a:spAutoFit/>
              </a:bodyPr>
              <a:lstStyle/>
              <a:p>
                <a:pPr marL="257810" marR="5080" indent="-245745">
                  <a:lnSpc>
                    <a:spcPts val="1200"/>
                  </a:lnSpc>
                  <a:spcBef>
                    <a:spcPts val="340"/>
                  </a:spcBef>
                  <a:tabLst>
                    <a:tab pos="1170940" algn="l"/>
                    <a:tab pos="1417320" algn="l"/>
                  </a:tabLst>
                </a:pPr>
                <a:r>
                  <a:rPr sz="1100" b="0" i="1" dirty="0">
                    <a:solidFill>
                      <a:srgbClr val="6D6E71"/>
                    </a:solidFill>
                    <a:latin typeface="Calibri Light"/>
                    <a:cs typeface="Calibri Light"/>
                  </a:rPr>
                  <a:t>HEERF</a:t>
                </a:r>
                <a:r>
                  <a:rPr sz="1100" b="0" i="1" spc="-25" dirty="0">
                    <a:solidFill>
                      <a:srgbClr val="6D6E71"/>
                    </a:solidFill>
                    <a:latin typeface="Calibri Light"/>
                    <a:cs typeface="Calibri Light"/>
                  </a:rPr>
                  <a:t> </a:t>
                </a:r>
                <a:r>
                  <a:rPr sz="1100" b="0" i="1" spc="-10" dirty="0">
                    <a:solidFill>
                      <a:srgbClr val="6D6E71"/>
                    </a:solidFill>
                    <a:latin typeface="Calibri Light"/>
                    <a:cs typeface="Calibri Light"/>
                  </a:rPr>
                  <a:t>Insurance</a:t>
                </a:r>
                <a:r>
                  <a:rPr sz="1100" b="0" i="1" dirty="0">
                    <a:solidFill>
                      <a:srgbClr val="6D6E71"/>
                    </a:solidFill>
                    <a:latin typeface="Calibri Light"/>
                    <a:cs typeface="Calibri Light"/>
                  </a:rPr>
                  <a:t>	Contractual</a:t>
                </a:r>
                <a:r>
                  <a:rPr sz="1100" b="0" i="1" spc="-25" dirty="0">
                    <a:solidFill>
                      <a:srgbClr val="6D6E71"/>
                    </a:solidFill>
                    <a:latin typeface="Calibri Light"/>
                    <a:cs typeface="Calibri Light"/>
                  </a:rPr>
                  <a:t> </a:t>
                </a:r>
                <a:r>
                  <a:rPr sz="1100" b="0" i="1" spc="-20" dirty="0">
                    <a:solidFill>
                      <a:srgbClr val="6D6E71"/>
                    </a:solidFill>
                    <a:latin typeface="Calibri Light"/>
                    <a:cs typeface="Calibri Light"/>
                  </a:rPr>
                  <a:t>Risk </a:t>
                </a:r>
                <a:r>
                  <a:rPr sz="1100" b="0" i="1" spc="-10" dirty="0">
                    <a:solidFill>
                      <a:srgbClr val="6D6E71"/>
                    </a:solidFill>
                    <a:latin typeface="Calibri Light"/>
                    <a:cs typeface="Calibri Light"/>
                  </a:rPr>
                  <a:t>Program</a:t>
                </a:r>
                <a:r>
                  <a:rPr sz="1100" b="0" i="1" dirty="0">
                    <a:solidFill>
                      <a:srgbClr val="6D6E71"/>
                    </a:solidFill>
                    <a:latin typeface="Calibri Light"/>
                    <a:cs typeface="Calibri Light"/>
                  </a:rPr>
                  <a:t>		</a:t>
                </a:r>
                <a:r>
                  <a:rPr sz="1100" b="0" i="1" spc="-10" dirty="0">
                    <a:solidFill>
                      <a:srgbClr val="6D6E71"/>
                    </a:solidFill>
                    <a:latin typeface="Calibri Light"/>
                    <a:cs typeface="Calibri Light"/>
                  </a:rPr>
                  <a:t>Transfer</a:t>
                </a:r>
                <a:endParaRPr sz="1100" dirty="0">
                  <a:latin typeface="Calibri Light"/>
                  <a:cs typeface="Calibri Light"/>
                </a:endParaRPr>
              </a:p>
            </p:txBody>
          </p:sp>
          <p:sp>
            <p:nvSpPr>
              <p:cNvPr id="65" name="object 26">
                <a:extLst>
                  <a:ext uri="{FF2B5EF4-FFF2-40B4-BE49-F238E27FC236}">
                    <a16:creationId xmlns:a16="http://schemas.microsoft.com/office/drawing/2014/main" id="{84D1CA6E-127A-5802-36EE-CB2D6EFD146A}"/>
                  </a:ext>
                </a:extLst>
              </p:cNvPr>
              <p:cNvSpPr txBox="1"/>
              <p:nvPr/>
            </p:nvSpPr>
            <p:spPr>
              <a:xfrm>
                <a:off x="4108723" y="6600639"/>
                <a:ext cx="698500" cy="366340"/>
              </a:xfrm>
              <a:prstGeom prst="rect">
                <a:avLst/>
              </a:prstGeom>
            </p:spPr>
            <p:txBody>
              <a:bodyPr vert="horz" wrap="square" lIns="0" tIns="43180" rIns="0" bIns="0" rtlCol="0">
                <a:spAutoFit/>
              </a:bodyPr>
              <a:lstStyle/>
              <a:p>
                <a:pPr marL="12700" marR="5080" indent="1270">
                  <a:lnSpc>
                    <a:spcPts val="1200"/>
                  </a:lnSpc>
                  <a:spcBef>
                    <a:spcPts val="340"/>
                  </a:spcBef>
                </a:pPr>
                <a:r>
                  <a:rPr sz="1100" b="0" i="1" spc="-10" dirty="0">
                    <a:solidFill>
                      <a:srgbClr val="6D6E71"/>
                    </a:solidFill>
                    <a:latin typeface="Calibri Light"/>
                    <a:cs typeface="Calibri Light"/>
                  </a:rPr>
                  <a:t>Parametric Derivatives</a:t>
                </a:r>
                <a:endParaRPr sz="1100">
                  <a:latin typeface="Calibri Light"/>
                  <a:cs typeface="Calibri Light"/>
                </a:endParaRPr>
              </a:p>
            </p:txBody>
          </p:sp>
          <p:sp>
            <p:nvSpPr>
              <p:cNvPr id="66" name="object 27">
                <a:extLst>
                  <a:ext uri="{FF2B5EF4-FFF2-40B4-BE49-F238E27FC236}">
                    <a16:creationId xmlns:a16="http://schemas.microsoft.com/office/drawing/2014/main" id="{140D54AF-B2AF-0FF0-E8C4-A9AB6F77FC8D}"/>
                  </a:ext>
                </a:extLst>
              </p:cNvPr>
              <p:cNvSpPr txBox="1"/>
              <p:nvPr/>
            </p:nvSpPr>
            <p:spPr>
              <a:xfrm>
                <a:off x="5016500" y="6600639"/>
                <a:ext cx="1169035" cy="526782"/>
              </a:xfrm>
              <a:prstGeom prst="rect">
                <a:avLst/>
              </a:prstGeom>
            </p:spPr>
            <p:txBody>
              <a:bodyPr vert="horz" wrap="square" lIns="0" tIns="43180" rIns="0" bIns="0" rtlCol="0">
                <a:spAutoFit/>
              </a:bodyPr>
              <a:lstStyle/>
              <a:p>
                <a:pPr marL="12700" marR="5080" algn="ctr">
                  <a:lnSpc>
                    <a:spcPts val="1200"/>
                  </a:lnSpc>
                  <a:spcBef>
                    <a:spcPts val="340"/>
                  </a:spcBef>
                </a:pPr>
                <a:r>
                  <a:rPr sz="1100" b="0" i="1" dirty="0">
                    <a:solidFill>
                      <a:srgbClr val="6D6E71"/>
                    </a:solidFill>
                    <a:latin typeface="Calibri Light"/>
                    <a:cs typeface="Calibri Light"/>
                  </a:rPr>
                  <a:t>Borrowers</a:t>
                </a:r>
                <a:r>
                  <a:rPr sz="1100" b="0" i="1" spc="-65" dirty="0">
                    <a:solidFill>
                      <a:srgbClr val="6D6E71"/>
                    </a:solidFill>
                    <a:latin typeface="Calibri Light"/>
                    <a:cs typeface="Calibri Light"/>
                  </a:rPr>
                  <a:t> </a:t>
                </a:r>
                <a:r>
                  <a:rPr sz="1100" b="0" i="1" spc="-10" dirty="0">
                    <a:solidFill>
                      <a:srgbClr val="6D6E71"/>
                    </a:solidFill>
                    <a:latin typeface="Calibri Light"/>
                    <a:cs typeface="Calibri Light"/>
                  </a:rPr>
                  <a:t>Defense </a:t>
                </a:r>
                <a:r>
                  <a:rPr sz="1100" b="0" i="1" dirty="0">
                    <a:solidFill>
                      <a:srgbClr val="6D6E71"/>
                    </a:solidFill>
                    <a:latin typeface="Calibri Light"/>
                    <a:cs typeface="Calibri Light"/>
                  </a:rPr>
                  <a:t>to</a:t>
                </a:r>
                <a:r>
                  <a:rPr sz="1100" b="0" i="1" spc="-15" dirty="0">
                    <a:solidFill>
                      <a:srgbClr val="6D6E71"/>
                    </a:solidFill>
                    <a:latin typeface="Calibri Light"/>
                    <a:cs typeface="Calibri Light"/>
                  </a:rPr>
                  <a:t> </a:t>
                </a:r>
                <a:r>
                  <a:rPr sz="1100" b="0" i="1" spc="-10" dirty="0">
                    <a:solidFill>
                      <a:srgbClr val="6D6E71"/>
                    </a:solidFill>
                    <a:latin typeface="Calibri Light"/>
                    <a:cs typeface="Calibri Light"/>
                  </a:rPr>
                  <a:t>Repayment Coverage</a:t>
                </a:r>
                <a:endParaRPr sz="1100">
                  <a:latin typeface="Calibri Light"/>
                  <a:cs typeface="Calibri Light"/>
                </a:endParaRPr>
              </a:p>
            </p:txBody>
          </p:sp>
          <p:sp>
            <p:nvSpPr>
              <p:cNvPr id="67" name="object 28">
                <a:extLst>
                  <a:ext uri="{FF2B5EF4-FFF2-40B4-BE49-F238E27FC236}">
                    <a16:creationId xmlns:a16="http://schemas.microsoft.com/office/drawing/2014/main" id="{DAEDE5FC-8FE1-32EF-2077-3DF3B2A632C7}"/>
                  </a:ext>
                </a:extLst>
              </p:cNvPr>
              <p:cNvSpPr txBox="1"/>
              <p:nvPr/>
            </p:nvSpPr>
            <p:spPr>
              <a:xfrm>
                <a:off x="6332289" y="6600634"/>
                <a:ext cx="823594" cy="366340"/>
              </a:xfrm>
              <a:prstGeom prst="rect">
                <a:avLst/>
              </a:prstGeom>
            </p:spPr>
            <p:txBody>
              <a:bodyPr vert="horz" wrap="square" lIns="0" tIns="43180" rIns="0" bIns="0" rtlCol="0">
                <a:spAutoFit/>
              </a:bodyPr>
              <a:lstStyle/>
              <a:p>
                <a:pPr marL="55880" marR="5080" indent="-43815">
                  <a:lnSpc>
                    <a:spcPts val="1200"/>
                  </a:lnSpc>
                  <a:spcBef>
                    <a:spcPts val="340"/>
                  </a:spcBef>
                </a:pPr>
                <a:r>
                  <a:rPr sz="1100" b="0" i="1" dirty="0">
                    <a:solidFill>
                      <a:srgbClr val="6D6E71"/>
                    </a:solidFill>
                    <a:latin typeface="Calibri Light"/>
                    <a:cs typeface="Calibri Light"/>
                  </a:rPr>
                  <a:t>Cybeta</a:t>
                </a:r>
                <a:r>
                  <a:rPr sz="1100" b="0" i="1" spc="-45" dirty="0">
                    <a:solidFill>
                      <a:srgbClr val="6D6E71"/>
                    </a:solidFill>
                    <a:latin typeface="Calibri Light"/>
                    <a:cs typeface="Calibri Light"/>
                  </a:rPr>
                  <a:t> </a:t>
                </a:r>
                <a:r>
                  <a:rPr sz="1100" b="0" i="1" spc="-10" dirty="0">
                    <a:solidFill>
                      <a:srgbClr val="6D6E71"/>
                    </a:solidFill>
                    <a:latin typeface="Calibri Light"/>
                    <a:cs typeface="Calibri Light"/>
                  </a:rPr>
                  <a:t>Cyber Assessment</a:t>
                </a:r>
                <a:endParaRPr sz="1100">
                  <a:latin typeface="Calibri Light"/>
                  <a:cs typeface="Calibri Light"/>
                </a:endParaRPr>
              </a:p>
            </p:txBody>
          </p:sp>
          <p:pic>
            <p:nvPicPr>
              <p:cNvPr id="68" name="object 29">
                <a:extLst>
                  <a:ext uri="{FF2B5EF4-FFF2-40B4-BE49-F238E27FC236}">
                    <a16:creationId xmlns:a16="http://schemas.microsoft.com/office/drawing/2014/main" id="{5FAB235C-9190-23C6-7C48-E16832682528}"/>
                  </a:ext>
                </a:extLst>
              </p:cNvPr>
              <p:cNvPicPr/>
              <p:nvPr/>
            </p:nvPicPr>
            <p:blipFill>
              <a:blip r:embed="rId3" cstate="print"/>
              <a:stretch>
                <a:fillRect/>
              </a:stretch>
            </p:blipFill>
            <p:spPr>
              <a:xfrm>
                <a:off x="4267549" y="3314700"/>
                <a:ext cx="2967824" cy="1829494"/>
              </a:xfrm>
              <a:prstGeom prst="rect">
                <a:avLst/>
              </a:prstGeom>
            </p:spPr>
          </p:pic>
          <p:sp>
            <p:nvSpPr>
              <p:cNvPr id="69" name="object 30">
                <a:extLst>
                  <a:ext uri="{FF2B5EF4-FFF2-40B4-BE49-F238E27FC236}">
                    <a16:creationId xmlns:a16="http://schemas.microsoft.com/office/drawing/2014/main" id="{177E89C9-B4D9-77A6-A1CE-66B2464A34DE}"/>
                  </a:ext>
                </a:extLst>
              </p:cNvPr>
              <p:cNvSpPr txBox="1"/>
              <p:nvPr/>
            </p:nvSpPr>
            <p:spPr>
              <a:xfrm>
                <a:off x="4410052" y="5231136"/>
                <a:ext cx="2464749" cy="187181"/>
              </a:xfrm>
              <a:prstGeom prst="rect">
                <a:avLst/>
              </a:prstGeom>
            </p:spPr>
            <p:txBody>
              <a:bodyPr vert="horz" wrap="square" lIns="0" tIns="12700" rIns="0" bIns="0" rtlCol="0">
                <a:spAutoFit/>
              </a:bodyPr>
              <a:lstStyle/>
              <a:p>
                <a:pPr algn="ctr">
                  <a:lnSpc>
                    <a:spcPts val="1320"/>
                  </a:lnSpc>
                  <a:spcBef>
                    <a:spcPts val="100"/>
                  </a:spcBef>
                </a:pPr>
                <a:r>
                  <a:rPr sz="1100" b="0" i="1" spc="-20" dirty="0">
                    <a:solidFill>
                      <a:srgbClr val="6D6E71"/>
                    </a:solidFill>
                    <a:latin typeface="Calibri Light"/>
                    <a:cs typeface="Calibri Light"/>
                  </a:rPr>
                  <a:t>Institutions</a:t>
                </a:r>
                <a:r>
                  <a:rPr sz="1100" b="0" i="1" spc="25" dirty="0">
                    <a:solidFill>
                      <a:srgbClr val="6D6E71"/>
                    </a:solidFill>
                    <a:latin typeface="Calibri Light"/>
                    <a:cs typeface="Calibri Light"/>
                  </a:rPr>
                  <a:t> </a:t>
                </a:r>
                <a:r>
                  <a:rPr sz="1100" b="0" i="1" spc="-20" dirty="0">
                    <a:solidFill>
                      <a:srgbClr val="6D6E71"/>
                    </a:solidFill>
                    <a:latin typeface="Calibri Light"/>
                    <a:cs typeface="Calibri Light"/>
                  </a:rPr>
                  <a:t>represented</a:t>
                </a:r>
                <a:r>
                  <a:rPr sz="1100" b="0" i="1" spc="30" dirty="0">
                    <a:solidFill>
                      <a:srgbClr val="6D6E71"/>
                    </a:solidFill>
                    <a:latin typeface="Calibri Light"/>
                    <a:cs typeface="Calibri Light"/>
                  </a:rPr>
                  <a:t> </a:t>
                </a:r>
                <a:r>
                  <a:rPr sz="1100" b="0" i="1" spc="-25" dirty="0">
                    <a:solidFill>
                      <a:srgbClr val="6D6E71"/>
                    </a:solidFill>
                    <a:latin typeface="Calibri Light"/>
                    <a:cs typeface="Calibri Light"/>
                  </a:rPr>
                  <a:t>in</a:t>
                </a:r>
                <a:r>
                  <a:rPr lang="en-US" sz="1100" spc="-25" dirty="0">
                    <a:latin typeface="Calibri Light"/>
                    <a:cs typeface="Calibri Light"/>
                  </a:rPr>
                  <a:t> </a:t>
                </a:r>
                <a:r>
                  <a:rPr sz="1100" b="1" i="1" dirty="0">
                    <a:solidFill>
                      <a:srgbClr val="E12727"/>
                    </a:solidFill>
                    <a:latin typeface="Calibri"/>
                    <a:cs typeface="Calibri"/>
                  </a:rPr>
                  <a:t>39</a:t>
                </a:r>
                <a:r>
                  <a:rPr sz="1100" b="1" i="1" spc="-40" dirty="0">
                    <a:solidFill>
                      <a:srgbClr val="E12727"/>
                    </a:solidFill>
                    <a:latin typeface="Calibri"/>
                    <a:cs typeface="Calibri"/>
                  </a:rPr>
                  <a:t> </a:t>
                </a:r>
                <a:r>
                  <a:rPr sz="1100" b="0" i="1" dirty="0">
                    <a:solidFill>
                      <a:srgbClr val="6D6E71"/>
                    </a:solidFill>
                    <a:latin typeface="Calibri Light"/>
                    <a:cs typeface="Calibri Light"/>
                  </a:rPr>
                  <a:t>of</a:t>
                </a:r>
                <a:r>
                  <a:rPr sz="1100" b="0" i="1" spc="-40" dirty="0">
                    <a:solidFill>
                      <a:srgbClr val="6D6E71"/>
                    </a:solidFill>
                    <a:latin typeface="Calibri Light"/>
                    <a:cs typeface="Calibri Light"/>
                  </a:rPr>
                  <a:t> </a:t>
                </a:r>
                <a:r>
                  <a:rPr sz="1100" b="1" i="1" dirty="0">
                    <a:solidFill>
                      <a:srgbClr val="E12727"/>
                    </a:solidFill>
                    <a:latin typeface="Calibri"/>
                    <a:cs typeface="Calibri"/>
                  </a:rPr>
                  <a:t>50</a:t>
                </a:r>
                <a:r>
                  <a:rPr sz="1100" b="1" i="1" spc="-40" dirty="0">
                    <a:solidFill>
                      <a:srgbClr val="E12727"/>
                    </a:solidFill>
                    <a:latin typeface="Calibri"/>
                    <a:cs typeface="Calibri"/>
                  </a:rPr>
                  <a:t> </a:t>
                </a:r>
                <a:r>
                  <a:rPr sz="1100" b="0" i="1" spc="-10" dirty="0">
                    <a:solidFill>
                      <a:srgbClr val="6D6E71"/>
                    </a:solidFill>
                    <a:latin typeface="Calibri Light"/>
                    <a:cs typeface="Calibri Light"/>
                  </a:rPr>
                  <a:t>states</a:t>
                </a:r>
                <a:endParaRPr sz="1100" dirty="0">
                  <a:latin typeface="Calibri Light"/>
                  <a:cs typeface="Calibri Light"/>
                </a:endParaRPr>
              </a:p>
            </p:txBody>
          </p:sp>
        </p:grpSp>
        <p:grpSp>
          <p:nvGrpSpPr>
            <p:cNvPr id="24" name="Group 23">
              <a:extLst>
                <a:ext uri="{FF2B5EF4-FFF2-40B4-BE49-F238E27FC236}">
                  <a16:creationId xmlns:a16="http://schemas.microsoft.com/office/drawing/2014/main" id="{533D321A-B70B-23A5-D7A9-592BD6DF7EB5}"/>
                </a:ext>
              </a:extLst>
            </p:cNvPr>
            <p:cNvGrpSpPr/>
            <p:nvPr/>
          </p:nvGrpSpPr>
          <p:grpSpPr>
            <a:xfrm>
              <a:off x="809630" y="3324222"/>
              <a:ext cx="6153145" cy="3219596"/>
              <a:chOff x="809630" y="3324222"/>
              <a:chExt cx="6153145" cy="3219596"/>
            </a:xfrm>
          </p:grpSpPr>
          <p:sp>
            <p:nvSpPr>
              <p:cNvPr id="25" name="bg object 67">
                <a:extLst>
                  <a:ext uri="{FF2B5EF4-FFF2-40B4-BE49-F238E27FC236}">
                    <a16:creationId xmlns:a16="http://schemas.microsoft.com/office/drawing/2014/main" id="{5D77B51D-0BBE-5BB8-C405-0C6A330E42CC}"/>
                  </a:ext>
                </a:extLst>
              </p:cNvPr>
              <p:cNvSpPr/>
              <p:nvPr/>
            </p:nvSpPr>
            <p:spPr>
              <a:xfrm>
                <a:off x="1201279" y="3497653"/>
                <a:ext cx="271780" cy="147955"/>
              </a:xfrm>
              <a:custGeom>
                <a:avLst/>
                <a:gdLst/>
                <a:ahLst/>
                <a:cxnLst/>
                <a:rect l="l" t="t" r="r" b="b"/>
                <a:pathLst>
                  <a:path w="271780" h="147954">
                    <a:moveTo>
                      <a:pt x="271183" y="0"/>
                    </a:moveTo>
                    <a:lnTo>
                      <a:pt x="271183" y="82918"/>
                    </a:lnTo>
                    <a:lnTo>
                      <a:pt x="260527" y="108174"/>
                    </a:lnTo>
                    <a:lnTo>
                      <a:pt x="231470" y="128793"/>
                    </a:lnTo>
                    <a:lnTo>
                      <a:pt x="188372" y="142693"/>
                    </a:lnTo>
                    <a:lnTo>
                      <a:pt x="135597" y="147789"/>
                    </a:lnTo>
                    <a:lnTo>
                      <a:pt x="82815" y="142693"/>
                    </a:lnTo>
                    <a:lnTo>
                      <a:pt x="39714" y="128793"/>
                    </a:lnTo>
                    <a:lnTo>
                      <a:pt x="10655" y="108174"/>
                    </a:lnTo>
                    <a:lnTo>
                      <a:pt x="0" y="82918"/>
                    </a:lnTo>
                    <a:lnTo>
                      <a:pt x="0" y="3784"/>
                    </a:lnTo>
                  </a:path>
                </a:pathLst>
              </a:custGeom>
              <a:ln w="19049">
                <a:solidFill>
                  <a:srgbClr val="4F748B"/>
                </a:solidFill>
              </a:ln>
            </p:spPr>
            <p:txBody>
              <a:bodyPr wrap="square" lIns="0" tIns="0" rIns="0" bIns="0" rtlCol="0"/>
              <a:lstStyle/>
              <a:p>
                <a:endParaRPr/>
              </a:p>
            </p:txBody>
          </p:sp>
          <p:pic>
            <p:nvPicPr>
              <p:cNvPr id="26" name="bg object 68">
                <a:extLst>
                  <a:ext uri="{FF2B5EF4-FFF2-40B4-BE49-F238E27FC236}">
                    <a16:creationId xmlns:a16="http://schemas.microsoft.com/office/drawing/2014/main" id="{DEE42E33-F6F0-AA02-57D9-D75D1D0F5AC3}"/>
                  </a:ext>
                </a:extLst>
              </p:cNvPr>
              <p:cNvPicPr/>
              <p:nvPr/>
            </p:nvPicPr>
            <p:blipFill>
              <a:blip r:embed="rId4" cstate="print"/>
              <a:stretch>
                <a:fillRect/>
              </a:stretch>
            </p:blipFill>
            <p:spPr>
              <a:xfrm>
                <a:off x="1101431" y="3607013"/>
                <a:ext cx="75542" cy="142024"/>
              </a:xfrm>
              <a:prstGeom prst="rect">
                <a:avLst/>
              </a:prstGeom>
            </p:spPr>
          </p:pic>
          <p:sp>
            <p:nvSpPr>
              <p:cNvPr id="27" name="bg object 69">
                <a:extLst>
                  <a:ext uri="{FF2B5EF4-FFF2-40B4-BE49-F238E27FC236}">
                    <a16:creationId xmlns:a16="http://schemas.microsoft.com/office/drawing/2014/main" id="{188E65B2-2BFD-8C26-EAA1-545FE71DEA9C}"/>
                  </a:ext>
                </a:extLst>
              </p:cNvPr>
              <p:cNvSpPr/>
              <p:nvPr/>
            </p:nvSpPr>
            <p:spPr>
              <a:xfrm>
                <a:off x="1118055" y="3347161"/>
                <a:ext cx="433705" cy="260985"/>
              </a:xfrm>
              <a:custGeom>
                <a:avLst/>
                <a:gdLst/>
                <a:ahLst/>
                <a:cxnLst/>
                <a:rect l="l" t="t" r="r" b="b"/>
                <a:pathLst>
                  <a:path w="433705" h="260985">
                    <a:moveTo>
                      <a:pt x="43878" y="213737"/>
                    </a:moveTo>
                    <a:lnTo>
                      <a:pt x="43566" y="190105"/>
                    </a:lnTo>
                    <a:lnTo>
                      <a:pt x="43019" y="167373"/>
                    </a:lnTo>
                    <a:lnTo>
                      <a:pt x="44108" y="146836"/>
                    </a:lnTo>
                    <a:lnTo>
                      <a:pt x="48704" y="129790"/>
                    </a:lnTo>
                    <a:lnTo>
                      <a:pt x="8699" y="112226"/>
                    </a:lnTo>
                    <a:lnTo>
                      <a:pt x="889" y="108810"/>
                    </a:lnTo>
                    <a:lnTo>
                      <a:pt x="0" y="96339"/>
                    </a:lnTo>
                    <a:lnTo>
                      <a:pt x="6908" y="93164"/>
                    </a:lnTo>
                    <a:lnTo>
                      <a:pt x="205168" y="1851"/>
                    </a:lnTo>
                    <a:lnTo>
                      <a:pt x="210849" y="220"/>
                    </a:lnTo>
                    <a:lnTo>
                      <a:pt x="217193" y="0"/>
                    </a:lnTo>
                    <a:lnTo>
                      <a:pt x="223726" y="1050"/>
                    </a:lnTo>
                    <a:lnTo>
                      <a:pt x="229971" y="3235"/>
                    </a:lnTo>
                    <a:lnTo>
                      <a:pt x="424649" y="91779"/>
                    </a:lnTo>
                    <a:lnTo>
                      <a:pt x="432600" y="95386"/>
                    </a:lnTo>
                    <a:lnTo>
                      <a:pt x="228180" y="202155"/>
                    </a:lnTo>
                    <a:lnTo>
                      <a:pt x="216204" y="203977"/>
                    </a:lnTo>
                    <a:lnTo>
                      <a:pt x="209639" y="202941"/>
                    </a:lnTo>
                    <a:lnTo>
                      <a:pt x="203390" y="200771"/>
                    </a:lnTo>
                    <a:lnTo>
                      <a:pt x="48704" y="129790"/>
                    </a:lnTo>
                    <a:lnTo>
                      <a:pt x="214325" y="96440"/>
                    </a:lnTo>
                  </a:path>
                  <a:path w="433705" h="260985">
                    <a:moveTo>
                      <a:pt x="42430" y="220633"/>
                    </a:moveTo>
                    <a:lnTo>
                      <a:pt x="50395" y="222205"/>
                    </a:lnTo>
                    <a:lnTo>
                      <a:pt x="56899" y="226488"/>
                    </a:lnTo>
                    <a:lnTo>
                      <a:pt x="61283" y="232839"/>
                    </a:lnTo>
                    <a:lnTo>
                      <a:pt x="62890" y="240611"/>
                    </a:lnTo>
                    <a:lnTo>
                      <a:pt x="61283" y="248388"/>
                    </a:lnTo>
                    <a:lnTo>
                      <a:pt x="56899" y="254738"/>
                    </a:lnTo>
                    <a:lnTo>
                      <a:pt x="50395" y="259018"/>
                    </a:lnTo>
                    <a:lnTo>
                      <a:pt x="42430" y="260588"/>
                    </a:lnTo>
                    <a:lnTo>
                      <a:pt x="34470" y="259018"/>
                    </a:lnTo>
                    <a:lnTo>
                      <a:pt x="27966" y="254738"/>
                    </a:lnTo>
                    <a:lnTo>
                      <a:pt x="23580" y="248388"/>
                    </a:lnTo>
                    <a:lnTo>
                      <a:pt x="21971" y="240611"/>
                    </a:lnTo>
                    <a:lnTo>
                      <a:pt x="23580" y="232839"/>
                    </a:lnTo>
                    <a:lnTo>
                      <a:pt x="27966" y="226488"/>
                    </a:lnTo>
                    <a:lnTo>
                      <a:pt x="34470" y="222205"/>
                    </a:lnTo>
                    <a:lnTo>
                      <a:pt x="42430" y="220633"/>
                    </a:lnTo>
                    <a:close/>
                  </a:path>
                </a:pathLst>
              </a:custGeom>
              <a:ln w="19050">
                <a:solidFill>
                  <a:srgbClr val="4F748B"/>
                </a:solidFill>
              </a:ln>
            </p:spPr>
            <p:txBody>
              <a:bodyPr wrap="square" lIns="0" tIns="0" rIns="0" bIns="0" rtlCol="0"/>
              <a:lstStyle/>
              <a:p>
                <a:endParaRPr/>
              </a:p>
            </p:txBody>
          </p:sp>
          <p:sp>
            <p:nvSpPr>
              <p:cNvPr id="28" name="bg object 70">
                <a:extLst>
                  <a:ext uri="{FF2B5EF4-FFF2-40B4-BE49-F238E27FC236}">
                    <a16:creationId xmlns:a16="http://schemas.microsoft.com/office/drawing/2014/main" id="{2C5DAFF2-4247-95B7-97A8-D879FD630118}"/>
                  </a:ext>
                </a:extLst>
              </p:cNvPr>
              <p:cNvSpPr/>
              <p:nvPr/>
            </p:nvSpPr>
            <p:spPr>
              <a:xfrm>
                <a:off x="3214707" y="4665110"/>
                <a:ext cx="0" cy="297815"/>
              </a:xfrm>
              <a:custGeom>
                <a:avLst/>
                <a:gdLst/>
                <a:ahLst/>
                <a:cxnLst/>
                <a:rect l="l" t="t" r="r" b="b"/>
                <a:pathLst>
                  <a:path h="297814">
                    <a:moveTo>
                      <a:pt x="0" y="0"/>
                    </a:moveTo>
                    <a:lnTo>
                      <a:pt x="0" y="297408"/>
                    </a:lnTo>
                  </a:path>
                </a:pathLst>
              </a:custGeom>
              <a:ln w="19050">
                <a:solidFill>
                  <a:srgbClr val="4F748B"/>
                </a:solidFill>
              </a:ln>
            </p:spPr>
            <p:txBody>
              <a:bodyPr wrap="square" lIns="0" tIns="0" rIns="0" bIns="0" rtlCol="0"/>
              <a:lstStyle/>
              <a:p>
                <a:endParaRPr/>
              </a:p>
            </p:txBody>
          </p:sp>
          <p:sp>
            <p:nvSpPr>
              <p:cNvPr id="29" name="bg object 71">
                <a:extLst>
                  <a:ext uri="{FF2B5EF4-FFF2-40B4-BE49-F238E27FC236}">
                    <a16:creationId xmlns:a16="http://schemas.microsoft.com/office/drawing/2014/main" id="{86B7738A-CC3B-5358-79DF-CB89D7AE606E}"/>
                  </a:ext>
                </a:extLst>
              </p:cNvPr>
              <p:cNvSpPr/>
              <p:nvPr/>
            </p:nvSpPr>
            <p:spPr>
              <a:xfrm>
                <a:off x="2809869" y="4524368"/>
                <a:ext cx="438150" cy="438150"/>
              </a:xfrm>
              <a:custGeom>
                <a:avLst/>
                <a:gdLst/>
                <a:ahLst/>
                <a:cxnLst/>
                <a:rect l="l" t="t" r="r" b="b"/>
                <a:pathLst>
                  <a:path w="438150" h="438150">
                    <a:moveTo>
                      <a:pt x="33324" y="438149"/>
                    </a:moveTo>
                    <a:lnTo>
                      <a:pt x="33324" y="140741"/>
                    </a:lnTo>
                  </a:path>
                  <a:path w="438150" h="438150">
                    <a:moveTo>
                      <a:pt x="82842" y="0"/>
                    </a:moveTo>
                    <a:lnTo>
                      <a:pt x="355320" y="0"/>
                    </a:lnTo>
                    <a:lnTo>
                      <a:pt x="438150" y="138061"/>
                    </a:lnTo>
                    <a:lnTo>
                      <a:pt x="289407" y="138061"/>
                    </a:lnTo>
                    <a:lnTo>
                      <a:pt x="219087" y="68694"/>
                    </a:lnTo>
                    <a:lnTo>
                      <a:pt x="148755" y="138061"/>
                    </a:lnTo>
                    <a:lnTo>
                      <a:pt x="0" y="138061"/>
                    </a:lnTo>
                    <a:lnTo>
                      <a:pt x="82842" y="0"/>
                    </a:lnTo>
                    <a:close/>
                  </a:path>
                </a:pathLst>
              </a:custGeom>
              <a:ln w="19050">
                <a:solidFill>
                  <a:srgbClr val="4F748B"/>
                </a:solidFill>
              </a:ln>
            </p:spPr>
            <p:txBody>
              <a:bodyPr wrap="square" lIns="0" tIns="0" rIns="0" bIns="0" rtlCol="0"/>
              <a:lstStyle/>
              <a:p>
                <a:endParaRPr/>
              </a:p>
            </p:txBody>
          </p:sp>
          <p:pic>
            <p:nvPicPr>
              <p:cNvPr id="30" name="bg object 72">
                <a:extLst>
                  <a:ext uri="{FF2B5EF4-FFF2-40B4-BE49-F238E27FC236}">
                    <a16:creationId xmlns:a16="http://schemas.microsoft.com/office/drawing/2014/main" id="{E8E12FC9-8B8F-4C89-A8C5-6B8E8E42EB68}"/>
                  </a:ext>
                </a:extLst>
              </p:cNvPr>
              <p:cNvPicPr/>
              <p:nvPr/>
            </p:nvPicPr>
            <p:blipFill>
              <a:blip r:embed="rId5" cstate="print"/>
              <a:stretch>
                <a:fillRect/>
              </a:stretch>
            </p:blipFill>
            <p:spPr>
              <a:xfrm>
                <a:off x="2971159" y="4796352"/>
                <a:ext cx="115582" cy="175691"/>
              </a:xfrm>
              <a:prstGeom prst="rect">
                <a:avLst/>
              </a:prstGeom>
            </p:spPr>
          </p:pic>
          <p:sp>
            <p:nvSpPr>
              <p:cNvPr id="31" name="bg object 73">
                <a:extLst>
                  <a:ext uri="{FF2B5EF4-FFF2-40B4-BE49-F238E27FC236}">
                    <a16:creationId xmlns:a16="http://schemas.microsoft.com/office/drawing/2014/main" id="{7F1FA05B-F307-E6B6-68DD-6B8554E9455D}"/>
                  </a:ext>
                </a:extLst>
              </p:cNvPr>
              <p:cNvSpPr/>
              <p:nvPr/>
            </p:nvSpPr>
            <p:spPr>
              <a:xfrm>
                <a:off x="2891734" y="4720037"/>
                <a:ext cx="274955" cy="187960"/>
              </a:xfrm>
              <a:custGeom>
                <a:avLst/>
                <a:gdLst/>
                <a:ahLst/>
                <a:cxnLst/>
                <a:rect l="l" t="t" r="r" b="b"/>
                <a:pathLst>
                  <a:path w="274955" h="187960">
                    <a:moveTo>
                      <a:pt x="0" y="0"/>
                    </a:moveTo>
                    <a:lnTo>
                      <a:pt x="39738" y="0"/>
                    </a:lnTo>
                    <a:lnTo>
                      <a:pt x="39738" y="58470"/>
                    </a:lnTo>
                    <a:lnTo>
                      <a:pt x="0" y="58470"/>
                    </a:lnTo>
                    <a:lnTo>
                      <a:pt x="0" y="0"/>
                    </a:lnTo>
                    <a:close/>
                  </a:path>
                  <a:path w="274955" h="187960">
                    <a:moveTo>
                      <a:pt x="0" y="113855"/>
                    </a:moveTo>
                    <a:lnTo>
                      <a:pt x="39738" y="113855"/>
                    </a:lnTo>
                    <a:lnTo>
                      <a:pt x="39738" y="187490"/>
                    </a:lnTo>
                    <a:lnTo>
                      <a:pt x="0" y="187490"/>
                    </a:lnTo>
                    <a:lnTo>
                      <a:pt x="0" y="113855"/>
                    </a:lnTo>
                    <a:close/>
                  </a:path>
                  <a:path w="274955" h="187960">
                    <a:moveTo>
                      <a:pt x="234696" y="113855"/>
                    </a:moveTo>
                    <a:lnTo>
                      <a:pt x="274434" y="113855"/>
                    </a:lnTo>
                    <a:lnTo>
                      <a:pt x="274434" y="187490"/>
                    </a:lnTo>
                    <a:lnTo>
                      <a:pt x="234696" y="187490"/>
                    </a:lnTo>
                    <a:lnTo>
                      <a:pt x="234696" y="113855"/>
                    </a:lnTo>
                    <a:close/>
                  </a:path>
                  <a:path w="274955" h="187960">
                    <a:moveTo>
                      <a:pt x="234696" y="0"/>
                    </a:moveTo>
                    <a:lnTo>
                      <a:pt x="274434" y="0"/>
                    </a:lnTo>
                    <a:lnTo>
                      <a:pt x="274434" y="58470"/>
                    </a:lnTo>
                    <a:lnTo>
                      <a:pt x="234696" y="58470"/>
                    </a:lnTo>
                    <a:lnTo>
                      <a:pt x="234696" y="0"/>
                    </a:lnTo>
                    <a:close/>
                  </a:path>
                </a:pathLst>
              </a:custGeom>
              <a:ln w="19050">
                <a:solidFill>
                  <a:srgbClr val="4F748B"/>
                </a:solidFill>
              </a:ln>
            </p:spPr>
            <p:txBody>
              <a:bodyPr wrap="square" lIns="0" tIns="0" rIns="0" bIns="0" rtlCol="0"/>
              <a:lstStyle/>
              <a:p>
                <a:endParaRPr/>
              </a:p>
            </p:txBody>
          </p:sp>
          <p:pic>
            <p:nvPicPr>
              <p:cNvPr id="32" name="bg object 74">
                <a:extLst>
                  <a:ext uri="{FF2B5EF4-FFF2-40B4-BE49-F238E27FC236}">
                    <a16:creationId xmlns:a16="http://schemas.microsoft.com/office/drawing/2014/main" id="{09DAFC18-CD47-2002-6668-0C84BD40C867}"/>
                  </a:ext>
                </a:extLst>
              </p:cNvPr>
              <p:cNvPicPr/>
              <p:nvPr/>
            </p:nvPicPr>
            <p:blipFill>
              <a:blip r:embed="rId6" cstate="print"/>
              <a:stretch>
                <a:fillRect/>
              </a:stretch>
            </p:blipFill>
            <p:spPr>
              <a:xfrm>
                <a:off x="2988635" y="4660639"/>
                <a:ext cx="80632" cy="83121"/>
              </a:xfrm>
              <a:prstGeom prst="rect">
                <a:avLst/>
              </a:prstGeom>
            </p:spPr>
          </p:pic>
          <p:sp>
            <p:nvSpPr>
              <p:cNvPr id="33" name="bg object 75">
                <a:extLst>
                  <a:ext uri="{FF2B5EF4-FFF2-40B4-BE49-F238E27FC236}">
                    <a16:creationId xmlns:a16="http://schemas.microsoft.com/office/drawing/2014/main" id="{932DA8BF-2721-DAD7-F14E-6D47956E081F}"/>
                  </a:ext>
                </a:extLst>
              </p:cNvPr>
              <p:cNvSpPr/>
              <p:nvPr/>
            </p:nvSpPr>
            <p:spPr>
              <a:xfrm>
                <a:off x="2817845" y="4962518"/>
                <a:ext cx="422275" cy="0"/>
              </a:xfrm>
              <a:custGeom>
                <a:avLst/>
                <a:gdLst/>
                <a:ahLst/>
                <a:cxnLst/>
                <a:rect l="l" t="t" r="r" b="b"/>
                <a:pathLst>
                  <a:path w="422275">
                    <a:moveTo>
                      <a:pt x="0" y="0"/>
                    </a:moveTo>
                    <a:lnTo>
                      <a:pt x="422211" y="0"/>
                    </a:lnTo>
                  </a:path>
                </a:pathLst>
              </a:custGeom>
              <a:ln w="19050">
                <a:solidFill>
                  <a:srgbClr val="4F748B"/>
                </a:solidFill>
              </a:ln>
            </p:spPr>
            <p:txBody>
              <a:bodyPr wrap="square" lIns="0" tIns="0" rIns="0" bIns="0" rtlCol="0"/>
              <a:lstStyle/>
              <a:p>
                <a:endParaRPr/>
              </a:p>
            </p:txBody>
          </p:sp>
          <p:pic>
            <p:nvPicPr>
              <p:cNvPr id="34" name="bg object 76">
                <a:extLst>
                  <a:ext uri="{FF2B5EF4-FFF2-40B4-BE49-F238E27FC236}">
                    <a16:creationId xmlns:a16="http://schemas.microsoft.com/office/drawing/2014/main" id="{8F6E4549-192C-3F4A-B52E-92EFF50E2C57}"/>
                  </a:ext>
                </a:extLst>
              </p:cNvPr>
              <p:cNvPicPr/>
              <p:nvPr/>
            </p:nvPicPr>
            <p:blipFill>
              <a:blip r:embed="rId7" cstate="print"/>
              <a:stretch>
                <a:fillRect/>
              </a:stretch>
            </p:blipFill>
            <p:spPr>
              <a:xfrm>
                <a:off x="1115363" y="4514847"/>
                <a:ext cx="422081" cy="426348"/>
              </a:xfrm>
              <a:prstGeom prst="rect">
                <a:avLst/>
              </a:prstGeom>
            </p:spPr>
          </p:pic>
          <p:sp>
            <p:nvSpPr>
              <p:cNvPr id="35" name="bg object 77">
                <a:extLst>
                  <a:ext uri="{FF2B5EF4-FFF2-40B4-BE49-F238E27FC236}">
                    <a16:creationId xmlns:a16="http://schemas.microsoft.com/office/drawing/2014/main" id="{64C0E863-92BF-8DB4-8D39-348D4A2D3F4C}"/>
                  </a:ext>
                </a:extLst>
              </p:cNvPr>
              <p:cNvSpPr/>
              <p:nvPr/>
            </p:nvSpPr>
            <p:spPr>
              <a:xfrm>
                <a:off x="1090115" y="4962528"/>
                <a:ext cx="276860" cy="0"/>
              </a:xfrm>
              <a:custGeom>
                <a:avLst/>
                <a:gdLst/>
                <a:ahLst/>
                <a:cxnLst/>
                <a:rect l="l" t="t" r="r" b="b"/>
                <a:pathLst>
                  <a:path w="276859">
                    <a:moveTo>
                      <a:pt x="0" y="0"/>
                    </a:moveTo>
                    <a:lnTo>
                      <a:pt x="276542" y="0"/>
                    </a:lnTo>
                  </a:path>
                </a:pathLst>
              </a:custGeom>
              <a:ln w="19050">
                <a:solidFill>
                  <a:srgbClr val="4F748B"/>
                </a:solidFill>
              </a:ln>
            </p:spPr>
            <p:txBody>
              <a:bodyPr wrap="square" lIns="0" tIns="0" rIns="0" bIns="0" rtlCol="0"/>
              <a:lstStyle/>
              <a:p>
                <a:endParaRPr/>
              </a:p>
            </p:txBody>
          </p:sp>
          <p:sp>
            <p:nvSpPr>
              <p:cNvPr id="36" name="bg object 78">
                <a:extLst>
                  <a:ext uri="{FF2B5EF4-FFF2-40B4-BE49-F238E27FC236}">
                    <a16:creationId xmlns:a16="http://schemas.microsoft.com/office/drawing/2014/main" id="{DF8B6B89-8AA9-64F1-F469-922AAB5DDAC8}"/>
                  </a:ext>
                </a:extLst>
              </p:cNvPr>
              <p:cNvSpPr/>
              <p:nvPr/>
            </p:nvSpPr>
            <p:spPr>
              <a:xfrm>
                <a:off x="3159582" y="3324222"/>
                <a:ext cx="88900" cy="91440"/>
              </a:xfrm>
              <a:custGeom>
                <a:avLst/>
                <a:gdLst/>
                <a:ahLst/>
                <a:cxnLst/>
                <a:rect l="l" t="t" r="r" b="b"/>
                <a:pathLst>
                  <a:path w="88900" h="91439">
                    <a:moveTo>
                      <a:pt x="88442" y="45554"/>
                    </a:moveTo>
                    <a:lnTo>
                      <a:pt x="84967" y="63286"/>
                    </a:lnTo>
                    <a:lnTo>
                      <a:pt x="75490" y="77766"/>
                    </a:lnTo>
                    <a:lnTo>
                      <a:pt x="61434" y="87529"/>
                    </a:lnTo>
                    <a:lnTo>
                      <a:pt x="44221" y="91109"/>
                    </a:lnTo>
                    <a:lnTo>
                      <a:pt x="27008" y="87529"/>
                    </a:lnTo>
                    <a:lnTo>
                      <a:pt x="12952" y="77766"/>
                    </a:lnTo>
                    <a:lnTo>
                      <a:pt x="3475" y="63286"/>
                    </a:lnTo>
                    <a:lnTo>
                      <a:pt x="0" y="45554"/>
                    </a:lnTo>
                    <a:lnTo>
                      <a:pt x="3475" y="27823"/>
                    </a:lnTo>
                    <a:lnTo>
                      <a:pt x="12952" y="13342"/>
                    </a:lnTo>
                    <a:lnTo>
                      <a:pt x="27008" y="3580"/>
                    </a:lnTo>
                    <a:lnTo>
                      <a:pt x="44221" y="0"/>
                    </a:lnTo>
                    <a:lnTo>
                      <a:pt x="61434" y="3580"/>
                    </a:lnTo>
                    <a:lnTo>
                      <a:pt x="75490" y="13342"/>
                    </a:lnTo>
                    <a:lnTo>
                      <a:pt x="84967" y="27823"/>
                    </a:lnTo>
                    <a:lnTo>
                      <a:pt x="88442" y="45554"/>
                    </a:lnTo>
                    <a:close/>
                  </a:path>
                </a:pathLst>
              </a:custGeom>
              <a:ln w="19050">
                <a:solidFill>
                  <a:srgbClr val="4F748B"/>
                </a:solidFill>
              </a:ln>
            </p:spPr>
            <p:txBody>
              <a:bodyPr wrap="square" lIns="0" tIns="0" rIns="0" bIns="0" rtlCol="0"/>
              <a:lstStyle/>
              <a:p>
                <a:endParaRPr/>
              </a:p>
            </p:txBody>
          </p:sp>
          <p:sp>
            <p:nvSpPr>
              <p:cNvPr id="37" name="bg object 79">
                <a:extLst>
                  <a:ext uri="{FF2B5EF4-FFF2-40B4-BE49-F238E27FC236}">
                    <a16:creationId xmlns:a16="http://schemas.microsoft.com/office/drawing/2014/main" id="{59E92220-C3F4-C166-4836-D97BA9097F10}"/>
                  </a:ext>
                </a:extLst>
              </p:cNvPr>
              <p:cNvSpPr/>
              <p:nvPr/>
            </p:nvSpPr>
            <p:spPr>
              <a:xfrm>
                <a:off x="2809875" y="3328908"/>
                <a:ext cx="88900" cy="91440"/>
              </a:xfrm>
              <a:custGeom>
                <a:avLst/>
                <a:gdLst/>
                <a:ahLst/>
                <a:cxnLst/>
                <a:rect l="l" t="t" r="r" b="b"/>
                <a:pathLst>
                  <a:path w="88900" h="91439">
                    <a:moveTo>
                      <a:pt x="88455" y="45554"/>
                    </a:moveTo>
                    <a:lnTo>
                      <a:pt x="84980" y="27823"/>
                    </a:lnTo>
                    <a:lnTo>
                      <a:pt x="75501" y="13342"/>
                    </a:lnTo>
                    <a:lnTo>
                      <a:pt x="61441" y="3580"/>
                    </a:lnTo>
                    <a:lnTo>
                      <a:pt x="44221" y="0"/>
                    </a:lnTo>
                    <a:lnTo>
                      <a:pt x="27008" y="3580"/>
                    </a:lnTo>
                    <a:lnTo>
                      <a:pt x="12952" y="13342"/>
                    </a:lnTo>
                    <a:lnTo>
                      <a:pt x="3475" y="27823"/>
                    </a:lnTo>
                    <a:lnTo>
                      <a:pt x="0" y="45554"/>
                    </a:lnTo>
                    <a:lnTo>
                      <a:pt x="3475" y="63286"/>
                    </a:lnTo>
                    <a:lnTo>
                      <a:pt x="12952" y="77766"/>
                    </a:lnTo>
                    <a:lnTo>
                      <a:pt x="27008" y="87529"/>
                    </a:lnTo>
                    <a:lnTo>
                      <a:pt x="44221" y="91109"/>
                    </a:lnTo>
                    <a:lnTo>
                      <a:pt x="61441" y="87529"/>
                    </a:lnTo>
                    <a:lnTo>
                      <a:pt x="75501" y="77766"/>
                    </a:lnTo>
                    <a:lnTo>
                      <a:pt x="84980" y="63286"/>
                    </a:lnTo>
                    <a:lnTo>
                      <a:pt x="88455" y="45554"/>
                    </a:lnTo>
                    <a:close/>
                  </a:path>
                </a:pathLst>
              </a:custGeom>
              <a:ln w="19050">
                <a:solidFill>
                  <a:srgbClr val="4F748B"/>
                </a:solidFill>
              </a:ln>
            </p:spPr>
            <p:txBody>
              <a:bodyPr wrap="square" lIns="0" tIns="0" rIns="0" bIns="0" rtlCol="0"/>
              <a:lstStyle/>
              <a:p>
                <a:endParaRPr/>
              </a:p>
            </p:txBody>
          </p:sp>
          <p:sp>
            <p:nvSpPr>
              <p:cNvPr id="38" name="bg object 80">
                <a:extLst>
                  <a:ext uri="{FF2B5EF4-FFF2-40B4-BE49-F238E27FC236}">
                    <a16:creationId xmlns:a16="http://schemas.microsoft.com/office/drawing/2014/main" id="{D2F4869F-3506-EA9A-D3DF-E3C7F2697740}"/>
                  </a:ext>
                </a:extLst>
              </p:cNvPr>
              <p:cNvSpPr/>
              <p:nvPr/>
            </p:nvSpPr>
            <p:spPr>
              <a:xfrm>
                <a:off x="3106496" y="3549698"/>
                <a:ext cx="120014" cy="91440"/>
              </a:xfrm>
              <a:custGeom>
                <a:avLst/>
                <a:gdLst/>
                <a:ahLst/>
                <a:cxnLst/>
                <a:rect l="l" t="t" r="r" b="b"/>
                <a:pathLst>
                  <a:path w="120014" h="91439">
                    <a:moveTo>
                      <a:pt x="119938" y="45554"/>
                    </a:moveTo>
                    <a:lnTo>
                      <a:pt x="116461" y="27823"/>
                    </a:lnTo>
                    <a:lnTo>
                      <a:pt x="106980" y="13342"/>
                    </a:lnTo>
                    <a:lnTo>
                      <a:pt x="92919" y="3580"/>
                    </a:lnTo>
                    <a:lnTo>
                      <a:pt x="75704" y="0"/>
                    </a:lnTo>
                    <a:lnTo>
                      <a:pt x="58492" y="3580"/>
                    </a:lnTo>
                    <a:lnTo>
                      <a:pt x="44435" y="13342"/>
                    </a:lnTo>
                    <a:lnTo>
                      <a:pt x="34958" y="27823"/>
                    </a:lnTo>
                    <a:lnTo>
                      <a:pt x="31483" y="45554"/>
                    </a:lnTo>
                    <a:lnTo>
                      <a:pt x="34958" y="63286"/>
                    </a:lnTo>
                    <a:lnTo>
                      <a:pt x="44435" y="77766"/>
                    </a:lnTo>
                    <a:lnTo>
                      <a:pt x="58492" y="87529"/>
                    </a:lnTo>
                    <a:lnTo>
                      <a:pt x="75704" y="91109"/>
                    </a:lnTo>
                    <a:lnTo>
                      <a:pt x="92919" y="87529"/>
                    </a:lnTo>
                    <a:lnTo>
                      <a:pt x="106980" y="77766"/>
                    </a:lnTo>
                    <a:lnTo>
                      <a:pt x="116461" y="63286"/>
                    </a:lnTo>
                    <a:lnTo>
                      <a:pt x="119938" y="45554"/>
                    </a:lnTo>
                    <a:close/>
                  </a:path>
                  <a:path w="120014" h="91439">
                    <a:moveTo>
                      <a:pt x="34582" y="27584"/>
                    </a:moveTo>
                    <a:lnTo>
                      <a:pt x="0" y="12471"/>
                    </a:lnTo>
                  </a:path>
                </a:pathLst>
              </a:custGeom>
              <a:ln w="19050">
                <a:solidFill>
                  <a:srgbClr val="4F748B"/>
                </a:solidFill>
              </a:ln>
            </p:spPr>
            <p:txBody>
              <a:bodyPr wrap="square" lIns="0" tIns="0" rIns="0" bIns="0" rtlCol="0"/>
              <a:lstStyle/>
              <a:p>
                <a:endParaRPr/>
              </a:p>
            </p:txBody>
          </p:sp>
          <p:sp>
            <p:nvSpPr>
              <p:cNvPr id="39" name="bg object 81">
                <a:extLst>
                  <a:ext uri="{FF2B5EF4-FFF2-40B4-BE49-F238E27FC236}">
                    <a16:creationId xmlns:a16="http://schemas.microsoft.com/office/drawing/2014/main" id="{D2D06567-D0A1-D8CC-F800-97DC7CB166EB}"/>
                  </a:ext>
                </a:extLst>
              </p:cNvPr>
              <p:cNvSpPr/>
              <p:nvPr/>
            </p:nvSpPr>
            <p:spPr>
              <a:xfrm>
                <a:off x="3092742" y="3397717"/>
                <a:ext cx="73660" cy="55244"/>
              </a:xfrm>
              <a:custGeom>
                <a:avLst/>
                <a:gdLst/>
                <a:ahLst/>
                <a:cxnLst/>
                <a:rect l="l" t="t" r="r" b="b"/>
                <a:pathLst>
                  <a:path w="73660" h="55245">
                    <a:moveTo>
                      <a:pt x="73494" y="0"/>
                    </a:moveTo>
                    <a:lnTo>
                      <a:pt x="0" y="54686"/>
                    </a:lnTo>
                  </a:path>
                </a:pathLst>
              </a:custGeom>
              <a:ln w="19050">
                <a:solidFill>
                  <a:srgbClr val="4F748B"/>
                </a:solidFill>
              </a:ln>
            </p:spPr>
            <p:txBody>
              <a:bodyPr wrap="square" lIns="0" tIns="0" rIns="0" bIns="0" rtlCol="0"/>
              <a:lstStyle/>
              <a:p>
                <a:endParaRPr/>
              </a:p>
            </p:txBody>
          </p:sp>
          <p:sp>
            <p:nvSpPr>
              <p:cNvPr id="40" name="bg object 82">
                <a:extLst>
                  <a:ext uri="{FF2B5EF4-FFF2-40B4-BE49-F238E27FC236}">
                    <a16:creationId xmlns:a16="http://schemas.microsoft.com/office/drawing/2014/main" id="{3F4F4875-045F-EB37-8580-4CFCA79B5371}"/>
                  </a:ext>
                </a:extLst>
              </p:cNvPr>
              <p:cNvSpPr/>
              <p:nvPr/>
            </p:nvSpPr>
            <p:spPr>
              <a:xfrm>
                <a:off x="2887802" y="3406505"/>
                <a:ext cx="34290" cy="32384"/>
              </a:xfrm>
              <a:custGeom>
                <a:avLst/>
                <a:gdLst/>
                <a:ahLst/>
                <a:cxnLst/>
                <a:rect l="l" t="t" r="r" b="b"/>
                <a:pathLst>
                  <a:path w="34289" h="32385">
                    <a:moveTo>
                      <a:pt x="0" y="0"/>
                    </a:moveTo>
                    <a:lnTo>
                      <a:pt x="34048" y="32359"/>
                    </a:lnTo>
                  </a:path>
                </a:pathLst>
              </a:custGeom>
              <a:ln w="19050">
                <a:solidFill>
                  <a:srgbClr val="4F748B"/>
                </a:solidFill>
              </a:ln>
            </p:spPr>
            <p:txBody>
              <a:bodyPr wrap="square" lIns="0" tIns="0" rIns="0" bIns="0" rtlCol="0"/>
              <a:lstStyle/>
              <a:p>
                <a:endParaRPr/>
              </a:p>
            </p:txBody>
          </p:sp>
          <p:sp>
            <p:nvSpPr>
              <p:cNvPr id="41" name="bg object 83">
                <a:extLst>
                  <a:ext uri="{FF2B5EF4-FFF2-40B4-BE49-F238E27FC236}">
                    <a16:creationId xmlns:a16="http://schemas.microsoft.com/office/drawing/2014/main" id="{8F5BA6A5-E6CF-A332-73D2-8596C134AC52}"/>
                  </a:ext>
                </a:extLst>
              </p:cNvPr>
              <p:cNvSpPr/>
              <p:nvPr/>
            </p:nvSpPr>
            <p:spPr>
              <a:xfrm>
                <a:off x="2814030" y="3578565"/>
                <a:ext cx="125730" cy="121285"/>
              </a:xfrm>
              <a:custGeom>
                <a:avLst/>
                <a:gdLst/>
                <a:ahLst/>
                <a:cxnLst/>
                <a:rect l="l" t="t" r="r" b="b"/>
                <a:pathLst>
                  <a:path w="125730" h="121285">
                    <a:moveTo>
                      <a:pt x="85849" y="90754"/>
                    </a:moveTo>
                    <a:lnTo>
                      <a:pt x="73969" y="41903"/>
                    </a:lnTo>
                    <a:lnTo>
                      <a:pt x="41507" y="30080"/>
                    </a:lnTo>
                    <a:lnTo>
                      <a:pt x="25094" y="34459"/>
                    </a:lnTo>
                    <a:lnTo>
                      <a:pt x="11474" y="44856"/>
                    </a:lnTo>
                    <a:lnTo>
                      <a:pt x="2461" y="60375"/>
                    </a:lnTo>
                    <a:lnTo>
                      <a:pt x="0" y="78288"/>
                    </a:lnTo>
                    <a:lnTo>
                      <a:pt x="4248" y="95194"/>
                    </a:lnTo>
                    <a:lnTo>
                      <a:pt x="14341" y="109226"/>
                    </a:lnTo>
                    <a:lnTo>
                      <a:pt x="29410" y="118516"/>
                    </a:lnTo>
                    <a:lnTo>
                      <a:pt x="46803" y="121049"/>
                    </a:lnTo>
                    <a:lnTo>
                      <a:pt x="63216" y="116670"/>
                    </a:lnTo>
                    <a:lnTo>
                      <a:pt x="76836" y="106273"/>
                    </a:lnTo>
                    <a:lnTo>
                      <a:pt x="85849" y="90754"/>
                    </a:lnTo>
                    <a:close/>
                  </a:path>
                  <a:path w="125730" h="121285">
                    <a:moveTo>
                      <a:pt x="77391" y="44665"/>
                    </a:moveTo>
                    <a:lnTo>
                      <a:pt x="125435" y="0"/>
                    </a:lnTo>
                  </a:path>
                </a:pathLst>
              </a:custGeom>
              <a:ln w="19050">
                <a:solidFill>
                  <a:srgbClr val="4F748B"/>
                </a:solidFill>
              </a:ln>
            </p:spPr>
            <p:txBody>
              <a:bodyPr wrap="square" lIns="0" tIns="0" rIns="0" bIns="0" rtlCol="0"/>
              <a:lstStyle/>
              <a:p>
                <a:endParaRPr/>
              </a:p>
            </p:txBody>
          </p:sp>
          <p:pic>
            <p:nvPicPr>
              <p:cNvPr id="42" name="bg object 84">
                <a:extLst>
                  <a:ext uri="{FF2B5EF4-FFF2-40B4-BE49-F238E27FC236}">
                    <a16:creationId xmlns:a16="http://schemas.microsoft.com/office/drawing/2014/main" id="{22507097-B191-4CC3-9FB2-4F9B5CFBBF62}"/>
                  </a:ext>
                </a:extLst>
              </p:cNvPr>
              <p:cNvPicPr/>
              <p:nvPr/>
            </p:nvPicPr>
            <p:blipFill>
              <a:blip r:embed="rId8" cstate="print"/>
              <a:stretch>
                <a:fillRect/>
              </a:stretch>
            </p:blipFill>
            <p:spPr>
              <a:xfrm>
                <a:off x="3013634" y="3596573"/>
                <a:ext cx="81245" cy="174939"/>
              </a:xfrm>
              <a:prstGeom prst="rect">
                <a:avLst/>
              </a:prstGeom>
            </p:spPr>
          </p:pic>
          <p:sp>
            <p:nvSpPr>
              <p:cNvPr id="43" name="bg object 85">
                <a:extLst>
                  <a:ext uri="{FF2B5EF4-FFF2-40B4-BE49-F238E27FC236}">
                    <a16:creationId xmlns:a16="http://schemas.microsoft.com/office/drawing/2014/main" id="{463C662E-4977-1B87-5FF0-E27F484EF508}"/>
                  </a:ext>
                </a:extLst>
              </p:cNvPr>
              <p:cNvSpPr/>
              <p:nvPr/>
            </p:nvSpPr>
            <p:spPr>
              <a:xfrm>
                <a:off x="2918028" y="3352695"/>
                <a:ext cx="162560" cy="198120"/>
              </a:xfrm>
              <a:custGeom>
                <a:avLst/>
                <a:gdLst/>
                <a:ahLst/>
                <a:cxnLst/>
                <a:rect l="l" t="t" r="r" b="b"/>
                <a:pathLst>
                  <a:path w="162560" h="198120">
                    <a:moveTo>
                      <a:pt x="120624" y="37947"/>
                    </a:moveTo>
                    <a:lnTo>
                      <a:pt x="108287" y="9708"/>
                    </a:lnTo>
                    <a:lnTo>
                      <a:pt x="81146" y="0"/>
                    </a:lnTo>
                    <a:lnTo>
                      <a:pt x="54005" y="9265"/>
                    </a:lnTo>
                    <a:lnTo>
                      <a:pt x="41668" y="37947"/>
                    </a:lnTo>
                    <a:lnTo>
                      <a:pt x="44771" y="56031"/>
                    </a:lnTo>
                    <a:lnTo>
                      <a:pt x="53233" y="70146"/>
                    </a:lnTo>
                    <a:lnTo>
                      <a:pt x="65784" y="79325"/>
                    </a:lnTo>
                    <a:lnTo>
                      <a:pt x="81153" y="82600"/>
                    </a:lnTo>
                    <a:lnTo>
                      <a:pt x="96514" y="79325"/>
                    </a:lnTo>
                    <a:lnTo>
                      <a:pt x="109061" y="70146"/>
                    </a:lnTo>
                    <a:lnTo>
                      <a:pt x="117521" y="56031"/>
                    </a:lnTo>
                    <a:lnTo>
                      <a:pt x="120624" y="37947"/>
                    </a:lnTo>
                    <a:close/>
                  </a:path>
                  <a:path w="162560" h="198120">
                    <a:moveTo>
                      <a:pt x="162293" y="197789"/>
                    </a:moveTo>
                    <a:lnTo>
                      <a:pt x="162293" y="151180"/>
                    </a:lnTo>
                    <a:lnTo>
                      <a:pt x="159144" y="135215"/>
                    </a:lnTo>
                    <a:lnTo>
                      <a:pt x="150569" y="122143"/>
                    </a:lnTo>
                    <a:lnTo>
                      <a:pt x="137877" y="113313"/>
                    </a:lnTo>
                    <a:lnTo>
                      <a:pt x="122377" y="110070"/>
                    </a:lnTo>
                    <a:lnTo>
                      <a:pt x="39903" y="110070"/>
                    </a:lnTo>
                    <a:lnTo>
                      <a:pt x="24410" y="113322"/>
                    </a:lnTo>
                    <a:lnTo>
                      <a:pt x="11722" y="122167"/>
                    </a:lnTo>
                    <a:lnTo>
                      <a:pt x="3148" y="135241"/>
                    </a:lnTo>
                    <a:lnTo>
                      <a:pt x="0" y="151180"/>
                    </a:lnTo>
                    <a:lnTo>
                      <a:pt x="0" y="197789"/>
                    </a:lnTo>
                    <a:lnTo>
                      <a:pt x="162293" y="197789"/>
                    </a:lnTo>
                    <a:close/>
                  </a:path>
                  <a:path w="162560" h="198120">
                    <a:moveTo>
                      <a:pt x="122034" y="197789"/>
                    </a:moveTo>
                    <a:lnTo>
                      <a:pt x="122034" y="148628"/>
                    </a:lnTo>
                  </a:path>
                  <a:path w="162560" h="198120">
                    <a:moveTo>
                      <a:pt x="40259" y="148628"/>
                    </a:moveTo>
                    <a:lnTo>
                      <a:pt x="40259" y="197789"/>
                    </a:lnTo>
                  </a:path>
                </a:pathLst>
              </a:custGeom>
              <a:ln w="19050">
                <a:solidFill>
                  <a:srgbClr val="4F748B"/>
                </a:solidFill>
              </a:ln>
            </p:spPr>
            <p:txBody>
              <a:bodyPr wrap="square" lIns="0" tIns="0" rIns="0" bIns="0" rtlCol="0"/>
              <a:lstStyle/>
              <a:p>
                <a:endParaRPr/>
              </a:p>
            </p:txBody>
          </p:sp>
          <p:sp>
            <p:nvSpPr>
              <p:cNvPr id="44" name="bg object 86">
                <a:extLst>
                  <a:ext uri="{FF2B5EF4-FFF2-40B4-BE49-F238E27FC236}">
                    <a16:creationId xmlns:a16="http://schemas.microsoft.com/office/drawing/2014/main" id="{002B8961-58F1-F6C6-594A-EDBE6CDAB777}"/>
                  </a:ext>
                </a:extLst>
              </p:cNvPr>
              <p:cNvSpPr/>
              <p:nvPr/>
            </p:nvSpPr>
            <p:spPr>
              <a:xfrm>
                <a:off x="809630" y="6220389"/>
                <a:ext cx="352425" cy="307339"/>
              </a:xfrm>
              <a:custGeom>
                <a:avLst/>
                <a:gdLst/>
                <a:ahLst/>
                <a:cxnLst/>
                <a:rect l="l" t="t" r="r" b="b"/>
                <a:pathLst>
                  <a:path w="352425" h="307340">
                    <a:moveTo>
                      <a:pt x="305904" y="46208"/>
                    </a:moveTo>
                    <a:lnTo>
                      <a:pt x="325085" y="65821"/>
                    </a:lnTo>
                    <a:lnTo>
                      <a:pt x="339569" y="88337"/>
                    </a:lnTo>
                    <a:lnTo>
                      <a:pt x="348724" y="113220"/>
                    </a:lnTo>
                    <a:lnTo>
                      <a:pt x="351917" y="139934"/>
                    </a:lnTo>
                    <a:lnTo>
                      <a:pt x="347978" y="169568"/>
                    </a:lnTo>
                    <a:lnTo>
                      <a:pt x="336740" y="196850"/>
                    </a:lnTo>
                    <a:lnTo>
                      <a:pt x="319073" y="221049"/>
                    </a:lnTo>
                    <a:lnTo>
                      <a:pt x="295846" y="241432"/>
                    </a:lnTo>
                    <a:lnTo>
                      <a:pt x="306857" y="298036"/>
                    </a:lnTo>
                    <a:lnTo>
                      <a:pt x="307848" y="303116"/>
                    </a:lnTo>
                    <a:lnTo>
                      <a:pt x="304050" y="307256"/>
                    </a:lnTo>
                    <a:lnTo>
                      <a:pt x="298577" y="307231"/>
                    </a:lnTo>
                    <a:lnTo>
                      <a:pt x="250278" y="306951"/>
                    </a:lnTo>
                    <a:lnTo>
                      <a:pt x="244792" y="306926"/>
                    </a:lnTo>
                    <a:lnTo>
                      <a:pt x="239687" y="302722"/>
                    </a:lnTo>
                    <a:lnTo>
                      <a:pt x="238645" y="297668"/>
                    </a:lnTo>
                    <a:lnTo>
                      <a:pt x="232638" y="268610"/>
                    </a:lnTo>
                    <a:lnTo>
                      <a:pt x="222852" y="270274"/>
                    </a:lnTo>
                    <a:lnTo>
                      <a:pt x="212145" y="271483"/>
                    </a:lnTo>
                    <a:lnTo>
                      <a:pt x="201265" y="272221"/>
                    </a:lnTo>
                    <a:lnTo>
                      <a:pt x="190957" y="272471"/>
                    </a:lnTo>
                    <a:lnTo>
                      <a:pt x="180651" y="272221"/>
                    </a:lnTo>
                    <a:lnTo>
                      <a:pt x="169773" y="271483"/>
                    </a:lnTo>
                    <a:lnTo>
                      <a:pt x="159067" y="270274"/>
                    </a:lnTo>
                    <a:lnTo>
                      <a:pt x="149275" y="268610"/>
                    </a:lnTo>
                    <a:lnTo>
                      <a:pt x="143281" y="297668"/>
                    </a:lnTo>
                    <a:lnTo>
                      <a:pt x="142240" y="302722"/>
                    </a:lnTo>
                    <a:lnTo>
                      <a:pt x="137109" y="306926"/>
                    </a:lnTo>
                    <a:lnTo>
                      <a:pt x="131648" y="306951"/>
                    </a:lnTo>
                    <a:lnTo>
                      <a:pt x="83337" y="307231"/>
                    </a:lnTo>
                    <a:lnTo>
                      <a:pt x="77876" y="307256"/>
                    </a:lnTo>
                    <a:lnTo>
                      <a:pt x="74015" y="303103"/>
                    </a:lnTo>
                    <a:lnTo>
                      <a:pt x="75069" y="298036"/>
                    </a:lnTo>
                    <a:lnTo>
                      <a:pt x="86067" y="245433"/>
                    </a:lnTo>
                    <a:lnTo>
                      <a:pt x="70698" y="238417"/>
                    </a:lnTo>
                    <a:lnTo>
                      <a:pt x="57448" y="227999"/>
                    </a:lnTo>
                    <a:lnTo>
                      <a:pt x="46541" y="214518"/>
                    </a:lnTo>
                    <a:lnTo>
                      <a:pt x="38201" y="198316"/>
                    </a:lnTo>
                    <a:lnTo>
                      <a:pt x="14630" y="198316"/>
                    </a:lnTo>
                    <a:lnTo>
                      <a:pt x="7912" y="198316"/>
                    </a:lnTo>
                    <a:lnTo>
                      <a:pt x="0" y="198290"/>
                    </a:lnTo>
                    <a:lnTo>
                      <a:pt x="0" y="188257"/>
                    </a:lnTo>
                    <a:lnTo>
                      <a:pt x="0" y="132034"/>
                    </a:lnTo>
                    <a:lnTo>
                      <a:pt x="0" y="122065"/>
                    </a:lnTo>
                    <a:lnTo>
                      <a:pt x="5486" y="115969"/>
                    </a:lnTo>
                    <a:lnTo>
                      <a:pt x="14249" y="115969"/>
                    </a:lnTo>
                    <a:lnTo>
                      <a:pt x="32562" y="115969"/>
                    </a:lnTo>
                    <a:lnTo>
                      <a:pt x="36706" y="101526"/>
                    </a:lnTo>
                    <a:lnTo>
                      <a:pt x="42659" y="87749"/>
                    </a:lnTo>
                    <a:lnTo>
                      <a:pt x="50307" y="74735"/>
                    </a:lnTo>
                    <a:lnTo>
                      <a:pt x="59537" y="62578"/>
                    </a:lnTo>
                    <a:lnTo>
                      <a:pt x="56268" y="44940"/>
                    </a:lnTo>
                    <a:lnTo>
                      <a:pt x="50207" y="30342"/>
                    </a:lnTo>
                    <a:lnTo>
                      <a:pt x="42372" y="16511"/>
                    </a:lnTo>
                    <a:lnTo>
                      <a:pt x="33782" y="1173"/>
                    </a:lnTo>
                    <a:lnTo>
                      <a:pt x="61910" y="0"/>
                    </a:lnTo>
                    <a:lnTo>
                      <a:pt x="85442" y="3298"/>
                    </a:lnTo>
                    <a:lnTo>
                      <a:pt x="104597" y="10296"/>
                    </a:lnTo>
                    <a:lnTo>
                      <a:pt x="119595" y="20223"/>
                    </a:lnTo>
                    <a:lnTo>
                      <a:pt x="127900" y="17192"/>
                    </a:lnTo>
                    <a:lnTo>
                      <a:pt x="136732" y="14543"/>
                    </a:lnTo>
                    <a:lnTo>
                      <a:pt x="145972" y="12290"/>
                    </a:lnTo>
                    <a:lnTo>
                      <a:pt x="155498" y="10444"/>
                    </a:lnTo>
                  </a:path>
                </a:pathLst>
              </a:custGeom>
              <a:ln w="19050">
                <a:solidFill>
                  <a:srgbClr val="4F748B"/>
                </a:solidFill>
              </a:ln>
            </p:spPr>
            <p:txBody>
              <a:bodyPr wrap="square" lIns="0" tIns="0" rIns="0" bIns="0" rtlCol="0"/>
              <a:lstStyle/>
              <a:p>
                <a:endParaRPr/>
              </a:p>
            </p:txBody>
          </p:sp>
          <p:pic>
            <p:nvPicPr>
              <p:cNvPr id="45" name="bg object 87">
                <a:extLst>
                  <a:ext uri="{FF2B5EF4-FFF2-40B4-BE49-F238E27FC236}">
                    <a16:creationId xmlns:a16="http://schemas.microsoft.com/office/drawing/2014/main" id="{001A3E7E-2EA3-130F-7927-E5ED1993D77B}"/>
                  </a:ext>
                </a:extLst>
              </p:cNvPr>
              <p:cNvPicPr/>
              <p:nvPr/>
            </p:nvPicPr>
            <p:blipFill>
              <a:blip r:embed="rId9" cstate="print"/>
              <a:stretch>
                <a:fillRect/>
              </a:stretch>
            </p:blipFill>
            <p:spPr>
              <a:xfrm>
                <a:off x="978705" y="6079939"/>
                <a:ext cx="278599" cy="278236"/>
              </a:xfrm>
              <a:prstGeom prst="rect">
                <a:avLst/>
              </a:prstGeom>
            </p:spPr>
          </p:pic>
          <p:sp>
            <p:nvSpPr>
              <p:cNvPr id="46" name="bg object 88">
                <a:extLst>
                  <a:ext uri="{FF2B5EF4-FFF2-40B4-BE49-F238E27FC236}">
                    <a16:creationId xmlns:a16="http://schemas.microsoft.com/office/drawing/2014/main" id="{4302EEDF-A5CD-3741-0EE8-89A332B9B81A}"/>
                  </a:ext>
                </a:extLst>
              </p:cNvPr>
              <p:cNvSpPr/>
              <p:nvPr/>
            </p:nvSpPr>
            <p:spPr>
              <a:xfrm>
                <a:off x="885944" y="6530483"/>
                <a:ext cx="10160" cy="13335"/>
              </a:xfrm>
              <a:custGeom>
                <a:avLst/>
                <a:gdLst/>
                <a:ahLst/>
                <a:cxnLst/>
                <a:rect l="l" t="t" r="r" b="b"/>
                <a:pathLst>
                  <a:path w="10159" h="13334">
                    <a:moveTo>
                      <a:pt x="9855" y="0"/>
                    </a:moveTo>
                    <a:lnTo>
                      <a:pt x="5715" y="4279"/>
                    </a:lnTo>
                    <a:lnTo>
                      <a:pt x="2578" y="8534"/>
                    </a:lnTo>
                    <a:lnTo>
                      <a:pt x="0" y="13233"/>
                    </a:lnTo>
                  </a:path>
                </a:pathLst>
              </a:custGeom>
              <a:ln w="19050">
                <a:solidFill>
                  <a:srgbClr val="4F748B"/>
                </a:solidFill>
              </a:ln>
            </p:spPr>
            <p:txBody>
              <a:bodyPr wrap="square" lIns="0" tIns="0" rIns="0" bIns="0" rtlCol="0"/>
              <a:lstStyle/>
              <a:p>
                <a:endParaRPr/>
              </a:p>
            </p:txBody>
          </p:sp>
          <p:sp>
            <p:nvSpPr>
              <p:cNvPr id="47" name="bg object 89">
                <a:extLst>
                  <a:ext uri="{FF2B5EF4-FFF2-40B4-BE49-F238E27FC236}">
                    <a16:creationId xmlns:a16="http://schemas.microsoft.com/office/drawing/2014/main" id="{3CC69AFE-B765-C12C-B6FB-18CEC82FC22D}"/>
                  </a:ext>
                </a:extLst>
              </p:cNvPr>
              <p:cNvSpPr/>
              <p:nvPr/>
            </p:nvSpPr>
            <p:spPr>
              <a:xfrm>
                <a:off x="2009776" y="6255715"/>
                <a:ext cx="323850" cy="272415"/>
              </a:xfrm>
              <a:custGeom>
                <a:avLst/>
                <a:gdLst/>
                <a:ahLst/>
                <a:cxnLst/>
                <a:rect l="l" t="t" r="r" b="b"/>
                <a:pathLst>
                  <a:path w="323850" h="272415">
                    <a:moveTo>
                      <a:pt x="26403" y="0"/>
                    </a:moveTo>
                    <a:lnTo>
                      <a:pt x="297446" y="0"/>
                    </a:lnTo>
                    <a:lnTo>
                      <a:pt x="307696" y="1948"/>
                    </a:lnTo>
                    <a:lnTo>
                      <a:pt x="316091" y="7226"/>
                    </a:lnTo>
                    <a:lnTo>
                      <a:pt x="321765" y="14980"/>
                    </a:lnTo>
                    <a:lnTo>
                      <a:pt x="323850" y="24358"/>
                    </a:lnTo>
                    <a:lnTo>
                      <a:pt x="323850" y="190677"/>
                    </a:lnTo>
                    <a:lnTo>
                      <a:pt x="318143" y="222141"/>
                    </a:lnTo>
                    <a:lnTo>
                      <a:pt x="301971" y="247973"/>
                    </a:lnTo>
                    <a:lnTo>
                      <a:pt x="276754" y="265462"/>
                    </a:lnTo>
                    <a:lnTo>
                      <a:pt x="243916" y="271894"/>
                    </a:lnTo>
                    <a:lnTo>
                      <a:pt x="79921" y="271894"/>
                    </a:lnTo>
                    <a:lnTo>
                      <a:pt x="47089" y="265485"/>
                    </a:lnTo>
                    <a:lnTo>
                      <a:pt x="21877" y="248035"/>
                    </a:lnTo>
                    <a:lnTo>
                      <a:pt x="5706" y="222211"/>
                    </a:lnTo>
                    <a:lnTo>
                      <a:pt x="0" y="190677"/>
                    </a:lnTo>
                    <a:lnTo>
                      <a:pt x="0" y="24358"/>
                    </a:lnTo>
                    <a:lnTo>
                      <a:pt x="2082" y="14900"/>
                    </a:lnTo>
                    <a:lnTo>
                      <a:pt x="7753" y="7154"/>
                    </a:lnTo>
                    <a:lnTo>
                      <a:pt x="16148" y="1921"/>
                    </a:lnTo>
                    <a:lnTo>
                      <a:pt x="26403" y="0"/>
                    </a:lnTo>
                    <a:close/>
                  </a:path>
                </a:pathLst>
              </a:custGeom>
              <a:ln w="19050">
                <a:solidFill>
                  <a:srgbClr val="4F748B"/>
                </a:solidFill>
              </a:ln>
            </p:spPr>
            <p:txBody>
              <a:bodyPr wrap="square" lIns="0" tIns="0" rIns="0" bIns="0" rtlCol="0"/>
              <a:lstStyle/>
              <a:p>
                <a:endParaRPr/>
              </a:p>
            </p:txBody>
          </p:sp>
          <p:pic>
            <p:nvPicPr>
              <p:cNvPr id="48" name="bg object 90">
                <a:extLst>
                  <a:ext uri="{FF2B5EF4-FFF2-40B4-BE49-F238E27FC236}">
                    <a16:creationId xmlns:a16="http://schemas.microsoft.com/office/drawing/2014/main" id="{0E3232BF-1DD4-37A6-F771-E1B69251808B}"/>
                  </a:ext>
                </a:extLst>
              </p:cNvPr>
              <p:cNvPicPr/>
              <p:nvPr/>
            </p:nvPicPr>
            <p:blipFill>
              <a:blip r:embed="rId10" cstate="print"/>
              <a:stretch>
                <a:fillRect/>
              </a:stretch>
            </p:blipFill>
            <p:spPr>
              <a:xfrm>
                <a:off x="2057134" y="6095834"/>
                <a:ext cx="229095" cy="181279"/>
              </a:xfrm>
              <a:prstGeom prst="rect">
                <a:avLst/>
              </a:prstGeom>
            </p:spPr>
          </p:pic>
          <p:pic>
            <p:nvPicPr>
              <p:cNvPr id="49" name="bg object 91">
                <a:extLst>
                  <a:ext uri="{FF2B5EF4-FFF2-40B4-BE49-F238E27FC236}">
                    <a16:creationId xmlns:a16="http://schemas.microsoft.com/office/drawing/2014/main" id="{07A384D5-8B4C-F69B-7D99-DE0769F49EC0}"/>
                  </a:ext>
                </a:extLst>
              </p:cNvPr>
              <p:cNvPicPr/>
              <p:nvPr/>
            </p:nvPicPr>
            <p:blipFill>
              <a:blip r:embed="rId11" cstate="print"/>
              <a:stretch>
                <a:fillRect/>
              </a:stretch>
            </p:blipFill>
            <p:spPr>
              <a:xfrm>
                <a:off x="2121650" y="6320726"/>
                <a:ext cx="100088" cy="147534"/>
              </a:xfrm>
              <a:prstGeom prst="rect">
                <a:avLst/>
              </a:prstGeom>
            </p:spPr>
          </p:pic>
          <p:sp>
            <p:nvSpPr>
              <p:cNvPr id="50" name="bg object 92">
                <a:extLst>
                  <a:ext uri="{FF2B5EF4-FFF2-40B4-BE49-F238E27FC236}">
                    <a16:creationId xmlns:a16="http://schemas.microsoft.com/office/drawing/2014/main" id="{4B696728-145B-6596-AD98-2D8AB507A7FB}"/>
                  </a:ext>
                </a:extLst>
              </p:cNvPr>
              <p:cNvSpPr/>
              <p:nvPr/>
            </p:nvSpPr>
            <p:spPr>
              <a:xfrm>
                <a:off x="3095626" y="6089454"/>
                <a:ext cx="438150" cy="438150"/>
              </a:xfrm>
              <a:custGeom>
                <a:avLst/>
                <a:gdLst/>
                <a:ahLst/>
                <a:cxnLst/>
                <a:rect l="l" t="t" r="r" b="b"/>
                <a:pathLst>
                  <a:path w="438150" h="438150">
                    <a:moveTo>
                      <a:pt x="290182" y="107213"/>
                    </a:moveTo>
                    <a:lnTo>
                      <a:pt x="290182" y="421690"/>
                    </a:lnTo>
                    <a:lnTo>
                      <a:pt x="290182" y="430618"/>
                    </a:lnTo>
                    <a:lnTo>
                      <a:pt x="283019" y="438150"/>
                    </a:lnTo>
                    <a:lnTo>
                      <a:pt x="274523" y="438150"/>
                    </a:lnTo>
                    <a:lnTo>
                      <a:pt x="15659" y="438150"/>
                    </a:lnTo>
                    <a:lnTo>
                      <a:pt x="7162" y="438150"/>
                    </a:lnTo>
                    <a:lnTo>
                      <a:pt x="0" y="430745"/>
                    </a:lnTo>
                    <a:lnTo>
                      <a:pt x="0" y="421690"/>
                    </a:lnTo>
                    <a:lnTo>
                      <a:pt x="0" y="16446"/>
                    </a:lnTo>
                    <a:lnTo>
                      <a:pt x="0" y="7404"/>
                    </a:lnTo>
                    <a:lnTo>
                      <a:pt x="7048" y="0"/>
                    </a:lnTo>
                    <a:lnTo>
                      <a:pt x="15659" y="0"/>
                    </a:lnTo>
                    <a:lnTo>
                      <a:pt x="188125" y="0"/>
                    </a:lnTo>
                  </a:path>
                  <a:path w="438150" h="438150">
                    <a:moveTo>
                      <a:pt x="290182" y="107213"/>
                    </a:moveTo>
                    <a:lnTo>
                      <a:pt x="203784" y="107213"/>
                    </a:lnTo>
                    <a:lnTo>
                      <a:pt x="195173" y="107213"/>
                    </a:lnTo>
                    <a:lnTo>
                      <a:pt x="188125" y="99809"/>
                    </a:lnTo>
                    <a:lnTo>
                      <a:pt x="188125" y="90754"/>
                    </a:lnTo>
                    <a:lnTo>
                      <a:pt x="188125" y="0"/>
                    </a:lnTo>
                    <a:lnTo>
                      <a:pt x="290182" y="107213"/>
                    </a:lnTo>
                    <a:close/>
                  </a:path>
                  <a:path w="438150" h="438150">
                    <a:moveTo>
                      <a:pt x="345668" y="54978"/>
                    </a:moveTo>
                    <a:lnTo>
                      <a:pt x="401573" y="54978"/>
                    </a:lnTo>
                    <a:lnTo>
                      <a:pt x="401573" y="359765"/>
                    </a:lnTo>
                    <a:lnTo>
                      <a:pt x="392838" y="393948"/>
                    </a:lnTo>
                    <a:lnTo>
                      <a:pt x="373621" y="405342"/>
                    </a:lnTo>
                    <a:lnTo>
                      <a:pt x="354403" y="393948"/>
                    </a:lnTo>
                    <a:lnTo>
                      <a:pt x="345668" y="359765"/>
                    </a:lnTo>
                    <a:lnTo>
                      <a:pt x="345668" y="54978"/>
                    </a:lnTo>
                    <a:close/>
                  </a:path>
                  <a:path w="438150" h="438150">
                    <a:moveTo>
                      <a:pt x="437946" y="216839"/>
                    </a:moveTo>
                    <a:lnTo>
                      <a:pt x="438149" y="102984"/>
                    </a:lnTo>
                    <a:lnTo>
                      <a:pt x="345325" y="102984"/>
                    </a:lnTo>
                  </a:path>
                  <a:path w="438150" h="438150">
                    <a:moveTo>
                      <a:pt x="372681" y="438150"/>
                    </a:moveTo>
                    <a:lnTo>
                      <a:pt x="372681" y="405320"/>
                    </a:lnTo>
                  </a:path>
                  <a:path w="438150" h="438150">
                    <a:moveTo>
                      <a:pt x="62598" y="88138"/>
                    </a:moveTo>
                    <a:lnTo>
                      <a:pt x="145084" y="88138"/>
                    </a:lnTo>
                  </a:path>
                  <a:path w="438150" h="438150">
                    <a:moveTo>
                      <a:pt x="62598" y="170167"/>
                    </a:moveTo>
                    <a:lnTo>
                      <a:pt x="227583" y="170167"/>
                    </a:lnTo>
                  </a:path>
                  <a:path w="438150" h="438150">
                    <a:moveTo>
                      <a:pt x="62598" y="218046"/>
                    </a:moveTo>
                    <a:lnTo>
                      <a:pt x="227583" y="218046"/>
                    </a:lnTo>
                  </a:path>
                  <a:path w="438150" h="438150">
                    <a:moveTo>
                      <a:pt x="62598" y="265925"/>
                    </a:moveTo>
                    <a:lnTo>
                      <a:pt x="227583" y="265925"/>
                    </a:lnTo>
                  </a:path>
                  <a:path w="438150" h="438150">
                    <a:moveTo>
                      <a:pt x="62598" y="313804"/>
                    </a:moveTo>
                    <a:lnTo>
                      <a:pt x="145084" y="313804"/>
                    </a:lnTo>
                  </a:path>
                </a:pathLst>
              </a:custGeom>
              <a:ln w="19050">
                <a:solidFill>
                  <a:srgbClr val="4F748B"/>
                </a:solidFill>
              </a:ln>
            </p:spPr>
            <p:txBody>
              <a:bodyPr wrap="square" lIns="0" tIns="0" rIns="0" bIns="0" rtlCol="0"/>
              <a:lstStyle/>
              <a:p>
                <a:endParaRPr/>
              </a:p>
            </p:txBody>
          </p:sp>
          <p:sp>
            <p:nvSpPr>
              <p:cNvPr id="51" name="bg object 93">
                <a:extLst>
                  <a:ext uri="{FF2B5EF4-FFF2-40B4-BE49-F238E27FC236}">
                    <a16:creationId xmlns:a16="http://schemas.microsoft.com/office/drawing/2014/main" id="{142D4E10-48E0-6B69-545F-582E3003C831}"/>
                  </a:ext>
                </a:extLst>
              </p:cNvPr>
              <p:cNvSpPr/>
              <p:nvPr/>
            </p:nvSpPr>
            <p:spPr>
              <a:xfrm>
                <a:off x="4238628" y="6089446"/>
                <a:ext cx="438150" cy="438150"/>
              </a:xfrm>
              <a:custGeom>
                <a:avLst/>
                <a:gdLst/>
                <a:ahLst/>
                <a:cxnLst/>
                <a:rect l="l" t="t" r="r" b="b"/>
                <a:pathLst>
                  <a:path w="438150" h="438150">
                    <a:moveTo>
                      <a:pt x="236118" y="300227"/>
                    </a:moveTo>
                    <a:lnTo>
                      <a:pt x="197700" y="368998"/>
                    </a:lnTo>
                  </a:path>
                  <a:path w="438150" h="438150">
                    <a:moveTo>
                      <a:pt x="273418" y="343509"/>
                    </a:moveTo>
                    <a:lnTo>
                      <a:pt x="220548" y="438149"/>
                    </a:lnTo>
                  </a:path>
                  <a:path w="438150" h="438150">
                    <a:moveTo>
                      <a:pt x="359079" y="300227"/>
                    </a:moveTo>
                    <a:lnTo>
                      <a:pt x="320662" y="368998"/>
                    </a:lnTo>
                  </a:path>
                  <a:path w="438150" h="438150">
                    <a:moveTo>
                      <a:pt x="253720" y="257047"/>
                    </a:moveTo>
                    <a:lnTo>
                      <a:pt x="340118" y="257047"/>
                    </a:lnTo>
                    <a:lnTo>
                      <a:pt x="378276" y="249816"/>
                    </a:lnTo>
                    <a:lnTo>
                      <a:pt x="409436" y="230095"/>
                    </a:lnTo>
                    <a:lnTo>
                      <a:pt x="430446" y="200844"/>
                    </a:lnTo>
                    <a:lnTo>
                      <a:pt x="438149" y="165023"/>
                    </a:lnTo>
                    <a:lnTo>
                      <a:pt x="430446" y="129210"/>
                    </a:lnTo>
                    <a:lnTo>
                      <a:pt x="409436" y="99963"/>
                    </a:lnTo>
                    <a:lnTo>
                      <a:pt x="378276" y="80243"/>
                    </a:lnTo>
                    <a:lnTo>
                      <a:pt x="340118" y="73012"/>
                    </a:lnTo>
                    <a:lnTo>
                      <a:pt x="333324" y="73012"/>
                    </a:lnTo>
                    <a:lnTo>
                      <a:pt x="326694" y="73659"/>
                    </a:lnTo>
                    <a:lnTo>
                      <a:pt x="320281" y="74891"/>
                    </a:lnTo>
                    <a:lnTo>
                      <a:pt x="301828" y="44700"/>
                    </a:lnTo>
                    <a:lnTo>
                      <a:pt x="275002" y="21010"/>
                    </a:lnTo>
                    <a:lnTo>
                      <a:pt x="241628" y="5538"/>
                    </a:lnTo>
                    <a:lnTo>
                      <a:pt x="203530" y="0"/>
                    </a:lnTo>
                    <a:lnTo>
                      <a:pt x="154766" y="9244"/>
                    </a:lnTo>
                    <a:lnTo>
                      <a:pt x="114947" y="34451"/>
                    </a:lnTo>
                    <a:lnTo>
                      <a:pt x="88101" y="71837"/>
                    </a:lnTo>
                    <a:lnTo>
                      <a:pt x="78257" y="117614"/>
                    </a:lnTo>
                    <a:lnTo>
                      <a:pt x="78282" y="119303"/>
                    </a:lnTo>
                    <a:lnTo>
                      <a:pt x="76682" y="119214"/>
                    </a:lnTo>
                    <a:lnTo>
                      <a:pt x="75069" y="119151"/>
                    </a:lnTo>
                    <a:lnTo>
                      <a:pt x="73431" y="119151"/>
                    </a:lnTo>
                    <a:lnTo>
                      <a:pt x="44844" y="124568"/>
                    </a:lnTo>
                    <a:lnTo>
                      <a:pt x="21504" y="139342"/>
                    </a:lnTo>
                    <a:lnTo>
                      <a:pt x="5769" y="161258"/>
                    </a:lnTo>
                    <a:lnTo>
                      <a:pt x="0" y="188099"/>
                    </a:lnTo>
                    <a:lnTo>
                      <a:pt x="2982" y="207618"/>
                    </a:lnTo>
                    <a:lnTo>
                      <a:pt x="11363" y="224966"/>
                    </a:lnTo>
                    <a:lnTo>
                      <a:pt x="24292" y="239340"/>
                    </a:lnTo>
                    <a:lnTo>
                      <a:pt x="40919" y="249935"/>
                    </a:lnTo>
                  </a:path>
                  <a:path w="438150" h="438150">
                    <a:moveTo>
                      <a:pt x="75933" y="406272"/>
                    </a:moveTo>
                    <a:lnTo>
                      <a:pt x="197624" y="257835"/>
                    </a:lnTo>
                    <a:lnTo>
                      <a:pt x="139052" y="257568"/>
                    </a:lnTo>
                    <a:lnTo>
                      <a:pt x="198589" y="167220"/>
                    </a:lnTo>
                    <a:lnTo>
                      <a:pt x="129971" y="167398"/>
                    </a:lnTo>
                    <a:lnTo>
                      <a:pt x="76720" y="291731"/>
                    </a:lnTo>
                    <a:lnTo>
                      <a:pt x="123583" y="291007"/>
                    </a:lnTo>
                    <a:lnTo>
                      <a:pt x="75933" y="406272"/>
                    </a:lnTo>
                    <a:close/>
                  </a:path>
                </a:pathLst>
              </a:custGeom>
              <a:ln w="19050">
                <a:solidFill>
                  <a:srgbClr val="4F748B"/>
                </a:solidFill>
              </a:ln>
            </p:spPr>
            <p:txBody>
              <a:bodyPr wrap="square" lIns="0" tIns="0" rIns="0" bIns="0" rtlCol="0"/>
              <a:lstStyle/>
              <a:p>
                <a:endParaRPr/>
              </a:p>
            </p:txBody>
          </p:sp>
          <p:sp>
            <p:nvSpPr>
              <p:cNvPr id="52" name="bg object 94">
                <a:extLst>
                  <a:ext uri="{FF2B5EF4-FFF2-40B4-BE49-F238E27FC236}">
                    <a16:creationId xmlns:a16="http://schemas.microsoft.com/office/drawing/2014/main" id="{90AC98CC-3D37-C70A-EE44-A3C11874350C}"/>
                  </a:ext>
                </a:extLst>
              </p:cNvPr>
              <p:cNvSpPr/>
              <p:nvPr/>
            </p:nvSpPr>
            <p:spPr>
              <a:xfrm>
                <a:off x="5381630" y="6112702"/>
                <a:ext cx="438150" cy="392430"/>
              </a:xfrm>
              <a:custGeom>
                <a:avLst/>
                <a:gdLst/>
                <a:ahLst/>
                <a:cxnLst/>
                <a:rect l="l" t="t" r="r" b="b"/>
                <a:pathLst>
                  <a:path w="438150" h="392429">
                    <a:moveTo>
                      <a:pt x="128625" y="181946"/>
                    </a:moveTo>
                    <a:lnTo>
                      <a:pt x="236626" y="83724"/>
                    </a:lnTo>
                    <a:lnTo>
                      <a:pt x="274002" y="9277"/>
                    </a:lnTo>
                    <a:lnTo>
                      <a:pt x="283806" y="1057"/>
                    </a:lnTo>
                    <a:lnTo>
                      <a:pt x="297949" y="0"/>
                    </a:lnTo>
                    <a:lnTo>
                      <a:pt x="311791" y="5133"/>
                    </a:lnTo>
                    <a:lnTo>
                      <a:pt x="320687" y="15487"/>
                    </a:lnTo>
                    <a:lnTo>
                      <a:pt x="323150" y="32325"/>
                    </a:lnTo>
                    <a:lnTo>
                      <a:pt x="321610" y="54265"/>
                    </a:lnTo>
                    <a:lnTo>
                      <a:pt x="317185" y="76050"/>
                    </a:lnTo>
                    <a:lnTo>
                      <a:pt x="310997" y="92424"/>
                    </a:lnTo>
                    <a:lnTo>
                      <a:pt x="276771" y="153257"/>
                    </a:lnTo>
                    <a:lnTo>
                      <a:pt x="402437" y="145611"/>
                    </a:lnTo>
                    <a:lnTo>
                      <a:pt x="415732" y="147338"/>
                    </a:lnTo>
                    <a:lnTo>
                      <a:pt x="427151" y="153568"/>
                    </a:lnTo>
                    <a:lnTo>
                      <a:pt x="435141" y="163389"/>
                    </a:lnTo>
                    <a:lnTo>
                      <a:pt x="438149" y="175888"/>
                    </a:lnTo>
                    <a:lnTo>
                      <a:pt x="435917" y="188811"/>
                    </a:lnTo>
                    <a:lnTo>
                      <a:pt x="429637" y="199747"/>
                    </a:lnTo>
                    <a:lnTo>
                      <a:pt x="419933" y="207551"/>
                    </a:lnTo>
                    <a:lnTo>
                      <a:pt x="407428" y="211080"/>
                    </a:lnTo>
                    <a:lnTo>
                      <a:pt x="412050" y="215667"/>
                    </a:lnTo>
                    <a:lnTo>
                      <a:pt x="415697" y="221091"/>
                    </a:lnTo>
                    <a:lnTo>
                      <a:pt x="418213" y="227214"/>
                    </a:lnTo>
                    <a:lnTo>
                      <a:pt x="419442" y="233902"/>
                    </a:lnTo>
                    <a:lnTo>
                      <a:pt x="418140" y="245722"/>
                    </a:lnTo>
                    <a:lnTo>
                      <a:pt x="412873" y="255992"/>
                    </a:lnTo>
                    <a:lnTo>
                      <a:pt x="404401" y="263839"/>
                    </a:lnTo>
                    <a:lnTo>
                      <a:pt x="393484" y="268395"/>
                    </a:lnTo>
                    <a:lnTo>
                      <a:pt x="399553" y="273105"/>
                    </a:lnTo>
                    <a:lnTo>
                      <a:pt x="404388" y="279069"/>
                    </a:lnTo>
                    <a:lnTo>
                      <a:pt x="407730" y="286072"/>
                    </a:lnTo>
                    <a:lnTo>
                      <a:pt x="409320" y="293897"/>
                    </a:lnTo>
                    <a:lnTo>
                      <a:pt x="408018" y="305732"/>
                    </a:lnTo>
                    <a:lnTo>
                      <a:pt x="402751" y="316004"/>
                    </a:lnTo>
                    <a:lnTo>
                      <a:pt x="394279" y="323852"/>
                    </a:lnTo>
                    <a:lnTo>
                      <a:pt x="383362" y="328402"/>
                    </a:lnTo>
                    <a:lnTo>
                      <a:pt x="389431" y="333112"/>
                    </a:lnTo>
                    <a:lnTo>
                      <a:pt x="394266" y="339078"/>
                    </a:lnTo>
                    <a:lnTo>
                      <a:pt x="397608" y="346085"/>
                    </a:lnTo>
                    <a:lnTo>
                      <a:pt x="399199" y="353917"/>
                    </a:lnTo>
                    <a:lnTo>
                      <a:pt x="368477" y="389108"/>
                    </a:lnTo>
                    <a:lnTo>
                      <a:pt x="233743" y="392017"/>
                    </a:lnTo>
                    <a:lnTo>
                      <a:pt x="198286" y="387844"/>
                    </a:lnTo>
                    <a:lnTo>
                      <a:pt x="166260" y="374875"/>
                    </a:lnTo>
                    <a:lnTo>
                      <a:pt x="138765" y="354805"/>
                    </a:lnTo>
                    <a:lnTo>
                      <a:pt x="116903" y="329330"/>
                    </a:lnTo>
                  </a:path>
                  <a:path w="438150" h="392429">
                    <a:moveTo>
                      <a:pt x="25692" y="141027"/>
                    </a:moveTo>
                    <a:lnTo>
                      <a:pt x="87337" y="141027"/>
                    </a:lnTo>
                    <a:lnTo>
                      <a:pt x="97310" y="143024"/>
                    </a:lnTo>
                    <a:lnTo>
                      <a:pt x="105479" y="148464"/>
                    </a:lnTo>
                    <a:lnTo>
                      <a:pt x="111001" y="156516"/>
                    </a:lnTo>
                    <a:lnTo>
                      <a:pt x="113029" y="166350"/>
                    </a:lnTo>
                    <a:lnTo>
                      <a:pt x="113029" y="366718"/>
                    </a:lnTo>
                    <a:lnTo>
                      <a:pt x="111001" y="376553"/>
                    </a:lnTo>
                    <a:lnTo>
                      <a:pt x="105479" y="384605"/>
                    </a:lnTo>
                    <a:lnTo>
                      <a:pt x="97310" y="390044"/>
                    </a:lnTo>
                    <a:lnTo>
                      <a:pt x="87337" y="392042"/>
                    </a:lnTo>
                    <a:lnTo>
                      <a:pt x="25692" y="392042"/>
                    </a:lnTo>
                    <a:lnTo>
                      <a:pt x="15714" y="390044"/>
                    </a:lnTo>
                    <a:lnTo>
                      <a:pt x="7545" y="384605"/>
                    </a:lnTo>
                    <a:lnTo>
                      <a:pt x="2026" y="376553"/>
                    </a:lnTo>
                    <a:lnTo>
                      <a:pt x="0" y="366718"/>
                    </a:lnTo>
                    <a:lnTo>
                      <a:pt x="0" y="166350"/>
                    </a:lnTo>
                    <a:lnTo>
                      <a:pt x="2026" y="156516"/>
                    </a:lnTo>
                    <a:lnTo>
                      <a:pt x="7545" y="148464"/>
                    </a:lnTo>
                    <a:lnTo>
                      <a:pt x="15714" y="143024"/>
                    </a:lnTo>
                    <a:lnTo>
                      <a:pt x="25692" y="141027"/>
                    </a:lnTo>
                    <a:close/>
                  </a:path>
                  <a:path w="438150" h="392429">
                    <a:moveTo>
                      <a:pt x="54711" y="321341"/>
                    </a:moveTo>
                    <a:lnTo>
                      <a:pt x="61074" y="321341"/>
                    </a:lnTo>
                    <a:lnTo>
                      <a:pt x="66230" y="326421"/>
                    </a:lnTo>
                    <a:lnTo>
                      <a:pt x="66230" y="332695"/>
                    </a:lnTo>
                    <a:lnTo>
                      <a:pt x="66230" y="338969"/>
                    </a:lnTo>
                    <a:lnTo>
                      <a:pt x="61074" y="344049"/>
                    </a:lnTo>
                    <a:lnTo>
                      <a:pt x="54711" y="344049"/>
                    </a:lnTo>
                    <a:lnTo>
                      <a:pt x="48348" y="344049"/>
                    </a:lnTo>
                    <a:lnTo>
                      <a:pt x="43192" y="338969"/>
                    </a:lnTo>
                    <a:lnTo>
                      <a:pt x="43192" y="332695"/>
                    </a:lnTo>
                    <a:lnTo>
                      <a:pt x="43192" y="326421"/>
                    </a:lnTo>
                    <a:lnTo>
                      <a:pt x="48348" y="321341"/>
                    </a:lnTo>
                    <a:lnTo>
                      <a:pt x="54711" y="321341"/>
                    </a:lnTo>
                    <a:close/>
                  </a:path>
                </a:pathLst>
              </a:custGeom>
              <a:ln w="19050">
                <a:solidFill>
                  <a:srgbClr val="4F748B"/>
                </a:solidFill>
              </a:ln>
            </p:spPr>
            <p:txBody>
              <a:bodyPr wrap="square" lIns="0" tIns="0" rIns="0" bIns="0" rtlCol="0"/>
              <a:lstStyle/>
              <a:p>
                <a:endParaRPr/>
              </a:p>
            </p:txBody>
          </p:sp>
          <p:sp>
            <p:nvSpPr>
              <p:cNvPr id="53" name="bg object 95">
                <a:extLst>
                  <a:ext uri="{FF2B5EF4-FFF2-40B4-BE49-F238E27FC236}">
                    <a16:creationId xmlns:a16="http://schemas.microsoft.com/office/drawing/2014/main" id="{44618263-3746-E80F-3C49-43DA626132E1}"/>
                  </a:ext>
                </a:extLst>
              </p:cNvPr>
              <p:cNvSpPr/>
              <p:nvPr/>
            </p:nvSpPr>
            <p:spPr>
              <a:xfrm>
                <a:off x="6803999" y="6370702"/>
                <a:ext cx="46355" cy="33655"/>
              </a:xfrm>
              <a:custGeom>
                <a:avLst/>
                <a:gdLst/>
                <a:ahLst/>
                <a:cxnLst/>
                <a:rect l="l" t="t" r="r" b="b"/>
                <a:pathLst>
                  <a:path w="46354" h="33654">
                    <a:moveTo>
                      <a:pt x="0" y="33477"/>
                    </a:moveTo>
                    <a:lnTo>
                      <a:pt x="7402" y="23922"/>
                    </a:lnTo>
                    <a:lnTo>
                      <a:pt x="18464" y="14790"/>
                    </a:lnTo>
                    <a:lnTo>
                      <a:pt x="31866" y="6632"/>
                    </a:lnTo>
                    <a:lnTo>
                      <a:pt x="46291" y="0"/>
                    </a:lnTo>
                  </a:path>
                </a:pathLst>
              </a:custGeom>
              <a:ln w="19050">
                <a:solidFill>
                  <a:srgbClr val="4F748B"/>
                </a:solidFill>
              </a:ln>
            </p:spPr>
            <p:txBody>
              <a:bodyPr wrap="square" lIns="0" tIns="0" rIns="0" bIns="0" rtlCol="0"/>
              <a:lstStyle/>
              <a:p>
                <a:endParaRPr/>
              </a:p>
            </p:txBody>
          </p:sp>
          <p:sp>
            <p:nvSpPr>
              <p:cNvPr id="54" name="bg object 96">
                <a:extLst>
                  <a:ext uri="{FF2B5EF4-FFF2-40B4-BE49-F238E27FC236}">
                    <a16:creationId xmlns:a16="http://schemas.microsoft.com/office/drawing/2014/main" id="{51184D6D-D544-42FF-AF02-E15D1B4176A7}"/>
                  </a:ext>
                </a:extLst>
              </p:cNvPr>
              <p:cNvSpPr/>
              <p:nvPr/>
            </p:nvSpPr>
            <p:spPr>
              <a:xfrm>
                <a:off x="6524625" y="6089454"/>
                <a:ext cx="438150" cy="438150"/>
              </a:xfrm>
              <a:custGeom>
                <a:avLst/>
                <a:gdLst/>
                <a:ahLst/>
                <a:cxnLst/>
                <a:rect l="l" t="t" r="r" b="b"/>
                <a:pathLst>
                  <a:path w="438150" h="438150">
                    <a:moveTo>
                      <a:pt x="88074" y="165620"/>
                    </a:moveTo>
                    <a:lnTo>
                      <a:pt x="83087" y="154404"/>
                    </a:lnTo>
                    <a:lnTo>
                      <a:pt x="79995" y="139804"/>
                    </a:lnTo>
                    <a:lnTo>
                      <a:pt x="78710" y="123333"/>
                    </a:lnTo>
                    <a:lnTo>
                      <a:pt x="79146" y="106502"/>
                    </a:lnTo>
                  </a:path>
                  <a:path w="438150" h="438150">
                    <a:moveTo>
                      <a:pt x="308737" y="259372"/>
                    </a:moveTo>
                    <a:lnTo>
                      <a:pt x="340131" y="259372"/>
                    </a:lnTo>
                    <a:lnTo>
                      <a:pt x="378281" y="252075"/>
                    </a:lnTo>
                    <a:lnTo>
                      <a:pt x="409438" y="232178"/>
                    </a:lnTo>
                    <a:lnTo>
                      <a:pt x="430446" y="202665"/>
                    </a:lnTo>
                    <a:lnTo>
                      <a:pt x="438150" y="166522"/>
                    </a:lnTo>
                    <a:lnTo>
                      <a:pt x="430446" y="130379"/>
                    </a:lnTo>
                    <a:lnTo>
                      <a:pt x="409438" y="100866"/>
                    </a:lnTo>
                    <a:lnTo>
                      <a:pt x="378281" y="80968"/>
                    </a:lnTo>
                    <a:lnTo>
                      <a:pt x="340131" y="73672"/>
                    </a:lnTo>
                    <a:lnTo>
                      <a:pt x="333336" y="73672"/>
                    </a:lnTo>
                    <a:lnTo>
                      <a:pt x="326694" y="74320"/>
                    </a:lnTo>
                    <a:lnTo>
                      <a:pt x="320294" y="75577"/>
                    </a:lnTo>
                    <a:lnTo>
                      <a:pt x="301839" y="45107"/>
                    </a:lnTo>
                    <a:lnTo>
                      <a:pt x="275010" y="21201"/>
                    </a:lnTo>
                    <a:lnTo>
                      <a:pt x="241635" y="5588"/>
                    </a:lnTo>
                    <a:lnTo>
                      <a:pt x="203542" y="0"/>
                    </a:lnTo>
                    <a:lnTo>
                      <a:pt x="154779" y="9324"/>
                    </a:lnTo>
                    <a:lnTo>
                      <a:pt x="114960" y="34755"/>
                    </a:lnTo>
                    <a:lnTo>
                      <a:pt x="88114" y="72475"/>
                    </a:lnTo>
                    <a:lnTo>
                      <a:pt x="78270" y="118668"/>
                    </a:lnTo>
                    <a:lnTo>
                      <a:pt x="78295" y="120383"/>
                    </a:lnTo>
                    <a:lnTo>
                      <a:pt x="76682" y="120281"/>
                    </a:lnTo>
                    <a:lnTo>
                      <a:pt x="75069" y="120230"/>
                    </a:lnTo>
                    <a:lnTo>
                      <a:pt x="73444" y="120230"/>
                    </a:lnTo>
                    <a:lnTo>
                      <a:pt x="44855" y="125697"/>
                    </a:lnTo>
                    <a:lnTo>
                      <a:pt x="21510" y="140604"/>
                    </a:lnTo>
                    <a:lnTo>
                      <a:pt x="5771" y="162718"/>
                    </a:lnTo>
                    <a:lnTo>
                      <a:pt x="0" y="189801"/>
                    </a:lnTo>
                    <a:lnTo>
                      <a:pt x="5771" y="216884"/>
                    </a:lnTo>
                    <a:lnTo>
                      <a:pt x="21510" y="238998"/>
                    </a:lnTo>
                    <a:lnTo>
                      <a:pt x="44855" y="253905"/>
                    </a:lnTo>
                    <a:lnTo>
                      <a:pt x="73444" y="259372"/>
                    </a:lnTo>
                    <a:lnTo>
                      <a:pt x="118262" y="259372"/>
                    </a:lnTo>
                  </a:path>
                  <a:path w="438150" h="438150">
                    <a:moveTo>
                      <a:pt x="162420" y="172872"/>
                    </a:moveTo>
                    <a:lnTo>
                      <a:pt x="162420" y="438150"/>
                    </a:lnTo>
                  </a:path>
                  <a:path w="438150" h="438150">
                    <a:moveTo>
                      <a:pt x="199453" y="393471"/>
                    </a:moveTo>
                    <a:lnTo>
                      <a:pt x="162420" y="438150"/>
                    </a:lnTo>
                    <a:lnTo>
                      <a:pt x="125374" y="393471"/>
                    </a:lnTo>
                  </a:path>
                  <a:path w="438150" h="438150">
                    <a:moveTo>
                      <a:pt x="256286" y="438150"/>
                    </a:moveTo>
                    <a:lnTo>
                      <a:pt x="256286" y="172872"/>
                    </a:lnTo>
                  </a:path>
                  <a:path w="438150" h="438150">
                    <a:moveTo>
                      <a:pt x="293331" y="217551"/>
                    </a:moveTo>
                    <a:lnTo>
                      <a:pt x="256286" y="172872"/>
                    </a:lnTo>
                    <a:lnTo>
                      <a:pt x="219240" y="217551"/>
                    </a:lnTo>
                  </a:path>
                </a:pathLst>
              </a:custGeom>
              <a:ln w="19050">
                <a:solidFill>
                  <a:srgbClr val="4F748B"/>
                </a:solidFill>
              </a:ln>
            </p:spPr>
            <p:txBody>
              <a:bodyPr wrap="square" lIns="0" tIns="0" rIns="0" bIns="0" rtlCol="0"/>
              <a:lstStyle/>
              <a:p>
                <a:endParaRPr/>
              </a:p>
            </p:txBody>
          </p:sp>
        </p:grpSp>
      </p:grpSp>
    </p:spTree>
    <p:extLst>
      <p:ext uri="{BB962C8B-B14F-4D97-AF65-F5344CB8AC3E}">
        <p14:creationId xmlns:p14="http://schemas.microsoft.com/office/powerpoint/2010/main" val="419247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02432" y="2055959"/>
            <a:ext cx="5937719" cy="4078316"/>
          </a:xfrm>
        </p:spPr>
        <p:txBody>
          <a:bodyPr>
            <a:noAutofit/>
          </a:bodyPr>
          <a:lstStyle/>
          <a:p>
            <a:pPr marL="288925" indent="-28575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The Federal Trade Commission (FTC) is an independent federal agency whose principal mission is the enforcement of civil U.S. antitrust law and the promotion of consumer protection. </a:t>
            </a:r>
          </a:p>
          <a:p>
            <a:pPr marL="288925" indent="-28575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The FTC is governed by a Commission. </a:t>
            </a:r>
          </a:p>
          <a:p>
            <a:pPr marL="288925" indent="-285750">
              <a:lnSpc>
                <a:spcPct val="100000"/>
              </a:lnSpc>
              <a:spcBef>
                <a:spcPts val="0"/>
              </a:spcBef>
              <a:spcAft>
                <a:spcPts val="1800"/>
              </a:spcAft>
              <a:defRPr/>
            </a:pPr>
            <a:r>
              <a:rPr lang="en-US" sz="1800" dirty="0">
                <a:solidFill>
                  <a:prstClr val="white">
                    <a:lumMod val="50000"/>
                  </a:prstClr>
                </a:solidFill>
                <a:latin typeface="Georgia" panose="02040502050405020303" pitchFamily="18" charset="0"/>
                <a:ea typeface="Lato" panose="020F0502020204030203" pitchFamily="34" charset="0"/>
              </a:rPr>
              <a:t>The Commission is composed of five Commissioners, who each serve seven-year terms</a:t>
            </a:r>
          </a:p>
        </p:txBody>
      </p:sp>
      <p:sp>
        <p:nvSpPr>
          <p:cNvPr id="3" name="Title 2"/>
          <p:cNvSpPr>
            <a:spLocks noGrp="1"/>
          </p:cNvSpPr>
          <p:nvPr>
            <p:ph type="title"/>
          </p:nvPr>
        </p:nvSpPr>
        <p:spPr>
          <a:xfrm>
            <a:off x="1438275" y="1326605"/>
            <a:ext cx="7312378" cy="457048"/>
          </a:xfrm>
        </p:spPr>
        <p:txBody>
          <a:bodyPr/>
          <a:lstStyle/>
          <a:p>
            <a:r>
              <a:rPr lang="en-US" b="0" cap="all" dirty="0">
                <a:solidFill>
                  <a:srgbClr val="C00000"/>
                </a:solidFill>
                <a:latin typeface="Georgia" panose="02040502050405020303" pitchFamily="18" charset="0"/>
                <a:ea typeface="Lato Medium" panose="020F0502020204030203" pitchFamily="34" charset="0"/>
                <a:cs typeface="Lato Medium" panose="020F0502020204030203" pitchFamily="34" charset="0"/>
              </a:rPr>
              <a:t>Federal trade</a:t>
            </a:r>
            <a:r>
              <a:rPr lang="en-US" b="0" cap="all" dirty="0">
                <a:latin typeface="Georgia" panose="02040502050405020303" pitchFamily="18" charset="0"/>
                <a:ea typeface="Lato Medium" panose="020F0502020204030203" pitchFamily="34" charset="0"/>
                <a:cs typeface="Lato Medium" panose="020F0502020204030203" pitchFamily="34" charset="0"/>
              </a:rPr>
              <a:t> </a:t>
            </a:r>
            <a:r>
              <a:rPr lang="en-US" b="0" cap="all" dirty="0">
                <a:latin typeface="Georgia" panose="02040502050405020303" pitchFamily="18" charset="0"/>
                <a:ea typeface="Lato Light" panose="020F0502020204030203" pitchFamily="34" charset="0"/>
                <a:cs typeface="Lato Light" panose="020F0502020204030203" pitchFamily="34" charset="0"/>
              </a:rPr>
              <a:t>commission </a:t>
            </a:r>
          </a:p>
        </p:txBody>
      </p:sp>
      <p:pic>
        <p:nvPicPr>
          <p:cNvPr id="4" name="Picture 2" descr="Federal Trade Commission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61" y="2317685"/>
            <a:ext cx="2030028" cy="203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436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MCG">
      <a:dk1>
        <a:sysClr val="windowText" lastClr="000000"/>
      </a:dk1>
      <a:lt1>
        <a:sysClr val="window" lastClr="FFFFFF"/>
      </a:lt1>
      <a:dk2>
        <a:srgbClr val="44546A"/>
      </a:dk2>
      <a:lt2>
        <a:srgbClr val="E7E6E6"/>
      </a:lt2>
      <a:accent1>
        <a:srgbClr val="C00000"/>
      </a:accent1>
      <a:accent2>
        <a:srgbClr val="BFBFBF"/>
      </a:accent2>
      <a:accent3>
        <a:srgbClr val="7F7F7F"/>
      </a:accent3>
      <a:accent4>
        <a:srgbClr val="E7E6E6"/>
      </a:accent4>
      <a:accent5>
        <a:srgbClr val="7F7F7F"/>
      </a:accent5>
      <a:accent6>
        <a:srgbClr val="E7E6E6"/>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CG">
      <a:dk1>
        <a:sysClr val="windowText" lastClr="000000"/>
      </a:dk1>
      <a:lt1>
        <a:sysClr val="window" lastClr="FFFFFF"/>
      </a:lt1>
      <a:dk2>
        <a:srgbClr val="44546A"/>
      </a:dk2>
      <a:lt2>
        <a:srgbClr val="E7E6E6"/>
      </a:lt2>
      <a:accent1>
        <a:srgbClr val="C00000"/>
      </a:accent1>
      <a:accent2>
        <a:srgbClr val="BFBFBF"/>
      </a:accent2>
      <a:accent3>
        <a:srgbClr val="7F7F7F"/>
      </a:accent3>
      <a:accent4>
        <a:srgbClr val="E7E6E6"/>
      </a:accent4>
      <a:accent5>
        <a:srgbClr val="7F7F7F"/>
      </a:accent5>
      <a:accent6>
        <a:srgbClr val="E7E6E6"/>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F45586BF35314EABFDF30EB15F9549" ma:contentTypeVersion="10" ma:contentTypeDescription="Create a new document." ma:contentTypeScope="" ma:versionID="54b6d39d85c3457047204bbd74a8a027">
  <xsd:schema xmlns:xsd="http://www.w3.org/2001/XMLSchema" xmlns:xs="http://www.w3.org/2001/XMLSchema" xmlns:p="http://schemas.microsoft.com/office/2006/metadata/properties" xmlns:ns3="632d2d4a-3d51-4f7c-8fb6-e96c8a477b69" targetNamespace="http://schemas.microsoft.com/office/2006/metadata/properties" ma:root="true" ma:fieldsID="f6499d086b9a938ae619a954d38336e0" ns3:_="">
    <xsd:import namespace="632d2d4a-3d51-4f7c-8fb6-e96c8a477b6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2d2d4a-3d51-4f7c-8fb6-e96c8a477b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ACDD2F-C2AF-4C03-87BC-2B186E66CFC5}">
  <ds:schemaRefs>
    <ds:schemaRef ds:uri="http://schemas.microsoft.com/sharepoint/v3/contenttype/forms"/>
  </ds:schemaRefs>
</ds:datastoreItem>
</file>

<file path=customXml/itemProps2.xml><?xml version="1.0" encoding="utf-8"?>
<ds:datastoreItem xmlns:ds="http://schemas.openxmlformats.org/officeDocument/2006/customXml" ds:itemID="{58D668A2-A7B6-46F0-9122-2EAF0F8891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2d2d4a-3d51-4f7c-8fb6-e96c8a477b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157DD2-FE0F-48BC-9B3C-79F0D17F69CB}">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632d2d4a-3d51-4f7c-8fb6-e96c8a477b6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15978</TotalTime>
  <Words>3211</Words>
  <Application>Microsoft Office PowerPoint</Application>
  <PresentationFormat>On-screen Show (4:3)</PresentationFormat>
  <Paragraphs>329</Paragraphs>
  <Slides>43</Slides>
  <Notes>41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Calibri</vt:lpstr>
      <vt:lpstr>Calibri Light</vt:lpstr>
      <vt:lpstr>Georgia</vt:lpstr>
      <vt:lpstr>Lato</vt:lpstr>
      <vt:lpstr>Lato Black</vt:lpstr>
      <vt:lpstr>Lato Light</vt:lpstr>
      <vt:lpstr>Lato Semibold</vt:lpstr>
      <vt:lpstr>Symbol</vt:lpstr>
      <vt:lpstr>Office Theme</vt:lpstr>
      <vt:lpstr>1_Office Theme</vt:lpstr>
      <vt:lpstr>PowerPoint Presentation</vt:lpstr>
      <vt:lpstr>LEGAL DISCLAIMER </vt:lpstr>
      <vt:lpstr>Brandon Sherman’s Background</vt:lpstr>
      <vt:lpstr>Scott Casanover’s Background</vt:lpstr>
      <vt:lpstr>Daniel Kusmin’s Background</vt:lpstr>
      <vt:lpstr>Tres Cleveland’s Background</vt:lpstr>
      <vt:lpstr>HIGHER EDUCATION PRACTICE</vt:lpstr>
      <vt:lpstr>HIGHER EDUCATION ACTIVITY</vt:lpstr>
      <vt:lpstr>Federal trade commission </vt:lpstr>
      <vt:lpstr>Federal trade commission </vt:lpstr>
      <vt:lpstr>PowerPoint Presentation</vt:lpstr>
      <vt:lpstr>Prior approach </vt:lpstr>
      <vt:lpstr>ENFORCEMENT ACTIONS</vt:lpstr>
      <vt:lpstr>PowerPoint Presentation</vt:lpstr>
      <vt:lpstr>Why the change in approach? </vt:lpstr>
      <vt:lpstr>New approach </vt:lpstr>
      <vt:lpstr>Notice of penalty offenses </vt:lpstr>
      <vt:lpstr>Notice of penalty offenses </vt:lpstr>
      <vt:lpstr>FTC Advanced notice of proposed Rulemaking</vt:lpstr>
      <vt:lpstr>FTC Advanced notice of proposed  Rulemaking</vt:lpstr>
      <vt:lpstr>Prohibited practices:</vt:lpstr>
      <vt:lpstr>Prohibited Practice:  Misrepresenting Demand for Graduates</vt:lpstr>
      <vt:lpstr>Prohibited Practice: Misrepresenting Demand for Graduates</vt:lpstr>
      <vt:lpstr>Prohibited Practice:  misrepresenting Graduate Income</vt:lpstr>
      <vt:lpstr>Prohibited Practice:  Misrepresenting Qualifications in the Field</vt:lpstr>
      <vt:lpstr>Actions to take Now</vt:lpstr>
      <vt:lpstr>Actions to Take Now (cont.)</vt:lpstr>
      <vt:lpstr>Actions to Take Now (cont.)</vt:lpstr>
      <vt:lpstr>Actions to Take Now (cont.)</vt:lpstr>
      <vt:lpstr>TRANSFERRING FTC RISK TO THE INSURANCE MARKETPLACE</vt:lpstr>
      <vt:lpstr>DIRECTORS &amp; OFFICERS (D&amp;0) CONSIDERATIONS</vt:lpstr>
      <vt:lpstr>INSURANCE MARKETPLACE DYNAMICS</vt:lpstr>
      <vt:lpstr>LIMITS, RETENTIONS, PREMIUM &amp; SIDE-A</vt:lpstr>
      <vt:lpstr>GLBA- Safeguards Rule </vt:lpstr>
      <vt:lpstr>Revised Safeguards Rule</vt:lpstr>
      <vt:lpstr>Revised Safeguards Rule</vt:lpstr>
      <vt:lpstr>Revised Safeguards Rule</vt:lpstr>
      <vt:lpstr>Revised Safeguards Rule</vt:lpstr>
      <vt:lpstr>Revised Safeguards Rule</vt:lpstr>
      <vt:lpstr>CFPB Cybersecurity </vt:lpstr>
      <vt:lpstr>ADDITIONAL Resources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Carstensen</dc:creator>
  <cp:lastModifiedBy>Brandon Sherman</cp:lastModifiedBy>
  <cp:revision>194</cp:revision>
  <cp:lastPrinted>2022-06-14T15:27:25Z</cp:lastPrinted>
  <dcterms:created xsi:type="dcterms:W3CDTF">2019-03-29T21:00:47Z</dcterms:created>
  <dcterms:modified xsi:type="dcterms:W3CDTF">2022-10-10T17:45:03Z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0x01010064F45586BF35314EABFDF30EB15F9549</vt:lpwstr>
  </property>
</Properties>
</file>